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14.xml" ContentType="application/vnd.openxmlformats-officedocument.presentationml.notesSlide+xml"/>
  <Override PartName="/ppt/charts/chart5.xml" ContentType="application/vnd.openxmlformats-officedocument.drawingml.chart+xml"/>
  <Override PartName="/ppt/notesSlides/notesSlide15.xml" ContentType="application/vnd.openxmlformats-officedocument.presentationml.notesSlide+xml"/>
  <Override PartName="/ppt/charts/chart6.xml" ContentType="application/vnd.openxmlformats-officedocument.drawingml.chart+xml"/>
  <Override PartName="/ppt/notesSlides/notesSlide16.xml" ContentType="application/vnd.openxmlformats-officedocument.presentationml.notesSlide+xml"/>
  <Override PartName="/ppt/charts/chart7.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handoutMasterIdLst>
    <p:handoutMasterId r:id="rId24"/>
  </p:handoutMasterIdLst>
  <p:sldIdLst>
    <p:sldId id="342" r:id="rId3"/>
    <p:sldId id="349" r:id="rId4"/>
    <p:sldId id="319" r:id="rId5"/>
    <p:sldId id="320" r:id="rId6"/>
    <p:sldId id="322" r:id="rId7"/>
    <p:sldId id="325" r:id="rId8"/>
    <p:sldId id="326" r:id="rId9"/>
    <p:sldId id="328" r:id="rId10"/>
    <p:sldId id="329" r:id="rId11"/>
    <p:sldId id="344" r:id="rId12"/>
    <p:sldId id="330" r:id="rId13"/>
    <p:sldId id="337" r:id="rId14"/>
    <p:sldId id="332" r:id="rId15"/>
    <p:sldId id="331" r:id="rId16"/>
    <p:sldId id="333" r:id="rId17"/>
    <p:sldId id="334" r:id="rId18"/>
    <p:sldId id="346" r:id="rId19"/>
    <p:sldId id="336" r:id="rId20"/>
    <p:sldId id="338" r:id="rId21"/>
    <p:sldId id="348" r:id="rId2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mire, Alicia" initials="LA" lastIdx="1" clrIdx="0"/>
  <p:cmAuthor id="1" name="Stanfield, Nicole" initials="SN"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67075" autoAdjust="0"/>
  </p:normalViewPr>
  <p:slideViewPr>
    <p:cSldViewPr>
      <p:cViewPr>
        <p:scale>
          <a:sx n="64" d="100"/>
          <a:sy n="64" d="100"/>
        </p:scale>
        <p:origin x="-1555" y="2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56" y="-90"/>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areaChart>
        <c:grouping val="standard"/>
        <c:varyColors val="0"/>
        <c:ser>
          <c:idx val="0"/>
          <c:order val="0"/>
          <c:tx>
            <c:strRef>
              <c:f>Sheet1!$B$1</c:f>
              <c:strCache>
                <c:ptCount val="1"/>
                <c:pt idx="0">
                  <c:v>Referred by</c:v>
                </c:pt>
              </c:strCache>
            </c:strRef>
          </c:tx>
          <c:cat>
            <c:strRef>
              <c:f>Sheet1!$A$2:$A$9</c:f>
              <c:strCache>
                <c:ptCount val="8"/>
                <c:pt idx="0">
                  <c:v>Primary Care </c:v>
                </c:pt>
                <c:pt idx="1">
                  <c:v>Family </c:v>
                </c:pt>
                <c:pt idx="2">
                  <c:v>School </c:v>
                </c:pt>
                <c:pt idx="3">
                  <c:v>Flyer</c:v>
                </c:pt>
                <c:pt idx="4">
                  <c:v>BHS Program</c:v>
                </c:pt>
                <c:pt idx="5">
                  <c:v>Probation </c:v>
                </c:pt>
                <c:pt idx="6">
                  <c:v>Community Agency</c:v>
                </c:pt>
                <c:pt idx="7">
                  <c:v>Internet</c:v>
                </c:pt>
              </c:strCache>
            </c:strRef>
          </c:cat>
          <c:val>
            <c:numRef>
              <c:f>Sheet1!$B$2:$B$9</c:f>
              <c:numCache>
                <c:formatCode>General</c:formatCode>
                <c:ptCount val="8"/>
                <c:pt idx="0">
                  <c:v>19</c:v>
                </c:pt>
                <c:pt idx="1">
                  <c:v>20</c:v>
                </c:pt>
                <c:pt idx="2">
                  <c:v>33</c:v>
                </c:pt>
                <c:pt idx="3">
                  <c:v>111</c:v>
                </c:pt>
                <c:pt idx="4">
                  <c:v>269</c:v>
                </c:pt>
                <c:pt idx="5">
                  <c:v>306</c:v>
                </c:pt>
                <c:pt idx="6">
                  <c:v>344</c:v>
                </c:pt>
                <c:pt idx="7">
                  <c:v>490</c:v>
                </c:pt>
              </c:numCache>
            </c:numRef>
          </c:val>
        </c:ser>
        <c:dLbls>
          <c:showLegendKey val="0"/>
          <c:showVal val="0"/>
          <c:showCatName val="0"/>
          <c:showSerName val="0"/>
          <c:showPercent val="0"/>
          <c:showBubbleSize val="0"/>
        </c:dLbls>
        <c:axId val="80230272"/>
        <c:axId val="80231808"/>
      </c:areaChart>
      <c:catAx>
        <c:axId val="80230272"/>
        <c:scaling>
          <c:orientation val="minMax"/>
        </c:scaling>
        <c:delete val="0"/>
        <c:axPos val="b"/>
        <c:majorTickMark val="out"/>
        <c:minorTickMark val="none"/>
        <c:tickLblPos val="nextTo"/>
        <c:crossAx val="80231808"/>
        <c:crosses val="autoZero"/>
        <c:auto val="1"/>
        <c:lblAlgn val="ctr"/>
        <c:lblOffset val="100"/>
        <c:noMultiLvlLbl val="0"/>
      </c:catAx>
      <c:valAx>
        <c:axId val="80231808"/>
        <c:scaling>
          <c:orientation val="minMax"/>
        </c:scaling>
        <c:delete val="0"/>
        <c:axPos val="l"/>
        <c:majorGridlines/>
        <c:numFmt formatCode="General" sourceLinked="1"/>
        <c:majorTickMark val="out"/>
        <c:minorTickMark val="none"/>
        <c:tickLblPos val="nextTo"/>
        <c:crossAx val="80230272"/>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65625953732528"/>
          <c:y val="0.1756024320924385"/>
          <c:w val="0.88040578024337868"/>
          <c:h val="0.71483070866141762"/>
        </c:manualLayout>
      </c:layout>
      <c:lineChart>
        <c:grouping val="standard"/>
        <c:varyColors val="0"/>
        <c:ser>
          <c:idx val="0"/>
          <c:order val="0"/>
          <c:tx>
            <c:strRef>
              <c:f>Sheet1!$B$1</c:f>
              <c:strCache>
                <c:ptCount val="1"/>
                <c:pt idx="0">
                  <c:v>Number of Calls</c:v>
                </c:pt>
              </c:strCache>
            </c:strRef>
          </c:tx>
          <c:spPr>
            <a:ln>
              <a:solidFill>
                <a:srgbClr val="0F6FC6"/>
              </a:solidFill>
            </a:ln>
          </c:spPr>
          <c:marker>
            <c:symbol val="diamond"/>
            <c:size val="14"/>
            <c:spPr>
              <a:solidFill>
                <a:srgbClr val="0F6FC6"/>
              </a:solidFill>
              <a:scene3d>
                <a:camera prst="orthographicFront"/>
                <a:lightRig rig="threePt" dir="t"/>
              </a:scene3d>
              <a:sp3d>
                <a:bevelT/>
              </a:sp3d>
            </c:spPr>
          </c:marker>
          <c:trendline>
            <c:trendlineType val="log"/>
            <c:dispRSqr val="0"/>
            <c:dispEq val="0"/>
          </c:trendline>
          <c:cat>
            <c:strRef>
              <c:f>Sheet1!$A$2:$A$6</c:f>
              <c:strCache>
                <c:ptCount val="5"/>
                <c:pt idx="0">
                  <c:v>October</c:v>
                </c:pt>
                <c:pt idx="1">
                  <c:v>November</c:v>
                </c:pt>
                <c:pt idx="2">
                  <c:v>December</c:v>
                </c:pt>
                <c:pt idx="3">
                  <c:v>January</c:v>
                </c:pt>
                <c:pt idx="4">
                  <c:v>February</c:v>
                </c:pt>
              </c:strCache>
            </c:strRef>
          </c:cat>
          <c:val>
            <c:numRef>
              <c:f>Sheet1!$B$2:$B$6</c:f>
              <c:numCache>
                <c:formatCode>General</c:formatCode>
                <c:ptCount val="5"/>
                <c:pt idx="0">
                  <c:v>148</c:v>
                </c:pt>
                <c:pt idx="1">
                  <c:v>317</c:v>
                </c:pt>
                <c:pt idx="2">
                  <c:v>467</c:v>
                </c:pt>
                <c:pt idx="3">
                  <c:v>520</c:v>
                </c:pt>
                <c:pt idx="4">
                  <c:v>499</c:v>
                </c:pt>
              </c:numCache>
            </c:numRef>
          </c:val>
          <c:smooth val="0"/>
        </c:ser>
        <c:ser>
          <c:idx val="1"/>
          <c:order val="1"/>
          <c:tx>
            <c:strRef>
              <c:f>Sheet1!$C$1</c:f>
              <c:strCache>
                <c:ptCount val="1"/>
                <c:pt idx="0">
                  <c:v>Number of Chats</c:v>
                </c:pt>
              </c:strCache>
            </c:strRef>
          </c:tx>
          <c:cat>
            <c:strRef>
              <c:f>Sheet1!$A$2:$A$6</c:f>
              <c:strCache>
                <c:ptCount val="5"/>
                <c:pt idx="0">
                  <c:v>October</c:v>
                </c:pt>
                <c:pt idx="1">
                  <c:v>November</c:v>
                </c:pt>
                <c:pt idx="2">
                  <c:v>December</c:v>
                </c:pt>
                <c:pt idx="3">
                  <c:v>January</c:v>
                </c:pt>
                <c:pt idx="4">
                  <c:v>February</c:v>
                </c:pt>
              </c:strCache>
            </c:strRef>
          </c:cat>
          <c:val>
            <c:numRef>
              <c:f>Sheet1!$C$2:$C$6</c:f>
              <c:numCache>
                <c:formatCode>General</c:formatCode>
                <c:ptCount val="5"/>
              </c:numCache>
            </c:numRef>
          </c:val>
          <c:smooth val="0"/>
        </c:ser>
        <c:ser>
          <c:idx val="2"/>
          <c:order val="2"/>
          <c:tx>
            <c:strRef>
              <c:f>Sheet1!$D$1</c:f>
              <c:strCache>
                <c:ptCount val="1"/>
                <c:pt idx="0">
                  <c:v>Column1</c:v>
                </c:pt>
              </c:strCache>
            </c:strRef>
          </c:tx>
          <c:dLbls>
            <c:dLbl>
              <c:idx val="1"/>
              <c:layout>
                <c:manualLayout>
                  <c:x val="-0.11210478497880072"/>
                  <c:y val="-3.4371639518183589E-2"/>
                </c:manualLayout>
              </c:layout>
              <c:dLblPos val="r"/>
              <c:showLegendKey val="0"/>
              <c:showVal val="1"/>
              <c:showCatName val="0"/>
              <c:showSerName val="0"/>
              <c:showPercent val="0"/>
              <c:showBubbleSize val="0"/>
            </c:dLbl>
            <c:dLblPos val="l"/>
            <c:showLegendKey val="0"/>
            <c:showVal val="1"/>
            <c:showCatName val="0"/>
            <c:showSerName val="0"/>
            <c:showPercent val="0"/>
            <c:showBubbleSize val="0"/>
            <c:showLeaderLines val="0"/>
          </c:dLbls>
          <c:cat>
            <c:strRef>
              <c:f>Sheet1!$A$2:$A$6</c:f>
              <c:strCache>
                <c:ptCount val="5"/>
                <c:pt idx="0">
                  <c:v>October</c:v>
                </c:pt>
                <c:pt idx="1">
                  <c:v>November</c:v>
                </c:pt>
                <c:pt idx="2">
                  <c:v>December</c:v>
                </c:pt>
                <c:pt idx="3">
                  <c:v>January</c:v>
                </c:pt>
                <c:pt idx="4">
                  <c:v>February</c:v>
                </c:pt>
              </c:strCache>
            </c:strRef>
          </c:cat>
          <c:val>
            <c:numRef>
              <c:f>Sheet1!$D$2:$D$6</c:f>
              <c:numCache>
                <c:formatCode>General</c:formatCode>
                <c:ptCount val="5"/>
              </c:numCache>
            </c:numRef>
          </c:val>
          <c:smooth val="0"/>
        </c:ser>
        <c:dLbls>
          <c:dLblPos val="l"/>
          <c:showLegendKey val="0"/>
          <c:showVal val="1"/>
          <c:showCatName val="0"/>
          <c:showSerName val="0"/>
          <c:showPercent val="0"/>
          <c:showBubbleSize val="0"/>
        </c:dLbls>
        <c:marker val="1"/>
        <c:smooth val="0"/>
        <c:axId val="84803584"/>
        <c:axId val="84817792"/>
      </c:lineChart>
      <c:catAx>
        <c:axId val="84803584"/>
        <c:scaling>
          <c:orientation val="minMax"/>
        </c:scaling>
        <c:delete val="0"/>
        <c:axPos val="b"/>
        <c:majorTickMark val="out"/>
        <c:minorTickMark val="none"/>
        <c:tickLblPos val="nextTo"/>
        <c:txPr>
          <a:bodyPr rot="0" vert="horz" anchor="t" anchorCtr="0"/>
          <a:lstStyle/>
          <a:p>
            <a:pPr>
              <a:defRPr/>
            </a:pPr>
            <a:endParaRPr lang="en-US"/>
          </a:p>
        </c:txPr>
        <c:crossAx val="84817792"/>
        <c:crosses val="autoZero"/>
        <c:auto val="1"/>
        <c:lblAlgn val="ctr"/>
        <c:lblOffset val="100"/>
        <c:noMultiLvlLbl val="0"/>
      </c:catAx>
      <c:valAx>
        <c:axId val="84817792"/>
        <c:scaling>
          <c:orientation val="minMax"/>
          <c:max val="550"/>
          <c:min val="50"/>
        </c:scaling>
        <c:delete val="0"/>
        <c:axPos val="l"/>
        <c:majorGridlines/>
        <c:numFmt formatCode="General" sourceLinked="1"/>
        <c:majorTickMark val="out"/>
        <c:minorTickMark val="none"/>
        <c:tickLblPos val="nextTo"/>
        <c:txPr>
          <a:bodyPr rot="-720000" vert="horz" anchor="ctr" anchorCtr="1"/>
          <a:lstStyle/>
          <a:p>
            <a:pPr>
              <a:defRPr/>
            </a:pPr>
            <a:endParaRPr lang="en-US"/>
          </a:p>
        </c:txPr>
        <c:crossAx val="84803584"/>
        <c:crosses val="autoZero"/>
        <c:crossBetween val="between"/>
        <c:majorUnit val="50"/>
        <c:minorUnit val="10"/>
      </c:valAx>
      <c:spPr>
        <a:gradFill>
          <a:gsLst>
            <a:gs pos="0">
              <a:srgbClr val="0F6FC6">
                <a:tint val="66000"/>
                <a:satMod val="160000"/>
              </a:srgbClr>
            </a:gs>
            <a:gs pos="50000">
              <a:srgbClr val="0F6FC6">
                <a:tint val="44500"/>
                <a:satMod val="160000"/>
              </a:srgbClr>
            </a:gs>
            <a:gs pos="100000">
              <a:srgbClr val="0F6FC6">
                <a:tint val="23500"/>
                <a:satMod val="160000"/>
              </a:srgbClr>
            </a:gs>
          </a:gsLst>
          <a:lin ang="5400000" scaled="0"/>
        </a:gradFill>
        <a:ln>
          <a:noFill/>
        </a:ln>
        <a:effectLst>
          <a:outerShdw blurRad="50800" dist="50800" dir="5400000" sx="27000" sy="27000" algn="ctr" rotWithShape="0">
            <a:srgbClr val="000000">
              <a:alpha val="0"/>
            </a:srgbClr>
          </a:outerShdw>
        </a:effectLst>
      </c:spPr>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r">
              <a:defRPr kumimoji="0" lang="en-US" sz="4500" b="0" kern="1200" dirty="0">
                <a:ln>
                  <a:noFill/>
                </a:ln>
                <a:solidFill>
                  <a:schemeClr val="tx2"/>
                </a:solidFill>
                <a:effectLst/>
                <a:latin typeface="+mj-lt"/>
                <a:ea typeface="+mj-ea"/>
                <a:cs typeface="+mj-cs"/>
              </a:defRPr>
            </a:pPr>
            <a:r>
              <a:rPr kumimoji="0" lang="en-US" sz="4500" b="0" kern="1200" dirty="0" smtClean="0">
                <a:ln>
                  <a:noFill/>
                </a:ln>
                <a:solidFill>
                  <a:schemeClr val="tx2"/>
                </a:solidFill>
                <a:effectLst/>
                <a:latin typeface="+mj-lt"/>
                <a:ea typeface="+mj-ea"/>
                <a:cs typeface="+mj-cs"/>
              </a:rPr>
              <a:t>Call Volume by City: Top Ten</a:t>
            </a:r>
            <a:endParaRPr kumimoji="0" lang="en-US" sz="4500" b="0" kern="1200" dirty="0">
              <a:ln>
                <a:noFill/>
              </a:ln>
              <a:solidFill>
                <a:schemeClr val="tx2"/>
              </a:solidFill>
              <a:effectLst/>
              <a:latin typeface="+mj-lt"/>
              <a:ea typeface="+mj-ea"/>
              <a:cs typeface="+mj-cs"/>
            </a:endParaRPr>
          </a:p>
        </c:rich>
      </c:tx>
      <c:layout>
        <c:manualLayout>
          <c:xMode val="edge"/>
          <c:yMode val="edge"/>
          <c:x val="0.15380299390542285"/>
          <c:y val="6.8965517241379309E-2"/>
        </c:manualLayout>
      </c:layout>
      <c:overlay val="0"/>
    </c:title>
    <c:autoTitleDeleted val="0"/>
    <c:plotArea>
      <c:layout>
        <c:manualLayout>
          <c:layoutTarget val="inner"/>
          <c:xMode val="edge"/>
          <c:yMode val="edge"/>
          <c:x val="6.8235686640864809E-2"/>
          <c:y val="0.2170163212357076"/>
          <c:w val="0.91199030205970022"/>
          <c:h val="0.43478685853923432"/>
        </c:manualLayout>
      </c:layout>
      <c:barChart>
        <c:barDir val="col"/>
        <c:grouping val="stacked"/>
        <c:varyColors val="0"/>
        <c:ser>
          <c:idx val="0"/>
          <c:order val="0"/>
          <c:tx>
            <c:strRef>
              <c:f>Sheet1!$B$1</c:f>
              <c:strCache>
                <c:ptCount val="1"/>
                <c:pt idx="0">
                  <c:v>Column1</c:v>
                </c:pt>
              </c:strCache>
            </c:strRef>
          </c:tx>
          <c:invertIfNegative val="0"/>
          <c:cat>
            <c:strRef>
              <c:f>Sheet1!$A$2:$A$11</c:f>
              <c:strCache>
                <c:ptCount val="10"/>
                <c:pt idx="0">
                  <c:v>Santa Ana</c:v>
                </c:pt>
                <c:pt idx="1">
                  <c:v>Anaheim</c:v>
                </c:pt>
                <c:pt idx="2">
                  <c:v>Orange</c:v>
                </c:pt>
                <c:pt idx="3">
                  <c:v>Huntington Beach</c:v>
                </c:pt>
                <c:pt idx="4">
                  <c:v>Costa Mesa</c:v>
                </c:pt>
                <c:pt idx="5">
                  <c:v>Irvine</c:v>
                </c:pt>
                <c:pt idx="6">
                  <c:v>Fullerton</c:v>
                </c:pt>
                <c:pt idx="7">
                  <c:v>Westminster</c:v>
                </c:pt>
                <c:pt idx="8">
                  <c:v>Garden Grove</c:v>
                </c:pt>
                <c:pt idx="9">
                  <c:v>Tustin</c:v>
                </c:pt>
              </c:strCache>
            </c:strRef>
          </c:cat>
          <c:val>
            <c:numRef>
              <c:f>Sheet1!$B$2:$B$11</c:f>
              <c:numCache>
                <c:formatCode>General</c:formatCode>
                <c:ptCount val="10"/>
                <c:pt idx="0">
                  <c:v>338</c:v>
                </c:pt>
                <c:pt idx="1">
                  <c:v>240</c:v>
                </c:pt>
                <c:pt idx="2">
                  <c:v>97</c:v>
                </c:pt>
                <c:pt idx="3">
                  <c:v>94</c:v>
                </c:pt>
                <c:pt idx="4">
                  <c:v>88</c:v>
                </c:pt>
                <c:pt idx="5">
                  <c:v>82</c:v>
                </c:pt>
                <c:pt idx="6">
                  <c:v>71</c:v>
                </c:pt>
                <c:pt idx="7">
                  <c:v>71</c:v>
                </c:pt>
                <c:pt idx="8">
                  <c:v>52</c:v>
                </c:pt>
                <c:pt idx="9">
                  <c:v>51</c:v>
                </c:pt>
              </c:numCache>
            </c:numRef>
          </c:val>
        </c:ser>
        <c:dLbls>
          <c:showLegendKey val="0"/>
          <c:showVal val="0"/>
          <c:showCatName val="0"/>
          <c:showSerName val="0"/>
          <c:showPercent val="0"/>
          <c:showBubbleSize val="0"/>
        </c:dLbls>
        <c:gapWidth val="100"/>
        <c:overlap val="100"/>
        <c:axId val="85854080"/>
        <c:axId val="85852544"/>
      </c:barChart>
      <c:valAx>
        <c:axId val="85852544"/>
        <c:scaling>
          <c:orientation val="minMax"/>
          <c:max val="225"/>
        </c:scaling>
        <c:delete val="0"/>
        <c:axPos val="l"/>
        <c:majorGridlines/>
        <c:numFmt formatCode="General" sourceLinked="1"/>
        <c:majorTickMark val="out"/>
        <c:minorTickMark val="none"/>
        <c:tickLblPos val="nextTo"/>
        <c:crossAx val="85854080"/>
        <c:crosses val="autoZero"/>
        <c:crossBetween val="between"/>
        <c:majorUnit val="25"/>
      </c:valAx>
      <c:catAx>
        <c:axId val="85854080"/>
        <c:scaling>
          <c:orientation val="minMax"/>
        </c:scaling>
        <c:delete val="0"/>
        <c:axPos val="b"/>
        <c:majorTickMark val="out"/>
        <c:minorTickMark val="none"/>
        <c:tickLblPos val="nextTo"/>
        <c:txPr>
          <a:bodyPr/>
          <a:lstStyle/>
          <a:p>
            <a:pPr>
              <a:defRPr sz="2200" b="1">
                <a:latin typeface="+mj-lt"/>
              </a:defRPr>
            </a:pPr>
            <a:endParaRPr lang="en-US"/>
          </a:p>
        </c:txPr>
        <c:crossAx val="85852544"/>
        <c:crosses val="autoZero"/>
        <c:auto val="1"/>
        <c:lblAlgn val="ctr"/>
        <c:lblOffset val="100"/>
        <c:tickLblSkip val="1"/>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2.9896106736657921E-2"/>
          <c:y val="0.20987770850410259"/>
          <c:w val="0.6916961942257227"/>
          <c:h val="0.6684676718249335"/>
        </c:manualLayout>
      </c:layout>
      <c:pie3DChart>
        <c:varyColors val="1"/>
        <c:ser>
          <c:idx val="0"/>
          <c:order val="0"/>
          <c:tx>
            <c:strRef>
              <c:f>Sheet1!$B$1</c:f>
              <c:strCache>
                <c:ptCount val="1"/>
                <c:pt idx="0">
                  <c:v>Column1</c:v>
                </c:pt>
              </c:strCache>
            </c:strRef>
          </c:tx>
          <c:dLbls>
            <c:dLbl>
              <c:idx val="0"/>
              <c:layout>
                <c:manualLayout>
                  <c:x val="-0.18732076893166133"/>
                  <c:y val="3.8960349584696199E-2"/>
                </c:manualLayout>
              </c:layout>
              <c:showLegendKey val="0"/>
              <c:showVal val="1"/>
              <c:showCatName val="0"/>
              <c:showSerName val="0"/>
              <c:showPercent val="0"/>
              <c:showBubbleSize val="0"/>
            </c:dLbl>
            <c:dLbl>
              <c:idx val="1"/>
              <c:layout>
                <c:manualLayout>
                  <c:x val="0.19531969962088072"/>
                  <c:y val="-0.17333042939219778"/>
                </c:manualLayout>
              </c:layout>
              <c:showLegendKey val="0"/>
              <c:showVal val="1"/>
              <c:showCatName val="0"/>
              <c:showSerName val="0"/>
              <c:showPercent val="0"/>
              <c:showBubbleSize val="0"/>
            </c:dLbl>
            <c:dLbl>
              <c:idx val="2"/>
              <c:layout>
                <c:manualLayout>
                  <c:x val="-4.3183143773694928E-2"/>
                  <c:y val="-4.180991776394103E-2"/>
                </c:manualLayout>
              </c:layout>
              <c:showLegendKey val="0"/>
              <c:showVal val="1"/>
              <c:showCatName val="0"/>
              <c:showSerName val="0"/>
              <c:showPercent val="0"/>
              <c:showBubbleSize val="0"/>
            </c:dLbl>
            <c:dLbl>
              <c:idx val="3"/>
              <c:layout>
                <c:manualLayout>
                  <c:x val="5.4424880917663072E-2"/>
                  <c:y val="-3.5299287812992873E-2"/>
                </c:manualLayout>
              </c:layout>
              <c:showLegendKey val="0"/>
              <c:showVal val="1"/>
              <c:showCatName val="0"/>
              <c:showSerName val="0"/>
              <c:showPercent val="0"/>
              <c:showBubbleSize val="0"/>
            </c:dLbl>
            <c:txPr>
              <a:bodyPr/>
              <a:lstStyle/>
              <a:p>
                <a:pPr>
                  <a:defRPr sz="3200"/>
                </a:pPr>
                <a:endParaRPr lang="en-US"/>
              </a:p>
            </c:txPr>
            <c:showLegendKey val="0"/>
            <c:showVal val="1"/>
            <c:showCatName val="0"/>
            <c:showSerName val="0"/>
            <c:showPercent val="0"/>
            <c:showBubbleSize val="0"/>
            <c:showLeaderLines val="1"/>
          </c:dLbls>
          <c:cat>
            <c:strRef>
              <c:f>Sheet1!$A$2:$A$5</c:f>
              <c:strCache>
                <c:ptCount val="4"/>
                <c:pt idx="0">
                  <c:v>Male</c:v>
                </c:pt>
                <c:pt idx="1">
                  <c:v>Female</c:v>
                </c:pt>
                <c:pt idx="2">
                  <c:v>Intersex</c:v>
                </c:pt>
                <c:pt idx="3">
                  <c:v>Decline to State</c:v>
                </c:pt>
              </c:strCache>
            </c:strRef>
          </c:cat>
          <c:val>
            <c:numRef>
              <c:f>Sheet1!$B$2:$B$5</c:f>
              <c:numCache>
                <c:formatCode>0.0%</c:formatCode>
                <c:ptCount val="4"/>
                <c:pt idx="0">
                  <c:v>0.35599999999999998</c:v>
                </c:pt>
                <c:pt idx="1">
                  <c:v>0.61699999999999999</c:v>
                </c:pt>
                <c:pt idx="2">
                  <c:v>1.0251153254741158E-3</c:v>
                </c:pt>
                <c:pt idx="3">
                  <c:v>2.6140440799589954E-2</c:v>
                </c:pt>
              </c:numCache>
            </c:numRef>
          </c:val>
        </c:ser>
        <c:ser>
          <c:idx val="1"/>
          <c:order val="1"/>
          <c:tx>
            <c:strRef>
              <c:f>Sheet1!$C$1</c:f>
              <c:strCache>
                <c:ptCount val="1"/>
                <c:pt idx="0">
                  <c:v>Column2</c:v>
                </c:pt>
              </c:strCache>
            </c:strRef>
          </c:tx>
          <c:cat>
            <c:strRef>
              <c:f>Sheet1!$A$2:$A$5</c:f>
              <c:strCache>
                <c:ptCount val="4"/>
                <c:pt idx="0">
                  <c:v>Male</c:v>
                </c:pt>
                <c:pt idx="1">
                  <c:v>Female</c:v>
                </c:pt>
                <c:pt idx="2">
                  <c:v>Intersex</c:v>
                </c:pt>
                <c:pt idx="3">
                  <c:v>Decline to State</c:v>
                </c:pt>
              </c:strCache>
            </c:strRef>
          </c:cat>
          <c:val>
            <c:numRef>
              <c:f>Sheet1!$C$2:$C$5</c:f>
              <c:numCache>
                <c:formatCode>General</c:formatCode>
                <c:ptCount val="4"/>
                <c:pt idx="0">
                  <c:v>694</c:v>
                </c:pt>
                <c:pt idx="1">
                  <c:v>1204</c:v>
                </c:pt>
                <c:pt idx="2">
                  <c:v>2</c:v>
                </c:pt>
                <c:pt idx="3">
                  <c:v>51</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075068897637794"/>
          <c:y val="0.18745451678447292"/>
          <c:w val="0.22480785214348206"/>
          <c:h val="0.64060278063541265"/>
        </c:manualLayout>
      </c:layout>
      <c:overlay val="0"/>
      <c:txPr>
        <a:bodyPr/>
        <a:lstStyle/>
        <a:p>
          <a:pPr>
            <a:defRPr sz="2400"/>
          </a:pPr>
          <a:endParaRPr lang="en-US"/>
        </a:p>
      </c:txPr>
    </c:legend>
    <c:plotVisOnly val="1"/>
    <c:dispBlanksAs val="zero"/>
    <c:showDLblsOverMax val="0"/>
  </c:chart>
  <c:spPr>
    <a:noFill/>
    <a:ln w="34925">
      <a:solidFill>
        <a:srgbClr val="4F81BD"/>
      </a:solid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2.9896106736657921E-2"/>
          <c:y val="0.20987770850410259"/>
          <c:w val="0.6916961942257227"/>
          <c:h val="0.6684676718249335"/>
        </c:manualLayout>
      </c:layout>
      <c:pie3DChart>
        <c:varyColors val="1"/>
        <c:ser>
          <c:idx val="0"/>
          <c:order val="0"/>
          <c:tx>
            <c:strRef>
              <c:f>Sheet1!$B$1</c:f>
              <c:strCache>
                <c:ptCount val="1"/>
                <c:pt idx="0">
                  <c:v>Column1</c:v>
                </c:pt>
              </c:strCache>
            </c:strRef>
          </c:tx>
          <c:dLbls>
            <c:dLbl>
              <c:idx val="0"/>
              <c:layout>
                <c:manualLayout>
                  <c:x val="-4.2585028433945758E-2"/>
                  <c:y val="-6.8614064266335359E-2"/>
                </c:manualLayout>
              </c:layout>
              <c:tx>
                <c:rich>
                  <a:bodyPr/>
                  <a:lstStyle/>
                  <a:p>
                    <a:r>
                      <a:rPr lang="en-US" sz="2800" dirty="0">
                        <a:solidFill>
                          <a:schemeClr val="tx1"/>
                        </a:solidFill>
                      </a:rPr>
                      <a:t>0.3%</a:t>
                    </a:r>
                    <a:endParaRPr lang="en-US" dirty="0">
                      <a:solidFill>
                        <a:schemeClr val="tx1"/>
                      </a:solidFill>
                    </a:endParaRPr>
                  </a:p>
                </c:rich>
              </c:tx>
              <c:showLegendKey val="0"/>
              <c:showVal val="1"/>
              <c:showCatName val="0"/>
              <c:showSerName val="0"/>
              <c:showPercent val="0"/>
              <c:showBubbleSize val="0"/>
            </c:dLbl>
            <c:dLbl>
              <c:idx val="1"/>
              <c:layout>
                <c:manualLayout>
                  <c:x val="5.2269903762029744E-2"/>
                  <c:y val="-8.2385187496962664E-2"/>
                </c:manualLayout>
              </c:layout>
              <c:tx>
                <c:rich>
                  <a:bodyPr/>
                  <a:lstStyle/>
                  <a:p>
                    <a:r>
                      <a:rPr lang="en-US" sz="2800" dirty="0" smtClean="0">
                        <a:solidFill>
                          <a:sysClr val="windowText" lastClr="000000"/>
                        </a:solidFill>
                      </a:rPr>
                      <a:t>1.1%</a:t>
                    </a:r>
                    <a:endParaRPr lang="en-US" dirty="0">
                      <a:solidFill>
                        <a:sysClr val="windowText" lastClr="000000"/>
                      </a:solidFill>
                    </a:endParaRPr>
                  </a:p>
                </c:rich>
              </c:tx>
              <c:dLblPos val="bestFit"/>
              <c:showLegendKey val="0"/>
              <c:showVal val="1"/>
              <c:showCatName val="0"/>
              <c:showSerName val="0"/>
              <c:showPercent val="0"/>
              <c:showBubbleSize val="0"/>
            </c:dLbl>
            <c:dLbl>
              <c:idx val="2"/>
              <c:layout>
                <c:manualLayout>
                  <c:x val="-8.2290901137357833E-2"/>
                  <c:y val="0.11499243663722863"/>
                </c:manualLayout>
              </c:layout>
              <c:dLblPos val="bestFit"/>
              <c:showLegendKey val="0"/>
              <c:showVal val="1"/>
              <c:showCatName val="0"/>
              <c:showSerName val="0"/>
              <c:showPercent val="0"/>
              <c:showBubbleSize val="0"/>
            </c:dLbl>
            <c:dLbl>
              <c:idx val="3"/>
              <c:layout>
                <c:manualLayout>
                  <c:x val="-0.20027121609798776"/>
                  <c:y val="-0.1152663868246364"/>
                </c:manualLayout>
              </c:layout>
              <c:dLblPos val="bestFit"/>
              <c:showLegendKey val="0"/>
              <c:showVal val="1"/>
              <c:showCatName val="0"/>
              <c:showSerName val="0"/>
              <c:showPercent val="0"/>
              <c:showBubbleSize val="0"/>
            </c:dLbl>
            <c:dLbl>
              <c:idx val="4"/>
              <c:layout>
                <c:manualLayout>
                  <c:x val="0.17508497375328083"/>
                  <c:y val="-0.1957531979480803"/>
                </c:manualLayout>
              </c:layout>
              <c:dLblPos val="bestFit"/>
              <c:showLegendKey val="0"/>
              <c:showVal val="1"/>
              <c:showCatName val="0"/>
              <c:showSerName val="0"/>
              <c:showPercent val="0"/>
              <c:showBubbleSize val="0"/>
            </c:dLbl>
            <c:dLbl>
              <c:idx val="5"/>
              <c:layout>
                <c:manualLayout>
                  <c:x val="9.2712707786526682E-2"/>
                  <c:y val="6.1649044793521325E-2"/>
                </c:manualLayout>
              </c:layout>
              <c:dLblPos val="bestFit"/>
              <c:showLegendKey val="0"/>
              <c:showVal val="1"/>
              <c:showCatName val="0"/>
              <c:showSerName val="0"/>
              <c:showPercent val="0"/>
              <c:showBubbleSize val="0"/>
            </c:dLbl>
            <c:dLbl>
              <c:idx val="6"/>
              <c:layout>
                <c:manualLayout>
                  <c:x val="6.8055008748906382E-2"/>
                  <c:y val="0.1129419112823801"/>
                </c:manualLayout>
              </c:layout>
              <c:dLblPos val="bestFit"/>
              <c:showLegendKey val="0"/>
              <c:showVal val="1"/>
              <c:showCatName val="0"/>
              <c:showSerName val="0"/>
              <c:showPercent val="0"/>
              <c:showBubbleSize val="0"/>
            </c:dLbl>
            <c:txPr>
              <a:bodyPr/>
              <a:lstStyle/>
              <a:p>
                <a:pPr>
                  <a:defRPr sz="2800">
                    <a:solidFill>
                      <a:schemeClr val="bg1"/>
                    </a:solidFill>
                  </a:defRPr>
                </a:pPr>
                <a:endParaRPr lang="en-US"/>
              </a:p>
            </c:txPr>
            <c:dLblPos val="ctr"/>
            <c:showLegendKey val="0"/>
            <c:showVal val="1"/>
            <c:showCatName val="0"/>
            <c:showSerName val="0"/>
            <c:showPercent val="0"/>
            <c:showBubbleSize val="0"/>
            <c:showLeaderLines val="1"/>
          </c:dLbls>
          <c:cat>
            <c:strRef>
              <c:f>Sheet1!$A$2:$A$8</c:f>
              <c:strCache>
                <c:ptCount val="7"/>
                <c:pt idx="0">
                  <c:v>0-15</c:v>
                </c:pt>
                <c:pt idx="1">
                  <c:v>16-17</c:v>
                </c:pt>
                <c:pt idx="2">
                  <c:v>18-25</c:v>
                </c:pt>
                <c:pt idx="3">
                  <c:v>26-39</c:v>
                </c:pt>
                <c:pt idx="4">
                  <c:v>40-59</c:v>
                </c:pt>
                <c:pt idx="5">
                  <c:v>60+ yrs</c:v>
                </c:pt>
                <c:pt idx="6">
                  <c:v>Decline to State</c:v>
                </c:pt>
              </c:strCache>
            </c:strRef>
          </c:cat>
          <c:val>
            <c:numRef>
              <c:f>Sheet1!$B$2:$B$8</c:f>
              <c:numCache>
                <c:formatCode>0.0%</c:formatCode>
                <c:ptCount val="7"/>
                <c:pt idx="0">
                  <c:v>2.5627883136852894E-3</c:v>
                </c:pt>
                <c:pt idx="1">
                  <c:v>1.1276268580215274E-2</c:v>
                </c:pt>
                <c:pt idx="2">
                  <c:v>0.13070220399794977</c:v>
                </c:pt>
                <c:pt idx="3">
                  <c:v>0.3054843669912865</c:v>
                </c:pt>
                <c:pt idx="4">
                  <c:v>0.37519220912352641</c:v>
                </c:pt>
                <c:pt idx="5">
                  <c:v>9.5335725269092772E-2</c:v>
                </c:pt>
                <c:pt idx="6">
                  <c:v>7.9446437724243979E-2</c:v>
                </c:pt>
              </c:numCache>
            </c:numRef>
          </c:val>
        </c:ser>
        <c:ser>
          <c:idx val="1"/>
          <c:order val="1"/>
          <c:tx>
            <c:strRef>
              <c:f>Sheet1!$C$1</c:f>
              <c:strCache>
                <c:ptCount val="1"/>
                <c:pt idx="0">
                  <c:v>Column2</c:v>
                </c:pt>
              </c:strCache>
            </c:strRef>
          </c:tx>
          <c:cat>
            <c:strRef>
              <c:f>Sheet1!$A$2:$A$8</c:f>
              <c:strCache>
                <c:ptCount val="7"/>
                <c:pt idx="0">
                  <c:v>0-15</c:v>
                </c:pt>
                <c:pt idx="1">
                  <c:v>16-17</c:v>
                </c:pt>
                <c:pt idx="2">
                  <c:v>18-25</c:v>
                </c:pt>
                <c:pt idx="3">
                  <c:v>26-39</c:v>
                </c:pt>
                <c:pt idx="4">
                  <c:v>40-59</c:v>
                </c:pt>
                <c:pt idx="5">
                  <c:v>60+ yrs</c:v>
                </c:pt>
                <c:pt idx="6">
                  <c:v>Decline to State</c:v>
                </c:pt>
              </c:strCache>
            </c:strRef>
          </c:cat>
          <c:val>
            <c:numRef>
              <c:f>Sheet1!$C$2:$C$8</c:f>
              <c:numCache>
                <c:formatCode>General</c:formatCode>
                <c:ptCount val="7"/>
                <c:pt idx="0">
                  <c:v>5</c:v>
                </c:pt>
                <c:pt idx="1">
                  <c:v>22</c:v>
                </c:pt>
                <c:pt idx="2">
                  <c:v>255</c:v>
                </c:pt>
                <c:pt idx="3">
                  <c:v>596</c:v>
                </c:pt>
                <c:pt idx="4">
                  <c:v>732</c:v>
                </c:pt>
                <c:pt idx="5">
                  <c:v>186</c:v>
                </c:pt>
                <c:pt idx="6">
                  <c:v>155</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7075068897637794"/>
          <c:y val="0.18745451678447286"/>
          <c:w val="0.22480785214348206"/>
          <c:h val="0.64060278063541265"/>
        </c:manualLayout>
      </c:layout>
      <c:overlay val="0"/>
      <c:txPr>
        <a:bodyPr/>
        <a:lstStyle/>
        <a:p>
          <a:pPr>
            <a:defRPr sz="2000"/>
          </a:pPr>
          <a:endParaRPr lang="en-US"/>
        </a:p>
      </c:txPr>
    </c:legend>
    <c:plotVisOnly val="1"/>
    <c:dispBlanksAs val="zero"/>
    <c:showDLblsOverMax val="0"/>
  </c:chart>
  <c:spPr>
    <a:noFill/>
    <a:ln w="34925">
      <a:solidFill>
        <a:srgbClr val="4F81BD"/>
      </a:solid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2.7641562165840412E-2"/>
          <c:y val="0.23746712847228488"/>
          <c:w val="0.6493277923592925"/>
          <c:h val="0.6830033635824847"/>
        </c:manualLayout>
      </c:layout>
      <c:pie3DChart>
        <c:varyColors val="1"/>
        <c:ser>
          <c:idx val="0"/>
          <c:order val="0"/>
          <c:tx>
            <c:strRef>
              <c:f>Sheet1!$B$1</c:f>
              <c:strCache>
                <c:ptCount val="1"/>
                <c:pt idx="0">
                  <c:v>Race/Ethnicity</c:v>
                </c:pt>
              </c:strCache>
            </c:strRef>
          </c:tx>
          <c:dLbls>
            <c:dLbl>
              <c:idx val="0"/>
              <c:layout>
                <c:manualLayout>
                  <c:x val="3.5297462817147858E-2"/>
                  <c:y val="-3.073287075312848E-4"/>
                </c:manualLayout>
              </c:layout>
              <c:showLegendKey val="0"/>
              <c:showVal val="0"/>
              <c:showCatName val="0"/>
              <c:showSerName val="0"/>
              <c:showPercent val="1"/>
              <c:showBubbleSize val="0"/>
            </c:dLbl>
            <c:dLbl>
              <c:idx val="1"/>
              <c:layout>
                <c:manualLayout>
                  <c:x val="-0.16409193642461359"/>
                  <c:y val="4.3379595150813188E-2"/>
                </c:manualLayout>
              </c:layout>
              <c:dLblPos val="bestFit"/>
              <c:showLegendKey val="0"/>
              <c:showVal val="0"/>
              <c:showCatName val="0"/>
              <c:showSerName val="0"/>
              <c:showPercent val="1"/>
              <c:showBubbleSize val="0"/>
            </c:dLbl>
            <c:dLbl>
              <c:idx val="2"/>
              <c:delete val="1"/>
            </c:dLbl>
            <c:dLbl>
              <c:idx val="3"/>
              <c:layout>
                <c:manualLayout>
                  <c:x val="-8.5012880334402643E-2"/>
                  <c:y val="-0.18284144413053427"/>
                </c:manualLayout>
              </c:layout>
              <c:showLegendKey val="0"/>
              <c:showVal val="0"/>
              <c:showCatName val="0"/>
              <c:showSerName val="0"/>
              <c:showPercent val="1"/>
              <c:showBubbleSize val="0"/>
            </c:dLbl>
            <c:dLbl>
              <c:idx val="4"/>
              <c:layout>
                <c:manualLayout>
                  <c:x val="0.16663969087197433"/>
                  <c:y val="-0.24742336603281997"/>
                </c:manualLayout>
              </c:layout>
              <c:dLblPos val="bestFit"/>
              <c:showLegendKey val="0"/>
              <c:showVal val="0"/>
              <c:showCatName val="0"/>
              <c:showSerName val="0"/>
              <c:showPercent val="1"/>
              <c:showBubbleSize val="0"/>
            </c:dLbl>
            <c:dLbl>
              <c:idx val="5"/>
              <c:layout>
                <c:manualLayout>
                  <c:x val="-3.7093115096724034E-2"/>
                  <c:y val="-2.0526094804413409E-2"/>
                </c:manualLayout>
              </c:layout>
              <c:showLegendKey val="0"/>
              <c:showVal val="0"/>
              <c:showCatName val="0"/>
              <c:showSerName val="0"/>
              <c:showPercent val="1"/>
              <c:showBubbleSize val="0"/>
            </c:dLbl>
            <c:dLbl>
              <c:idx val="6"/>
              <c:layout>
                <c:manualLayout>
                  <c:x val="4.5010085544862459E-3"/>
                  <c:y val="-2.2533413738481726E-2"/>
                </c:manualLayout>
              </c:layout>
              <c:showLegendKey val="0"/>
              <c:showVal val="0"/>
              <c:showCatName val="0"/>
              <c:showSerName val="0"/>
              <c:showPercent val="1"/>
              <c:showBubbleSize val="0"/>
            </c:dLbl>
            <c:dLbl>
              <c:idx val="7"/>
              <c:layout>
                <c:manualLayout>
                  <c:x val="6.3119349664625249E-2"/>
                  <c:y val="-3.5114981716334009E-2"/>
                </c:manualLayout>
              </c:layout>
              <c:dLblPos val="bestFit"/>
              <c:showLegendKey val="0"/>
              <c:showVal val="0"/>
              <c:showCatName val="0"/>
              <c:showSerName val="0"/>
              <c:showPercent val="1"/>
              <c:showBubbleSize val="0"/>
            </c:dLbl>
            <c:txPr>
              <a:bodyPr/>
              <a:lstStyle/>
              <a:p>
                <a:pPr>
                  <a:defRPr sz="3200">
                    <a:solidFill>
                      <a:schemeClr val="tx1"/>
                    </a:solidFill>
                  </a:defRPr>
                </a:pPr>
                <a:endParaRPr lang="en-US"/>
              </a:p>
            </c:txPr>
            <c:dLblPos val="bestFit"/>
            <c:showLegendKey val="0"/>
            <c:showVal val="0"/>
            <c:showCatName val="0"/>
            <c:showSerName val="0"/>
            <c:showPercent val="1"/>
            <c:showBubbleSize val="0"/>
            <c:showLeaderLines val="1"/>
          </c:dLbls>
          <c:cat>
            <c:strRef>
              <c:f>Sheet1!$A$2:$A$9</c:f>
              <c:strCache>
                <c:ptCount val="8"/>
                <c:pt idx="0">
                  <c:v>Black/African American</c:v>
                </c:pt>
                <c:pt idx="1">
                  <c:v>Hispanic/Latino</c:v>
                </c:pt>
                <c:pt idx="2">
                  <c:v>Korean</c:v>
                </c:pt>
                <c:pt idx="3">
                  <c:v>Vietnamese</c:v>
                </c:pt>
                <c:pt idx="4">
                  <c:v>White/Caucasian</c:v>
                </c:pt>
                <c:pt idx="5">
                  <c:v>Other API</c:v>
                </c:pt>
                <c:pt idx="6">
                  <c:v>Other</c:v>
                </c:pt>
                <c:pt idx="7">
                  <c:v>Decline to State</c:v>
                </c:pt>
              </c:strCache>
            </c:strRef>
          </c:cat>
          <c:val>
            <c:numRef>
              <c:f>Sheet1!$B$2:$B$9</c:f>
              <c:numCache>
                <c:formatCode>0.0%</c:formatCode>
                <c:ptCount val="8"/>
                <c:pt idx="0">
                  <c:v>3.2734952481520592E-2</c:v>
                </c:pt>
                <c:pt idx="1">
                  <c:v>0.28616684266103487</c:v>
                </c:pt>
                <c:pt idx="2">
                  <c:v>5.8078141499472019E-3</c:v>
                </c:pt>
                <c:pt idx="3">
                  <c:v>2.79831045406547E-2</c:v>
                </c:pt>
                <c:pt idx="4">
                  <c:v>0.53062302006335793</c:v>
                </c:pt>
                <c:pt idx="5">
                  <c:v>3.3262935586061249E-2</c:v>
                </c:pt>
                <c:pt idx="6">
                  <c:v>1.5311510031678986E-2</c:v>
                </c:pt>
                <c:pt idx="7">
                  <c:v>6.810982048574446E-2</c:v>
                </c:pt>
              </c:numCache>
            </c:numRef>
          </c:val>
        </c:ser>
        <c:ser>
          <c:idx val="1"/>
          <c:order val="1"/>
          <c:tx>
            <c:strRef>
              <c:f>Sheet1!$C$1</c:f>
              <c:strCache>
                <c:ptCount val="1"/>
                <c:pt idx="0">
                  <c:v>Column1</c:v>
                </c:pt>
              </c:strCache>
            </c:strRef>
          </c:tx>
          <c:cat>
            <c:strRef>
              <c:f>Sheet1!$A$2:$A$9</c:f>
              <c:strCache>
                <c:ptCount val="8"/>
                <c:pt idx="0">
                  <c:v>Black/African American</c:v>
                </c:pt>
                <c:pt idx="1">
                  <c:v>Hispanic/Latino</c:v>
                </c:pt>
                <c:pt idx="2">
                  <c:v>Korean</c:v>
                </c:pt>
                <c:pt idx="3">
                  <c:v>Vietnamese</c:v>
                </c:pt>
                <c:pt idx="4">
                  <c:v>White/Caucasian</c:v>
                </c:pt>
                <c:pt idx="5">
                  <c:v>Other API</c:v>
                </c:pt>
                <c:pt idx="6">
                  <c:v>Other</c:v>
                </c:pt>
                <c:pt idx="7">
                  <c:v>Decline to State</c:v>
                </c:pt>
              </c:strCache>
            </c:strRef>
          </c:cat>
          <c:val>
            <c:numRef>
              <c:f>Sheet1!$C$2:$C$9</c:f>
              <c:numCache>
                <c:formatCode>General</c:formatCode>
                <c:ptCount val="8"/>
                <c:pt idx="0">
                  <c:v>62</c:v>
                </c:pt>
                <c:pt idx="1">
                  <c:v>542</c:v>
                </c:pt>
                <c:pt idx="2">
                  <c:v>11</c:v>
                </c:pt>
                <c:pt idx="3">
                  <c:v>53</c:v>
                </c:pt>
                <c:pt idx="4">
                  <c:v>1005</c:v>
                </c:pt>
                <c:pt idx="5">
                  <c:v>63</c:v>
                </c:pt>
                <c:pt idx="6" formatCode="0">
                  <c:v>29</c:v>
                </c:pt>
                <c:pt idx="7">
                  <c:v>129</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6500692621755664"/>
          <c:y val="6.1251818855128801E-2"/>
          <c:w val="0.30397042383590939"/>
          <c:h val="0.62305591097408441"/>
        </c:manualLayout>
      </c:layout>
      <c:overlay val="0"/>
      <c:txPr>
        <a:bodyPr/>
        <a:lstStyle/>
        <a:p>
          <a:pPr>
            <a:defRPr sz="1800"/>
          </a:pPr>
          <a:endParaRPr lang="en-US"/>
        </a:p>
      </c:txPr>
    </c:legend>
    <c:plotVisOnly val="1"/>
    <c:dispBlanksAs val="zero"/>
    <c:showDLblsOverMax val="0"/>
  </c:chart>
  <c:spPr>
    <a:ln w="38100">
      <a:solidFill>
        <a:schemeClr val="accent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2.9896106736657921E-2"/>
          <c:y val="0.20987770850410259"/>
          <c:w val="0.6916961942257227"/>
          <c:h val="0.6684676718249335"/>
        </c:manualLayout>
      </c:layout>
      <c:pie3DChart>
        <c:varyColors val="1"/>
        <c:ser>
          <c:idx val="0"/>
          <c:order val="0"/>
          <c:tx>
            <c:strRef>
              <c:f>Sheet1!$B$1</c:f>
              <c:strCache>
                <c:ptCount val="1"/>
                <c:pt idx="0">
                  <c:v>Column1</c:v>
                </c:pt>
              </c:strCache>
            </c:strRef>
          </c:tx>
          <c:dLbls>
            <c:dLbl>
              <c:idx val="0"/>
              <c:layout>
                <c:manualLayout>
                  <c:x val="-0.13045591523281813"/>
                  <c:y val="-0.38863776835161346"/>
                </c:manualLayout>
              </c:layout>
              <c:showLegendKey val="0"/>
              <c:showVal val="0"/>
              <c:showCatName val="0"/>
              <c:showSerName val="0"/>
              <c:showPercent val="1"/>
              <c:showBubbleSize val="0"/>
            </c:dLbl>
            <c:dLbl>
              <c:idx val="1"/>
              <c:layout>
                <c:manualLayout>
                  <c:x val="-4.2121366773597735E-2"/>
                  <c:y val="-2.1699821639996199E-2"/>
                </c:manualLayout>
              </c:layout>
              <c:showLegendKey val="0"/>
              <c:showVal val="0"/>
              <c:showCatName val="0"/>
              <c:showSerName val="0"/>
              <c:showPercent val="1"/>
              <c:showBubbleSize val="0"/>
            </c:dLbl>
            <c:dLbl>
              <c:idx val="2"/>
              <c:layout>
                <c:manualLayout>
                  <c:x val="7.7480071935452522E-3"/>
                  <c:y val="-4.3237435689360615E-2"/>
                </c:manualLayout>
              </c:layout>
              <c:showLegendKey val="0"/>
              <c:showVal val="0"/>
              <c:showCatName val="0"/>
              <c:showSerName val="0"/>
              <c:showPercent val="1"/>
              <c:showBubbleSize val="0"/>
            </c:dLbl>
            <c:dLbl>
              <c:idx val="3"/>
              <c:delete val="1"/>
            </c:dLbl>
            <c:dLbl>
              <c:idx val="4"/>
              <c:delete val="1"/>
            </c:dLbl>
            <c:dLbl>
              <c:idx val="5"/>
              <c:delete val="1"/>
            </c:dLbl>
            <c:dLbl>
              <c:idx val="6"/>
              <c:delete val="1"/>
            </c:dLbl>
            <c:dLbl>
              <c:idx val="7"/>
              <c:delete val="1"/>
            </c:dLbl>
            <c:dLbl>
              <c:idx val="8"/>
              <c:delete val="1"/>
            </c:dLbl>
            <c:dLbl>
              <c:idx val="9"/>
              <c:delete val="1"/>
            </c:dLbl>
            <c:dLbl>
              <c:idx val="10"/>
              <c:delete val="1"/>
            </c:dLbl>
            <c:txPr>
              <a:bodyPr/>
              <a:lstStyle/>
              <a:p>
                <a:pPr>
                  <a:defRPr sz="3600"/>
                </a:pPr>
                <a:endParaRPr lang="en-US"/>
              </a:p>
            </c:txPr>
            <c:showLegendKey val="0"/>
            <c:showVal val="0"/>
            <c:showCatName val="0"/>
            <c:showSerName val="0"/>
            <c:showPercent val="1"/>
            <c:showBubbleSize val="0"/>
            <c:showLeaderLines val="1"/>
          </c:dLbls>
          <c:cat>
            <c:strRef>
              <c:f>Sheet1!$A$2:$A$12</c:f>
              <c:strCache>
                <c:ptCount val="9"/>
                <c:pt idx="0">
                  <c:v>English</c:v>
                </c:pt>
                <c:pt idx="1">
                  <c:v>Spanish</c:v>
                </c:pt>
                <c:pt idx="2">
                  <c:v>Vietnamese</c:v>
                </c:pt>
                <c:pt idx="3">
                  <c:v>Tagalog</c:v>
                </c:pt>
                <c:pt idx="4">
                  <c:v>Farsi</c:v>
                </c:pt>
                <c:pt idx="5">
                  <c:v>Korean</c:v>
                </c:pt>
                <c:pt idx="6">
                  <c:v>Arabic</c:v>
                </c:pt>
                <c:pt idx="7">
                  <c:v>Cantonese</c:v>
                </c:pt>
                <c:pt idx="8">
                  <c:v>Mandarin</c:v>
                </c:pt>
              </c:strCache>
            </c:strRef>
          </c:cat>
          <c:val>
            <c:numRef>
              <c:f>Sheet1!$B$2:$B$12</c:f>
              <c:numCache>
                <c:formatCode>0.0%</c:formatCode>
                <c:ptCount val="11"/>
                <c:pt idx="0">
                  <c:v>0.93</c:v>
                </c:pt>
                <c:pt idx="1">
                  <c:v>0.05</c:v>
                </c:pt>
                <c:pt idx="2">
                  <c:v>6.3492063492063492E-3</c:v>
                </c:pt>
                <c:pt idx="3">
                  <c:v>1.0582010582010583E-3</c:v>
                </c:pt>
                <c:pt idx="4">
                  <c:v>2.1164021164021165E-3</c:v>
                </c:pt>
                <c:pt idx="5">
                  <c:v>2.1164021164021165E-3</c:v>
                </c:pt>
                <c:pt idx="6">
                  <c:v>1.0582010582010583E-3</c:v>
                </c:pt>
                <c:pt idx="7">
                  <c:v>1.0582010582010583E-3</c:v>
                </c:pt>
                <c:pt idx="8">
                  <c:v>1E-3</c:v>
                </c:pt>
                <c:pt idx="10">
                  <c:v>0</c:v>
                </c:pt>
              </c:numCache>
            </c:numRef>
          </c:val>
        </c:ser>
        <c:ser>
          <c:idx val="1"/>
          <c:order val="1"/>
          <c:tx>
            <c:strRef>
              <c:f>Sheet1!$C$1</c:f>
              <c:strCache>
                <c:ptCount val="1"/>
                <c:pt idx="0">
                  <c:v>Column2</c:v>
                </c:pt>
              </c:strCache>
            </c:strRef>
          </c:tx>
          <c:cat>
            <c:strRef>
              <c:f>Sheet1!$A$2:$A$12</c:f>
              <c:strCache>
                <c:ptCount val="9"/>
                <c:pt idx="0">
                  <c:v>English</c:v>
                </c:pt>
                <c:pt idx="1">
                  <c:v>Spanish</c:v>
                </c:pt>
                <c:pt idx="2">
                  <c:v>Vietnamese</c:v>
                </c:pt>
                <c:pt idx="3">
                  <c:v>Tagalog</c:v>
                </c:pt>
                <c:pt idx="4">
                  <c:v>Farsi</c:v>
                </c:pt>
                <c:pt idx="5">
                  <c:v>Korean</c:v>
                </c:pt>
                <c:pt idx="6">
                  <c:v>Arabic</c:v>
                </c:pt>
                <c:pt idx="7">
                  <c:v>Cantonese</c:v>
                </c:pt>
                <c:pt idx="8">
                  <c:v>Mandarin</c:v>
                </c:pt>
              </c:strCache>
            </c:strRef>
          </c:cat>
          <c:val>
            <c:numRef>
              <c:f>Sheet1!$C$2:$C$12</c:f>
              <c:numCache>
                <c:formatCode>General</c:formatCode>
                <c:ptCount val="11"/>
                <c:pt idx="0">
                  <c:v>1760</c:v>
                </c:pt>
                <c:pt idx="1">
                  <c:v>104</c:v>
                </c:pt>
                <c:pt idx="2">
                  <c:v>12</c:v>
                </c:pt>
                <c:pt idx="3">
                  <c:v>2</c:v>
                </c:pt>
                <c:pt idx="4">
                  <c:v>4</c:v>
                </c:pt>
                <c:pt idx="5">
                  <c:v>4</c:v>
                </c:pt>
                <c:pt idx="6">
                  <c:v>2</c:v>
                </c:pt>
                <c:pt idx="7">
                  <c:v>2</c:v>
                </c:pt>
                <c:pt idx="8">
                  <c:v>2</c:v>
                </c:pt>
                <c:pt idx="9">
                  <c:v>1890</c:v>
                </c:pt>
              </c:numCache>
            </c:numRef>
          </c:val>
        </c:ser>
        <c:dLbls>
          <c:showLegendKey val="0"/>
          <c:showVal val="0"/>
          <c:showCatName val="0"/>
          <c:showSerName val="0"/>
          <c:showPercent val="0"/>
          <c:showBubbleSize val="0"/>
          <c:showLeaderLines val="1"/>
        </c:dLbls>
      </c:pie3DChart>
    </c:plotArea>
    <c:legend>
      <c:legendPos val="r"/>
      <c:legendEntry>
        <c:idx val="8"/>
        <c:delete val="1"/>
      </c:legendEntry>
      <c:legendEntry>
        <c:idx val="9"/>
        <c:delete val="1"/>
      </c:legendEntry>
      <c:legendEntry>
        <c:idx val="10"/>
        <c:delete val="1"/>
      </c:legendEntry>
      <c:layout>
        <c:manualLayout>
          <c:xMode val="edge"/>
          <c:yMode val="edge"/>
          <c:x val="0.7075068897637794"/>
          <c:y val="0.18745451678447292"/>
          <c:w val="0.22480785214348206"/>
          <c:h val="0.64060278063541265"/>
        </c:manualLayout>
      </c:layout>
      <c:overlay val="0"/>
      <c:txPr>
        <a:bodyPr/>
        <a:lstStyle/>
        <a:p>
          <a:pPr>
            <a:defRPr sz="2000"/>
          </a:pPr>
          <a:endParaRPr lang="en-US"/>
        </a:p>
      </c:txPr>
    </c:legend>
    <c:plotVisOnly val="1"/>
    <c:dispBlanksAs val="zero"/>
    <c:showDLblsOverMax val="0"/>
  </c:chart>
  <c:spPr>
    <a:noFill/>
    <a:ln w="34925">
      <a:solidFill>
        <a:srgbClr val="4F81BD"/>
      </a:solid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0.28302</cdr:x>
      <cdr:y>0.05156</cdr:y>
    </cdr:from>
    <cdr:to>
      <cdr:x>0.81132</cdr:x>
      <cdr:y>0.13749</cdr:y>
    </cdr:to>
    <cdr:sp macro="" textlink="">
      <cdr:nvSpPr>
        <cdr:cNvPr id="2" name="TextBox 1"/>
        <cdr:cNvSpPr txBox="1"/>
      </cdr:nvSpPr>
      <cdr:spPr>
        <a:xfrm xmlns:a="http://schemas.openxmlformats.org/drawingml/2006/main">
          <a:off x="1143000" y="228600"/>
          <a:ext cx="21336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0.11321</cdr:x>
      <cdr:y>0.05156</cdr:y>
    </cdr:from>
    <cdr:to>
      <cdr:x>0.98113</cdr:x>
      <cdr:y>0.15467</cdr:y>
    </cdr:to>
    <cdr:sp macro="" textlink="">
      <cdr:nvSpPr>
        <cdr:cNvPr id="3" name="TextBox 2"/>
        <cdr:cNvSpPr txBox="1"/>
      </cdr:nvSpPr>
      <cdr:spPr>
        <a:xfrm xmlns:a="http://schemas.openxmlformats.org/drawingml/2006/main">
          <a:off x="457200" y="228600"/>
          <a:ext cx="35052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en-US" sz="2800" dirty="0"/>
        </a:p>
      </cdr:txBody>
    </cdr:sp>
  </cdr:relSizeAnchor>
</c:userShapes>
</file>

<file path=ppt/drawings/drawing2.xml><?xml version="1.0" encoding="utf-8"?>
<c:userShapes xmlns:c="http://schemas.openxmlformats.org/drawingml/2006/chart">
  <cdr:relSizeAnchor xmlns:cdr="http://schemas.openxmlformats.org/drawingml/2006/chartDrawing">
    <cdr:from>
      <cdr:x>0.73148</cdr:x>
      <cdr:y>0.84376</cdr:y>
    </cdr:from>
    <cdr:to>
      <cdr:x>0.99074</cdr:x>
      <cdr:y>0.98264</cdr:y>
    </cdr:to>
    <cdr:sp macro="" textlink="">
      <cdr:nvSpPr>
        <cdr:cNvPr id="2" name="TextBox 1"/>
        <cdr:cNvSpPr txBox="1"/>
      </cdr:nvSpPr>
      <cdr:spPr>
        <a:xfrm xmlns:a="http://schemas.openxmlformats.org/drawingml/2006/main">
          <a:off x="6019800" y="3703637"/>
          <a:ext cx="2133600" cy="609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0.69444</cdr:x>
      <cdr:y>0.77432</cdr:y>
    </cdr:from>
    <cdr:to>
      <cdr:x>1</cdr:x>
      <cdr:y>0.98264</cdr:y>
    </cdr:to>
    <cdr:sp macro="" textlink="">
      <cdr:nvSpPr>
        <cdr:cNvPr id="3" name="TextBox 2"/>
        <cdr:cNvSpPr txBox="1"/>
      </cdr:nvSpPr>
      <cdr:spPr>
        <a:xfrm xmlns:a="http://schemas.openxmlformats.org/drawingml/2006/main">
          <a:off x="5715000" y="3398837"/>
          <a:ext cx="25146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CE7E358D-58E1-40F4-A715-192404EF527A}" type="datetimeFigureOut">
              <a:rPr lang="en-US" smtClean="0"/>
              <a:pPr/>
              <a:t>3/13/2014</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D8007413-6FB3-4256-B48B-5C9F2DC96432}" type="slidenum">
              <a:rPr lang="en-US" smtClean="0"/>
              <a:pPr/>
              <a:t>‹#›</a:t>
            </a:fld>
            <a:endParaRPr lang="en-US" dirty="0"/>
          </a:p>
        </p:txBody>
      </p:sp>
    </p:spTree>
    <p:extLst>
      <p:ext uri="{BB962C8B-B14F-4D97-AF65-F5344CB8AC3E}">
        <p14:creationId xmlns:p14="http://schemas.microsoft.com/office/powerpoint/2010/main" val="3866876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7" tIns="46589" rIns="93177" bIns="46589" rtlCol="0"/>
          <a:lstStyle>
            <a:lvl1pPr algn="r">
              <a:defRPr sz="1200"/>
            </a:lvl1pPr>
          </a:lstStyle>
          <a:p>
            <a:fld id="{6194FF16-9E81-497E-9680-ABDF82F9570A}" type="datetimeFigureOut">
              <a:rPr lang="en-US" smtClean="0"/>
              <a:pPr/>
              <a:t>3/13/2014</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7" tIns="46589" rIns="93177" bIns="46589" rtlCol="0" anchor="b"/>
          <a:lstStyle>
            <a:lvl1pPr algn="r">
              <a:defRPr sz="1200"/>
            </a:lvl1pPr>
          </a:lstStyle>
          <a:p>
            <a:fld id="{AE34D278-79E4-4EBB-A117-788CEC1B6893}" type="slidenum">
              <a:rPr lang="en-US" smtClean="0"/>
              <a:pPr/>
              <a:t>‹#›</a:t>
            </a:fld>
            <a:endParaRPr lang="en-US" dirty="0"/>
          </a:p>
        </p:txBody>
      </p:sp>
    </p:spTree>
    <p:extLst>
      <p:ext uri="{BB962C8B-B14F-4D97-AF65-F5344CB8AC3E}">
        <p14:creationId xmlns:p14="http://schemas.microsoft.com/office/powerpoint/2010/main" val="646483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1</a:t>
            </a:fld>
            <a:endParaRPr lang="en-US" dirty="0"/>
          </a:p>
        </p:txBody>
      </p:sp>
    </p:spTree>
    <p:extLst>
      <p:ext uri="{BB962C8B-B14F-4D97-AF65-F5344CB8AC3E}">
        <p14:creationId xmlns:p14="http://schemas.microsoft.com/office/powerpoint/2010/main" val="3198978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Aliso</a:t>
            </a:r>
            <a:r>
              <a:rPr lang="en-US" baseline="0" dirty="0" smtClean="0"/>
              <a:t> Viejo             16       Irvine              82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Anaheim              240	La Habra         31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Brea                     13	La Palma         4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Buena Park           28	</a:t>
            </a:r>
            <a:r>
              <a:rPr lang="en-US" baseline="0" dirty="0" err="1" smtClean="0"/>
              <a:t>Ladera</a:t>
            </a:r>
            <a:r>
              <a:rPr lang="en-US" baseline="0" dirty="0" smtClean="0"/>
              <a:t> Ranch   2</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Capistrano Beach    4 	Laguna Beach  16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Corona Del Mar        7 	Laguna Hills     21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Costa Mesa            88 	Laguna Niguel  28</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Cypress                 12 	Laguna Woods  6</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Dana Point            10	Lake Forest      22</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El Toro                  1 	Los Alamitos     7</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Foothill Ranch         1 	Midway City      3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Fountain Valley      13	Mission Viejo    46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Fullerton              71 	Newport Beach 20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Garden Grove        52 	Orange            97</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Huntington Beach  94 	Placentia          23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Rancho Santa Margarita	14</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San Clemente	32</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San Juan Capistrano	21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Santa Ana		338</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Seal Beach		12</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Stanton		8</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Trabuco Canyon	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Tustin		51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Westminster		71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Yorba Linda		11</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*Data up to Feb 2014</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AE34D278-79E4-4EBB-A117-788CEC1B6893}"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a:t>
            </a:r>
            <a:r>
              <a:rPr lang="en-US" baseline="0" dirty="0" smtClean="0"/>
              <a:t> reported from October 2013 to </a:t>
            </a:r>
            <a:r>
              <a:rPr lang="en-US" dirty="0" smtClean="0"/>
              <a:t>February 2014</a:t>
            </a:r>
          </a:p>
          <a:p>
            <a:endParaRPr lang="en-US" dirty="0" smtClean="0"/>
          </a:p>
          <a:p>
            <a:r>
              <a:rPr lang="en-US" dirty="0" smtClean="0"/>
              <a:t>*Local</a:t>
            </a:r>
            <a:r>
              <a:rPr lang="en-US" baseline="0" dirty="0" smtClean="0"/>
              <a:t> </a:t>
            </a:r>
            <a:r>
              <a:rPr lang="en-US" dirty="0" smtClean="0"/>
              <a:t>Support</a:t>
            </a:r>
            <a:r>
              <a:rPr lang="en-US" baseline="0" dirty="0" smtClean="0"/>
              <a:t> systems are </a:t>
            </a:r>
            <a:r>
              <a:rPr lang="en-US" dirty="0" smtClean="0"/>
              <a:t>important</a:t>
            </a:r>
            <a:r>
              <a:rPr lang="en-US" baseline="0" dirty="0" smtClean="0"/>
              <a:t> to link individuals to needed services </a:t>
            </a:r>
          </a:p>
          <a:p>
            <a:endParaRPr lang="en-US" baseline="0" dirty="0" smtClean="0"/>
          </a:p>
          <a:p>
            <a:r>
              <a:rPr lang="en-US" baseline="0" dirty="0" smtClean="0"/>
              <a:t>*BHIS Provider includes County and Contracted Programs</a:t>
            </a:r>
          </a:p>
          <a:p>
            <a:endParaRPr lang="en-US" baseline="0" dirty="0" smtClean="0"/>
          </a:p>
          <a:p>
            <a:r>
              <a:rPr lang="en-US" baseline="0" dirty="0" smtClean="0"/>
              <a:t>*Family Member and Significant Other are Merged</a:t>
            </a:r>
          </a:p>
          <a:p>
            <a:endParaRPr lang="en-US" baseline="0" dirty="0" smtClean="0"/>
          </a:p>
          <a:p>
            <a:r>
              <a:rPr lang="en-US" baseline="0" dirty="0" smtClean="0"/>
              <a:t>*Community Agency includes Non BHS Provider Data (Oct-Dec) and Community Agency Data (Jan+)</a:t>
            </a:r>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*Based on December data</a:t>
            </a:r>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effectLst/>
                <a:latin typeface="+mn-lt"/>
                <a:ea typeface="+mn-ea"/>
                <a:cs typeface="+mn-cs"/>
              </a:rPr>
              <a:t>Male</a:t>
            </a:r>
            <a:r>
              <a:rPr lang="en-US" dirty="0" smtClean="0"/>
              <a:t> </a:t>
            </a:r>
            <a:r>
              <a:rPr lang="en-US" sz="1200" b="0" i="0" u="none" strike="noStrike" kern="1200" dirty="0" smtClean="0">
                <a:solidFill>
                  <a:schemeClr val="tx1"/>
                </a:solidFill>
                <a:effectLst/>
                <a:latin typeface="+mn-lt"/>
                <a:ea typeface="+mn-ea"/>
                <a:cs typeface="+mn-cs"/>
              </a:rPr>
              <a:t>35.6%</a:t>
            </a:r>
            <a:r>
              <a:rPr lang="en-US" dirty="0" smtClean="0"/>
              <a:t> 		</a:t>
            </a:r>
            <a:r>
              <a:rPr lang="en-US" sz="1200" b="0" i="0" u="none" strike="noStrike" kern="1200" dirty="0" smtClean="0">
                <a:solidFill>
                  <a:schemeClr val="tx1"/>
                </a:solidFill>
                <a:effectLst/>
                <a:latin typeface="+mn-lt"/>
                <a:ea typeface="+mn-ea"/>
                <a:cs typeface="+mn-cs"/>
              </a:rPr>
              <a:t>694</a:t>
            </a:r>
            <a:endParaRPr lang="en-US" dirty="0" smtClean="0"/>
          </a:p>
          <a:p>
            <a:r>
              <a:rPr lang="en-US" sz="1200" b="0" i="0" u="none" strike="noStrike" kern="1200" dirty="0" smtClean="0">
                <a:solidFill>
                  <a:schemeClr val="tx1"/>
                </a:solidFill>
                <a:effectLst/>
                <a:latin typeface="+mn-lt"/>
                <a:ea typeface="+mn-ea"/>
                <a:cs typeface="+mn-cs"/>
              </a:rPr>
              <a:t>Female</a:t>
            </a:r>
            <a:r>
              <a:rPr lang="en-US" dirty="0" smtClean="0"/>
              <a:t> </a:t>
            </a:r>
            <a:r>
              <a:rPr lang="en-US" sz="1200" b="0" i="0" u="none" strike="noStrike" kern="1200" dirty="0" smtClean="0">
                <a:solidFill>
                  <a:schemeClr val="tx1"/>
                </a:solidFill>
                <a:effectLst/>
                <a:latin typeface="+mn-lt"/>
                <a:ea typeface="+mn-ea"/>
                <a:cs typeface="+mn-cs"/>
              </a:rPr>
              <a:t>61.7%</a:t>
            </a:r>
            <a:r>
              <a:rPr lang="en-US" dirty="0" smtClean="0"/>
              <a:t> 	</a:t>
            </a:r>
            <a:r>
              <a:rPr lang="en-US" sz="1200" b="0" i="0" u="none" strike="noStrike" kern="1200" dirty="0" smtClean="0">
                <a:solidFill>
                  <a:schemeClr val="tx1"/>
                </a:solidFill>
                <a:effectLst/>
                <a:latin typeface="+mn-lt"/>
                <a:ea typeface="+mn-ea"/>
                <a:cs typeface="+mn-cs"/>
              </a:rPr>
              <a:t>1204</a:t>
            </a:r>
            <a:r>
              <a:rPr lang="en-US" dirty="0" smtClean="0"/>
              <a:t> </a:t>
            </a:r>
          </a:p>
          <a:p>
            <a:r>
              <a:rPr lang="en-US" sz="1200" kern="1200" baseline="0" dirty="0" smtClean="0">
                <a:solidFill>
                  <a:schemeClr val="tx1"/>
                </a:solidFill>
                <a:latin typeface="+mn-lt"/>
                <a:ea typeface="+mn-ea"/>
                <a:cs typeface="+mn-cs"/>
              </a:rPr>
              <a:t>Intersex 0.1%  	2</a:t>
            </a:r>
          </a:p>
          <a:p>
            <a:r>
              <a:rPr lang="en-US" sz="1200" kern="1200" baseline="0" dirty="0" smtClean="0">
                <a:solidFill>
                  <a:schemeClr val="tx1"/>
                </a:solidFill>
                <a:latin typeface="+mn-lt"/>
                <a:ea typeface="+mn-ea"/>
                <a:cs typeface="+mn-cs"/>
              </a:rPr>
              <a:t>Decline to State 2.6%       	51</a:t>
            </a:r>
          </a:p>
          <a:p>
            <a:endParaRPr lang="en-US" dirty="0" smtClean="0"/>
          </a:p>
          <a:p>
            <a:r>
              <a:rPr lang="en-US" dirty="0" smtClean="0"/>
              <a:t>Data Represents</a:t>
            </a:r>
            <a:r>
              <a:rPr lang="en-US" baseline="0" dirty="0" smtClean="0"/>
              <a:t> Oct 2013 to Feb 2014</a:t>
            </a:r>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40-59 is largest category with 37.5%</a:t>
            </a:r>
          </a:p>
          <a:p>
            <a:r>
              <a:rPr lang="en-US" sz="1200" kern="1200" baseline="0" dirty="0" smtClean="0">
                <a:solidFill>
                  <a:schemeClr val="tx1"/>
                </a:solidFill>
                <a:latin typeface="+mn-lt"/>
                <a:ea typeface="+mn-ea"/>
                <a:cs typeface="+mn-cs"/>
              </a:rPr>
              <a:t>26-39 is 2</a:t>
            </a:r>
            <a:r>
              <a:rPr lang="en-US" sz="1200" kern="1200" baseline="30000" dirty="0" smtClean="0">
                <a:solidFill>
                  <a:schemeClr val="tx1"/>
                </a:solidFill>
                <a:latin typeface="+mn-lt"/>
                <a:ea typeface="+mn-ea"/>
                <a:cs typeface="+mn-cs"/>
              </a:rPr>
              <a:t>nd</a:t>
            </a:r>
            <a:r>
              <a:rPr lang="en-US" sz="1200" kern="1200" baseline="0" dirty="0" smtClean="0">
                <a:solidFill>
                  <a:schemeClr val="tx1"/>
                </a:solidFill>
                <a:latin typeface="+mn-lt"/>
                <a:ea typeface="+mn-ea"/>
                <a:cs typeface="+mn-cs"/>
              </a:rPr>
              <a:t> largest category with 30.5%</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nn-NO" sz="1200" b="0" i="0" u="none" strike="noStrike" kern="1200" dirty="0" smtClean="0">
                <a:solidFill>
                  <a:schemeClr val="tx1"/>
                </a:solidFill>
                <a:effectLst/>
                <a:latin typeface="+mn-lt"/>
                <a:ea typeface="+mn-ea"/>
                <a:cs typeface="+mn-cs"/>
              </a:rPr>
              <a:t>0-15</a:t>
            </a:r>
            <a:r>
              <a:rPr lang="nn-NO" dirty="0" smtClean="0"/>
              <a:t> 	</a:t>
            </a:r>
            <a:r>
              <a:rPr lang="nn-NO" sz="1200" b="0" i="0" u="none" strike="noStrike" kern="1200" dirty="0" smtClean="0">
                <a:solidFill>
                  <a:schemeClr val="tx1"/>
                </a:solidFill>
                <a:effectLst/>
                <a:latin typeface="+mn-lt"/>
                <a:ea typeface="+mn-ea"/>
                <a:cs typeface="+mn-cs"/>
              </a:rPr>
              <a:t>5</a:t>
            </a:r>
            <a:r>
              <a:rPr lang="nn-NO" dirty="0" smtClean="0"/>
              <a:t> </a:t>
            </a:r>
          </a:p>
          <a:p>
            <a:r>
              <a:rPr lang="nn-NO" sz="1200" b="0" i="0" u="none" strike="noStrike" kern="1200" dirty="0" smtClean="0">
                <a:solidFill>
                  <a:schemeClr val="tx1"/>
                </a:solidFill>
                <a:effectLst/>
                <a:latin typeface="+mn-lt"/>
                <a:ea typeface="+mn-ea"/>
                <a:cs typeface="+mn-cs"/>
              </a:rPr>
              <a:t>16-17	22</a:t>
            </a:r>
            <a:endParaRPr lang="nn-NO" dirty="0" smtClean="0"/>
          </a:p>
          <a:p>
            <a:r>
              <a:rPr lang="nn-NO" sz="1200" b="0" i="0" u="none" strike="noStrike" kern="1200" dirty="0" smtClean="0">
                <a:solidFill>
                  <a:schemeClr val="tx1"/>
                </a:solidFill>
                <a:effectLst/>
                <a:latin typeface="+mn-lt"/>
                <a:ea typeface="+mn-ea"/>
                <a:cs typeface="+mn-cs"/>
              </a:rPr>
              <a:t>18-25</a:t>
            </a:r>
            <a:r>
              <a:rPr lang="nn-NO" dirty="0" smtClean="0"/>
              <a:t> 	</a:t>
            </a:r>
            <a:r>
              <a:rPr lang="nn-NO" sz="1200" b="0" i="0" u="none" strike="noStrike" kern="1200" dirty="0" smtClean="0">
                <a:solidFill>
                  <a:schemeClr val="tx1"/>
                </a:solidFill>
                <a:effectLst/>
                <a:latin typeface="+mn-lt"/>
                <a:ea typeface="+mn-ea"/>
                <a:cs typeface="+mn-cs"/>
              </a:rPr>
              <a:t>255</a:t>
            </a:r>
          </a:p>
          <a:p>
            <a:r>
              <a:rPr lang="nn-NO" dirty="0" smtClean="0"/>
              <a:t> </a:t>
            </a:r>
            <a:r>
              <a:rPr lang="nn-NO" sz="1200" b="0" i="0" u="none" strike="noStrike" kern="1200" dirty="0" smtClean="0">
                <a:solidFill>
                  <a:schemeClr val="tx1"/>
                </a:solidFill>
                <a:effectLst/>
                <a:latin typeface="+mn-lt"/>
                <a:ea typeface="+mn-ea"/>
                <a:cs typeface="+mn-cs"/>
              </a:rPr>
              <a:t>26-39	596</a:t>
            </a:r>
          </a:p>
          <a:p>
            <a:r>
              <a:rPr lang="nn-NO" dirty="0" smtClean="0"/>
              <a:t> </a:t>
            </a:r>
            <a:r>
              <a:rPr lang="nn-NO" sz="1200" b="0" i="0" u="none" strike="noStrike" kern="1200" dirty="0" smtClean="0">
                <a:solidFill>
                  <a:schemeClr val="tx1"/>
                </a:solidFill>
                <a:effectLst/>
                <a:latin typeface="+mn-lt"/>
                <a:ea typeface="+mn-ea"/>
                <a:cs typeface="+mn-cs"/>
              </a:rPr>
              <a:t>40-59</a:t>
            </a:r>
            <a:r>
              <a:rPr lang="nn-NO" dirty="0" smtClean="0"/>
              <a:t> 	</a:t>
            </a:r>
            <a:r>
              <a:rPr lang="nn-NO" sz="1200" b="0" i="0" u="none" strike="noStrike" kern="1200" dirty="0" smtClean="0">
                <a:solidFill>
                  <a:schemeClr val="tx1"/>
                </a:solidFill>
                <a:effectLst/>
                <a:latin typeface="+mn-lt"/>
                <a:ea typeface="+mn-ea"/>
                <a:cs typeface="+mn-cs"/>
              </a:rPr>
              <a:t>732</a:t>
            </a:r>
            <a:endParaRPr lang="nn-NO" dirty="0" smtClean="0"/>
          </a:p>
          <a:p>
            <a:r>
              <a:rPr lang="nn-NO" sz="1200" b="0" i="0" u="none" strike="noStrike" kern="1200" dirty="0" smtClean="0">
                <a:solidFill>
                  <a:schemeClr val="tx1"/>
                </a:solidFill>
                <a:effectLst/>
                <a:latin typeface="+mn-lt"/>
                <a:ea typeface="+mn-ea"/>
                <a:cs typeface="+mn-cs"/>
              </a:rPr>
              <a:t>60+ yrs</a:t>
            </a:r>
            <a:r>
              <a:rPr lang="nn-NO" dirty="0" smtClean="0"/>
              <a:t> 	</a:t>
            </a:r>
            <a:r>
              <a:rPr lang="nn-NO" sz="1200" b="0" i="0" u="none" strike="noStrike" kern="1200" dirty="0" smtClean="0">
                <a:solidFill>
                  <a:schemeClr val="tx1"/>
                </a:solidFill>
                <a:effectLst/>
                <a:latin typeface="+mn-lt"/>
                <a:ea typeface="+mn-ea"/>
                <a:cs typeface="+mn-cs"/>
              </a:rPr>
              <a:t>186</a:t>
            </a:r>
            <a:r>
              <a:rPr lang="nn-NO" dirty="0" smtClean="0"/>
              <a:t> </a:t>
            </a:r>
          </a:p>
          <a:p>
            <a:r>
              <a:rPr lang="nn-NO" dirty="0" smtClean="0"/>
              <a:t>Decline</a:t>
            </a:r>
            <a:r>
              <a:rPr lang="nn-NO" baseline="0" dirty="0" smtClean="0"/>
              <a:t> to State 155</a:t>
            </a:r>
            <a:endParaRPr lang="nn-NO" dirty="0" smtClean="0"/>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Numbers reported from October 2013 to February 2014</a:t>
            </a:r>
          </a:p>
          <a:p>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Total Reported 884 from October 13</a:t>
            </a:r>
            <a:r>
              <a:rPr lang="en-US" baseline="0" dirty="0" smtClean="0"/>
              <a:t> to February 31</a:t>
            </a:r>
            <a:r>
              <a:rPr lang="en-US" baseline="30000" dirty="0" smtClean="0"/>
              <a:t>st</a:t>
            </a:r>
            <a:r>
              <a:rPr lang="en-US" baseline="0" dirty="0" smtClean="0"/>
              <a:t> 2014</a:t>
            </a:r>
          </a:p>
          <a:p>
            <a:endParaRPr lang="en-US" baseline="0" dirty="0" smtClean="0"/>
          </a:p>
          <a:p>
            <a:r>
              <a:rPr lang="en-US" sz="1200" b="0" i="0" u="none" strike="noStrike" kern="1200" dirty="0" smtClean="0">
                <a:solidFill>
                  <a:schemeClr val="tx1"/>
                </a:solidFill>
                <a:latin typeface="+mn-lt"/>
                <a:ea typeface="+mn-ea"/>
                <a:cs typeface="+mn-cs"/>
              </a:rPr>
              <a:t>Largest Populations</a:t>
            </a:r>
          </a:p>
          <a:p>
            <a:endParaRPr lang="en-US"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White/Caucasian</a:t>
            </a:r>
            <a:r>
              <a:rPr lang="en-US" dirty="0" smtClean="0"/>
              <a:t> </a:t>
            </a:r>
            <a:r>
              <a:rPr lang="en-US" sz="1200" b="0" i="0" u="none" strike="noStrike" kern="1200" dirty="0" smtClean="0">
                <a:solidFill>
                  <a:schemeClr val="tx1"/>
                </a:solidFill>
                <a:effectLst/>
                <a:latin typeface="+mn-lt"/>
                <a:ea typeface="+mn-ea"/>
                <a:cs typeface="+mn-cs"/>
              </a:rPr>
              <a:t>53.1%</a:t>
            </a:r>
            <a:r>
              <a:rPr lang="en-US" dirty="0" smtClean="0"/>
              <a:t> </a:t>
            </a:r>
            <a:r>
              <a:rPr lang="en-US" sz="1200" b="0" i="0" u="none" strike="noStrike" kern="1200" dirty="0" smtClean="0">
                <a:solidFill>
                  <a:schemeClr val="tx1"/>
                </a:solidFill>
                <a:effectLst/>
                <a:latin typeface="+mn-lt"/>
                <a:ea typeface="+mn-ea"/>
                <a:cs typeface="+mn-cs"/>
              </a:rPr>
              <a:t>1005</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Hispanic/Latino*   28.6%  542                 *Guatemalan/Puerto Rican/Mexican*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Decline to State</a:t>
            </a:r>
            <a:r>
              <a:rPr lang="en-US" dirty="0" smtClean="0"/>
              <a:t> </a:t>
            </a:r>
            <a:r>
              <a:rPr lang="en-US" sz="1200" b="0" i="0" u="none" strike="noStrike" kern="1200" dirty="0" smtClean="0">
                <a:solidFill>
                  <a:schemeClr val="tx1"/>
                </a:solidFill>
                <a:effectLst/>
                <a:latin typeface="+mn-lt"/>
                <a:ea typeface="+mn-ea"/>
                <a:cs typeface="+mn-cs"/>
              </a:rPr>
              <a:t>6.8%</a:t>
            </a:r>
            <a:r>
              <a:rPr lang="en-US" dirty="0" smtClean="0"/>
              <a:t> </a:t>
            </a:r>
            <a:r>
              <a:rPr lang="en-US" sz="1200" b="0" i="0" u="none" strike="noStrike" kern="1200" dirty="0" smtClean="0">
                <a:solidFill>
                  <a:schemeClr val="tx1"/>
                </a:solidFill>
                <a:effectLst/>
                <a:latin typeface="+mn-lt"/>
                <a:ea typeface="+mn-ea"/>
                <a:cs typeface="+mn-cs"/>
              </a:rPr>
              <a:t>129</a:t>
            </a:r>
            <a:r>
              <a:rPr lang="en-US" dirty="0" smtClean="0"/>
              <a:t> </a:t>
            </a:r>
            <a:endParaRPr lang="en-US"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rgbClr val="FF0000"/>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rgbClr val="FF0000"/>
                </a:solidFill>
                <a:effectLst/>
                <a:latin typeface="+mn-lt"/>
                <a:ea typeface="+mn-ea"/>
                <a:cs typeface="+mn-cs"/>
              </a:rPr>
              <a:t>Other API*</a:t>
            </a:r>
            <a:r>
              <a:rPr lang="en-US" dirty="0" smtClean="0">
                <a:solidFill>
                  <a:srgbClr val="FF0000"/>
                </a:solidFill>
              </a:rPr>
              <a:t> </a:t>
            </a:r>
            <a:r>
              <a:rPr lang="en-US" sz="1200" b="0" i="0" u="none" strike="noStrike" kern="1200" dirty="0" smtClean="0">
                <a:solidFill>
                  <a:srgbClr val="FF0000"/>
                </a:solidFill>
                <a:effectLst/>
                <a:latin typeface="+mn-lt"/>
                <a:ea typeface="+mn-ea"/>
                <a:cs typeface="+mn-cs"/>
              </a:rPr>
              <a:t>3.3%</a:t>
            </a:r>
            <a:r>
              <a:rPr lang="en-US" dirty="0" smtClean="0">
                <a:solidFill>
                  <a:srgbClr val="FF0000"/>
                </a:solidFill>
              </a:rPr>
              <a:t> </a:t>
            </a:r>
            <a:r>
              <a:rPr lang="en-US" sz="1200" b="0" i="0" u="none" strike="noStrike" kern="1200" dirty="0" smtClean="0">
                <a:solidFill>
                  <a:srgbClr val="FF0000"/>
                </a:solidFill>
                <a:effectLst/>
                <a:latin typeface="+mn-lt"/>
                <a:ea typeface="+mn-ea"/>
                <a:cs typeface="+mn-cs"/>
              </a:rPr>
              <a:t>63 </a:t>
            </a:r>
            <a:r>
              <a:rPr lang="en-US" sz="1200" b="0" i="0" u="none" strike="noStrike" kern="1200" baseline="0" dirty="0" smtClean="0">
                <a:solidFill>
                  <a:srgbClr val="FF0000"/>
                </a:solidFill>
                <a:effectLst/>
                <a:latin typeface="+mn-lt"/>
                <a:ea typeface="+mn-ea"/>
                <a:cs typeface="+mn-cs"/>
              </a:rPr>
              <a:t> 		</a:t>
            </a:r>
            <a:r>
              <a:rPr lang="en-US" sz="1200" b="0" i="0" u="none" strike="noStrike" kern="1200" dirty="0" smtClean="0">
                <a:solidFill>
                  <a:srgbClr val="FF0000"/>
                </a:solidFill>
                <a:effectLst/>
                <a:latin typeface="+mn-lt"/>
                <a:ea typeface="+mn-ea"/>
                <a:cs typeface="+mn-cs"/>
              </a:rPr>
              <a:t>*Asian/Japanese/</a:t>
            </a:r>
            <a:r>
              <a:rPr lang="en-US" sz="1200" b="0" i="0" u="none" strike="noStrike" kern="1200" baseline="0" dirty="0" smtClean="0">
                <a:solidFill>
                  <a:srgbClr val="FF0000"/>
                </a:solidFill>
                <a:effectLst/>
                <a:latin typeface="+mn-lt"/>
                <a:ea typeface="+mn-ea"/>
                <a:cs typeface="+mn-cs"/>
              </a:rPr>
              <a:t>Indian/Cambodian/Chinese/Filipino/Pacific Islander*</a:t>
            </a:r>
            <a:endParaRPr lang="en-US" sz="1200" b="0" i="0" u="none" strike="noStrike" kern="1200" dirty="0" smtClean="0">
              <a:solidFill>
                <a:srgbClr val="FF0000"/>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Black/African American</a:t>
            </a:r>
            <a:r>
              <a:rPr lang="en-US" dirty="0" smtClean="0"/>
              <a:t> </a:t>
            </a:r>
            <a:r>
              <a:rPr lang="en-US" sz="1200" b="0" i="0" u="none" strike="noStrike" kern="1200" dirty="0" smtClean="0">
                <a:solidFill>
                  <a:schemeClr val="tx1"/>
                </a:solidFill>
                <a:effectLst/>
                <a:latin typeface="+mn-lt"/>
                <a:ea typeface="+mn-ea"/>
                <a:cs typeface="+mn-cs"/>
              </a:rPr>
              <a:t>3.3%</a:t>
            </a:r>
            <a:r>
              <a:rPr lang="en-US" dirty="0" smtClean="0"/>
              <a:t> </a:t>
            </a:r>
            <a:r>
              <a:rPr lang="en-US" sz="1200" b="0" i="0" u="none" strike="noStrike" kern="1200" dirty="0" smtClean="0">
                <a:solidFill>
                  <a:schemeClr val="tx1"/>
                </a:solidFill>
                <a:effectLst/>
                <a:latin typeface="+mn-lt"/>
                <a:ea typeface="+mn-ea"/>
                <a:cs typeface="+mn-cs"/>
              </a:rPr>
              <a:t>62</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Vietnamese</a:t>
            </a:r>
            <a:r>
              <a:rPr lang="en-US" dirty="0" smtClean="0"/>
              <a:t> </a:t>
            </a:r>
            <a:r>
              <a:rPr lang="en-US" sz="1200" b="0" i="0" u="none" strike="noStrike" kern="1200" dirty="0" smtClean="0">
                <a:solidFill>
                  <a:schemeClr val="tx1"/>
                </a:solidFill>
                <a:effectLst/>
                <a:latin typeface="+mn-lt"/>
                <a:ea typeface="+mn-ea"/>
                <a:cs typeface="+mn-cs"/>
              </a:rPr>
              <a:t>2.8%</a:t>
            </a:r>
            <a:r>
              <a:rPr lang="en-US" dirty="0" smtClean="0"/>
              <a:t> </a:t>
            </a:r>
            <a:r>
              <a:rPr lang="en-US" sz="1200" b="0" i="0" u="none" strike="noStrike" kern="1200" dirty="0" smtClean="0">
                <a:solidFill>
                  <a:schemeClr val="tx1"/>
                </a:solidFill>
                <a:effectLst/>
                <a:latin typeface="+mn-lt"/>
                <a:ea typeface="+mn-ea"/>
                <a:cs typeface="+mn-cs"/>
              </a:rPr>
              <a:t>53</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Other*</a:t>
            </a:r>
            <a:r>
              <a:rPr lang="en-US" dirty="0" smtClean="0"/>
              <a:t> </a:t>
            </a:r>
            <a:r>
              <a:rPr lang="en-US" sz="1200" b="0" i="0" u="none" strike="noStrike" kern="1200" dirty="0" smtClean="0">
                <a:solidFill>
                  <a:schemeClr val="tx1"/>
                </a:solidFill>
                <a:effectLst/>
                <a:latin typeface="+mn-lt"/>
                <a:ea typeface="+mn-ea"/>
                <a:cs typeface="+mn-cs"/>
              </a:rPr>
              <a:t>1.5%</a:t>
            </a:r>
            <a:r>
              <a:rPr lang="en-US" dirty="0" smtClean="0"/>
              <a:t> </a:t>
            </a:r>
            <a:r>
              <a:rPr lang="en-US" sz="1200" b="0" i="0" u="none" strike="noStrike" kern="1200" dirty="0" smtClean="0">
                <a:solidFill>
                  <a:schemeClr val="tx1"/>
                </a:solidFill>
                <a:effectLst/>
                <a:latin typeface="+mn-lt"/>
                <a:ea typeface="+mn-ea"/>
                <a:cs typeface="+mn-cs"/>
              </a:rPr>
              <a:t>29		</a:t>
            </a:r>
            <a:r>
              <a:rPr lang="en-US" dirty="0" smtClean="0"/>
              <a:t> *Middle Eastern/Iranian/American</a:t>
            </a:r>
            <a:r>
              <a:rPr lang="en-US" baseline="0" dirty="0" smtClean="0"/>
              <a:t> Indian/Alaska Native*</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Korean</a:t>
            </a:r>
            <a:r>
              <a:rPr lang="en-US" dirty="0" smtClean="0"/>
              <a:t> </a:t>
            </a:r>
            <a:r>
              <a:rPr lang="en-US" sz="1200" b="0" i="0" u="none" strike="noStrike" kern="1200" dirty="0" smtClean="0">
                <a:solidFill>
                  <a:schemeClr val="tx1"/>
                </a:solidFill>
                <a:effectLst/>
                <a:latin typeface="+mn-lt"/>
                <a:ea typeface="+mn-ea"/>
                <a:cs typeface="+mn-cs"/>
              </a:rPr>
              <a:t>0.6%</a:t>
            </a:r>
            <a:r>
              <a:rPr lang="en-US" dirty="0" smtClean="0"/>
              <a:t> </a:t>
            </a:r>
            <a:r>
              <a:rPr lang="en-US" sz="1200" b="0" i="0" u="none" strike="noStrike" kern="1200" dirty="0" smtClean="0">
                <a:solidFill>
                  <a:schemeClr val="tx1"/>
                </a:solidFill>
                <a:effectLst/>
                <a:latin typeface="+mn-lt"/>
                <a:ea typeface="+mn-ea"/>
                <a:cs typeface="+mn-cs"/>
              </a:rPr>
              <a:t>11</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dirty="0" smtClean="0">
              <a:solidFill>
                <a:schemeClr val="tx1"/>
              </a:solidFill>
              <a:latin typeface="+mn-lt"/>
              <a:ea typeface="+mn-ea"/>
              <a:cs typeface="+mn-cs"/>
            </a:endParaRPr>
          </a:p>
          <a:p>
            <a:endParaRPr lang="en-US" sz="1200" b="0" i="0" u="none" strike="noStrike"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E34D278-79E4-4EBB-A117-788CEC1B6893}"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u="none" strike="noStrike" kern="1200" dirty="0" smtClean="0">
                <a:solidFill>
                  <a:schemeClr val="tx1"/>
                </a:solidFill>
                <a:latin typeface="+mn-lt"/>
                <a:ea typeface="+mn-ea"/>
                <a:cs typeface="+mn-cs"/>
              </a:rPr>
              <a:t>Oct</a:t>
            </a:r>
            <a:r>
              <a:rPr lang="en-US" sz="1200" b="0" i="0" u="none" strike="noStrike" kern="1200" baseline="0" dirty="0" smtClean="0">
                <a:solidFill>
                  <a:schemeClr val="tx1"/>
                </a:solidFill>
                <a:latin typeface="+mn-lt"/>
                <a:ea typeface="+mn-ea"/>
                <a:cs typeface="+mn-cs"/>
              </a:rPr>
              <a:t> 2013 to February 2014</a:t>
            </a:r>
          </a:p>
          <a:p>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English</a:t>
            </a:r>
            <a:r>
              <a:rPr lang="en-US" dirty="0" smtClean="0"/>
              <a:t> 	</a:t>
            </a:r>
            <a:r>
              <a:rPr lang="en-US" sz="1200" b="0" i="0" u="none" strike="noStrike" kern="1200" dirty="0" smtClean="0">
                <a:solidFill>
                  <a:schemeClr val="tx1"/>
                </a:solidFill>
                <a:effectLst/>
                <a:latin typeface="+mn-lt"/>
                <a:ea typeface="+mn-ea"/>
                <a:cs typeface="+mn-cs"/>
              </a:rPr>
              <a:t>93%</a:t>
            </a:r>
            <a:r>
              <a:rPr lang="en-US" dirty="0" smtClean="0"/>
              <a:t> 	</a:t>
            </a:r>
            <a:r>
              <a:rPr lang="en-US" sz="1200" b="0" i="0" u="none" strike="noStrike" kern="1200" dirty="0" smtClean="0">
                <a:solidFill>
                  <a:schemeClr val="tx1"/>
                </a:solidFill>
                <a:effectLst/>
                <a:latin typeface="+mn-lt"/>
                <a:ea typeface="+mn-ea"/>
                <a:cs typeface="+mn-cs"/>
              </a:rPr>
              <a:t>1760</a:t>
            </a:r>
            <a:endParaRPr lang="en-US" dirty="0" smtClean="0"/>
          </a:p>
          <a:p>
            <a:r>
              <a:rPr lang="en-US" sz="1200" b="0" i="0" u="none" strike="noStrike" kern="1200" dirty="0" smtClean="0">
                <a:solidFill>
                  <a:schemeClr val="tx1"/>
                </a:solidFill>
                <a:effectLst/>
                <a:latin typeface="+mn-lt"/>
                <a:ea typeface="+mn-ea"/>
                <a:cs typeface="+mn-cs"/>
              </a:rPr>
              <a:t>Spanish	</a:t>
            </a:r>
            <a:r>
              <a:rPr lang="en-US" dirty="0" smtClean="0"/>
              <a:t> </a:t>
            </a:r>
            <a:r>
              <a:rPr lang="en-US" sz="1200" b="0" i="0" u="none" strike="noStrike" kern="1200" dirty="0" smtClean="0">
                <a:solidFill>
                  <a:schemeClr val="tx1"/>
                </a:solidFill>
                <a:effectLst/>
                <a:latin typeface="+mn-lt"/>
                <a:ea typeface="+mn-ea"/>
                <a:cs typeface="+mn-cs"/>
              </a:rPr>
              <a:t>5%	</a:t>
            </a:r>
            <a:r>
              <a:rPr lang="en-US" dirty="0" smtClean="0"/>
              <a:t>104</a:t>
            </a:r>
            <a:endParaRPr lang="en-US" sz="1200" b="0" i="0" u="none" strike="noStrike" kern="1200" dirty="0" smtClean="0">
              <a:solidFill>
                <a:schemeClr val="tx1"/>
              </a:solidFill>
              <a:effectLst/>
              <a:latin typeface="+mn-lt"/>
              <a:ea typeface="+mn-ea"/>
              <a:cs typeface="+mn-cs"/>
            </a:endParaRPr>
          </a:p>
          <a:p>
            <a:r>
              <a:rPr lang="en-US" sz="1200" b="0" i="0" u="none" strike="noStrike" kern="1200" dirty="0" smtClean="0">
                <a:solidFill>
                  <a:schemeClr val="tx1"/>
                </a:solidFill>
                <a:effectLst/>
                <a:latin typeface="+mn-lt"/>
                <a:ea typeface="+mn-ea"/>
                <a:cs typeface="+mn-cs"/>
              </a:rPr>
              <a:t>Vietnamese	</a:t>
            </a:r>
            <a:r>
              <a:rPr lang="en-US" dirty="0" smtClean="0"/>
              <a:t> </a:t>
            </a:r>
            <a:r>
              <a:rPr lang="en-US" sz="1200" b="0" i="0" u="none" strike="noStrike" kern="1200" dirty="0" smtClean="0">
                <a:solidFill>
                  <a:schemeClr val="tx1"/>
                </a:solidFill>
                <a:effectLst/>
                <a:latin typeface="+mn-lt"/>
                <a:ea typeface="+mn-ea"/>
                <a:cs typeface="+mn-cs"/>
              </a:rPr>
              <a:t>0.6%	</a:t>
            </a:r>
            <a:r>
              <a:rPr lang="en-US" dirty="0" smtClean="0"/>
              <a:t> </a:t>
            </a:r>
            <a:r>
              <a:rPr lang="en-US" sz="1200" b="0" i="0" u="none" strike="noStrike" kern="1200" dirty="0" smtClean="0">
                <a:solidFill>
                  <a:schemeClr val="tx1"/>
                </a:solidFill>
                <a:effectLst/>
                <a:latin typeface="+mn-lt"/>
                <a:ea typeface="+mn-ea"/>
                <a:cs typeface="+mn-cs"/>
              </a:rPr>
              <a:t>12</a:t>
            </a:r>
            <a:endParaRPr lang="en-US" dirty="0" smtClean="0"/>
          </a:p>
          <a:p>
            <a:r>
              <a:rPr lang="en-US" sz="1200" b="0" i="0" u="none" strike="noStrike" kern="1200" dirty="0" smtClean="0">
                <a:solidFill>
                  <a:schemeClr val="tx1"/>
                </a:solidFill>
                <a:effectLst/>
                <a:latin typeface="+mn-lt"/>
                <a:ea typeface="+mn-ea"/>
                <a:cs typeface="+mn-cs"/>
              </a:rPr>
              <a:t>Tagalog</a:t>
            </a:r>
            <a:r>
              <a:rPr lang="en-US" dirty="0" smtClean="0"/>
              <a:t> 	</a:t>
            </a:r>
            <a:r>
              <a:rPr lang="en-US" sz="1200" b="0" i="0" u="none" strike="noStrike" kern="1200" dirty="0" smtClean="0">
                <a:solidFill>
                  <a:schemeClr val="tx1"/>
                </a:solidFill>
                <a:effectLst/>
                <a:latin typeface="+mn-lt"/>
                <a:ea typeface="+mn-ea"/>
                <a:cs typeface="+mn-cs"/>
              </a:rPr>
              <a:t>0.1%</a:t>
            </a:r>
            <a:r>
              <a:rPr lang="en-US" dirty="0" smtClean="0"/>
              <a:t> 	</a:t>
            </a:r>
            <a:r>
              <a:rPr lang="en-US" sz="1200" b="0" i="0" u="none" strike="noStrike" kern="1200" dirty="0" smtClean="0">
                <a:solidFill>
                  <a:schemeClr val="tx1"/>
                </a:solidFill>
                <a:effectLst/>
                <a:latin typeface="+mn-lt"/>
                <a:ea typeface="+mn-ea"/>
                <a:cs typeface="+mn-cs"/>
              </a:rPr>
              <a:t>2</a:t>
            </a:r>
          </a:p>
          <a:p>
            <a:r>
              <a:rPr lang="en-US" dirty="0" smtClean="0"/>
              <a:t> </a:t>
            </a:r>
            <a:r>
              <a:rPr lang="en-US" sz="1200" b="0" i="0" u="none" strike="noStrike" kern="1200" dirty="0" smtClean="0">
                <a:solidFill>
                  <a:schemeClr val="tx1"/>
                </a:solidFill>
                <a:effectLst/>
                <a:latin typeface="+mn-lt"/>
                <a:ea typeface="+mn-ea"/>
                <a:cs typeface="+mn-cs"/>
              </a:rPr>
              <a:t>Farsi</a:t>
            </a:r>
            <a:r>
              <a:rPr lang="en-US" dirty="0" smtClean="0"/>
              <a:t> 	</a:t>
            </a:r>
            <a:r>
              <a:rPr lang="en-US" sz="1200" b="0" i="0" u="none" strike="noStrike" kern="1200" dirty="0" smtClean="0">
                <a:solidFill>
                  <a:schemeClr val="tx1"/>
                </a:solidFill>
                <a:effectLst/>
                <a:latin typeface="+mn-lt"/>
                <a:ea typeface="+mn-ea"/>
                <a:cs typeface="+mn-cs"/>
              </a:rPr>
              <a:t>0.2%</a:t>
            </a:r>
            <a:r>
              <a:rPr lang="en-US" dirty="0" smtClean="0"/>
              <a:t> 	</a:t>
            </a:r>
            <a:r>
              <a:rPr lang="en-US" sz="1200" b="0" i="0" u="none" strike="noStrike" kern="1200" dirty="0" smtClean="0">
                <a:solidFill>
                  <a:schemeClr val="tx1"/>
                </a:solidFill>
                <a:effectLst/>
                <a:latin typeface="+mn-lt"/>
                <a:ea typeface="+mn-ea"/>
                <a:cs typeface="+mn-cs"/>
              </a:rPr>
              <a:t>4</a:t>
            </a:r>
          </a:p>
          <a:p>
            <a:r>
              <a:rPr lang="en-US" dirty="0" smtClean="0"/>
              <a:t> </a:t>
            </a:r>
            <a:r>
              <a:rPr lang="en-US" sz="1200" b="0" i="0" u="none" strike="noStrike" kern="1200" dirty="0" smtClean="0">
                <a:solidFill>
                  <a:schemeClr val="tx1"/>
                </a:solidFill>
                <a:effectLst/>
                <a:latin typeface="+mn-lt"/>
                <a:ea typeface="+mn-ea"/>
                <a:cs typeface="+mn-cs"/>
              </a:rPr>
              <a:t>Korean	</a:t>
            </a:r>
            <a:r>
              <a:rPr lang="en-US" dirty="0" smtClean="0"/>
              <a:t> </a:t>
            </a:r>
            <a:r>
              <a:rPr lang="en-US" sz="1200" b="0" i="0" u="none" strike="noStrike" kern="1200" dirty="0" smtClean="0">
                <a:solidFill>
                  <a:schemeClr val="tx1"/>
                </a:solidFill>
                <a:effectLst/>
                <a:latin typeface="+mn-lt"/>
                <a:ea typeface="+mn-ea"/>
                <a:cs typeface="+mn-cs"/>
              </a:rPr>
              <a:t>0.2%</a:t>
            </a:r>
            <a:r>
              <a:rPr lang="en-US" dirty="0" smtClean="0"/>
              <a:t> 	</a:t>
            </a:r>
            <a:r>
              <a:rPr lang="en-US" sz="1200" b="0" i="0" u="none" strike="noStrike" kern="1200" dirty="0" smtClean="0">
                <a:solidFill>
                  <a:schemeClr val="tx1"/>
                </a:solidFill>
                <a:effectLst/>
                <a:latin typeface="+mn-lt"/>
                <a:ea typeface="+mn-ea"/>
                <a:cs typeface="+mn-cs"/>
              </a:rPr>
              <a:t>4	</a:t>
            </a:r>
            <a:r>
              <a:rPr lang="en-US" dirty="0" smtClean="0"/>
              <a:t> </a:t>
            </a:r>
          </a:p>
          <a:p>
            <a:r>
              <a:rPr lang="en-US" sz="1200" b="0" i="0" u="none" strike="noStrike" kern="1200" dirty="0" smtClean="0">
                <a:solidFill>
                  <a:schemeClr val="tx1"/>
                </a:solidFill>
                <a:effectLst/>
                <a:latin typeface="+mn-lt"/>
                <a:ea typeface="+mn-ea"/>
                <a:cs typeface="+mn-cs"/>
              </a:rPr>
              <a:t>Arabic</a:t>
            </a:r>
            <a:r>
              <a:rPr lang="en-US" dirty="0" smtClean="0"/>
              <a:t> 	</a:t>
            </a:r>
            <a:r>
              <a:rPr lang="en-US" sz="1200" b="0" i="0" u="none" strike="noStrike" kern="1200" dirty="0" smtClean="0">
                <a:solidFill>
                  <a:schemeClr val="tx1"/>
                </a:solidFill>
                <a:effectLst/>
                <a:latin typeface="+mn-lt"/>
                <a:ea typeface="+mn-ea"/>
                <a:cs typeface="+mn-cs"/>
              </a:rPr>
              <a:t>0.1%</a:t>
            </a:r>
            <a:r>
              <a:rPr lang="en-US" dirty="0" smtClean="0"/>
              <a:t> 	</a:t>
            </a:r>
            <a:r>
              <a:rPr lang="en-US" sz="1200" b="0" i="0" u="none" strike="noStrike" kern="1200" dirty="0" smtClean="0">
                <a:solidFill>
                  <a:schemeClr val="tx1"/>
                </a:solidFill>
                <a:effectLst/>
                <a:latin typeface="+mn-lt"/>
                <a:ea typeface="+mn-ea"/>
                <a:cs typeface="+mn-cs"/>
              </a:rPr>
              <a:t>2</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Cantonese</a:t>
            </a:r>
            <a:r>
              <a:rPr lang="en-US" dirty="0" smtClean="0"/>
              <a:t> 	</a:t>
            </a:r>
            <a:r>
              <a:rPr lang="en-US" sz="1200" b="0" i="0" u="none" strike="noStrike" kern="1200" dirty="0" smtClean="0">
                <a:solidFill>
                  <a:schemeClr val="tx1"/>
                </a:solidFill>
                <a:effectLst/>
                <a:latin typeface="+mn-lt"/>
                <a:ea typeface="+mn-ea"/>
                <a:cs typeface="+mn-cs"/>
              </a:rPr>
              <a:t>0.1%</a:t>
            </a:r>
            <a:r>
              <a:rPr lang="en-US" dirty="0" smtClean="0"/>
              <a:t> 	2</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Mandarin	0.1%</a:t>
            </a:r>
            <a:r>
              <a:rPr lang="en-US" dirty="0" smtClean="0"/>
              <a:t>           2</a:t>
            </a:r>
          </a:p>
        </p:txBody>
      </p:sp>
      <p:sp>
        <p:nvSpPr>
          <p:cNvPr id="4" name="Slide Number Placeholder 3"/>
          <p:cNvSpPr>
            <a:spLocks noGrp="1"/>
          </p:cNvSpPr>
          <p:nvPr>
            <p:ph type="sldNum" sz="quarter" idx="10"/>
          </p:nvPr>
        </p:nvSpPr>
        <p:spPr/>
        <p:txBody>
          <a:bodyPr/>
          <a:lstStyle/>
          <a:p>
            <a:fld id="{AE34D278-79E4-4EBB-A117-788CEC1B6893}"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An</a:t>
            </a:r>
            <a:r>
              <a:rPr lang="en-US" dirty="0" smtClean="0">
                <a:solidFill>
                  <a:srgbClr val="FF0000"/>
                </a:solidFill>
              </a:rPr>
              <a:t> </a:t>
            </a:r>
            <a:r>
              <a:rPr lang="en-US" dirty="0" smtClean="0"/>
              <a:t>OC Links Navigator received a call from an adult male requesting help for himself and his girlfriend to parent their new three month old son.  He had learned about OC Links from his probation officer.  He was concerned about his girlfriend’s depression and his own lack of parenting skills in their new role as parents.  The Navigator provided information on several support services including the Parent Education and Support Services Program and the Postpartum Wellness Program, and linked the caller directly to the Parent Education and Support Services Program.</a:t>
            </a:r>
          </a:p>
          <a:p>
            <a:pPr marL="0" indent="0">
              <a:buNone/>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a:t>
            </a:r>
            <a:r>
              <a:rPr lang="en-US" dirty="0" smtClean="0">
                <a:solidFill>
                  <a:srgbClr val="FF0000"/>
                </a:solidFill>
              </a:rPr>
              <a:t> </a:t>
            </a:r>
            <a:r>
              <a:rPr lang="en-US" dirty="0" smtClean="0"/>
              <a:t>OC Links Navigator received a call from an adult male requesting help after being discharged from Royale Psychiatric Hospital over the weekend.  He had lost his discharge paperwork and was confused about where to call for follow up and outpatient care.  He reported that he had no insurance and had been off his medication for three days.  He reported that “I don’t know where to go, but I’m getting bad again…and I don’t want to go back to the hospital.”  He had been given the OC Links number by a food bank he had visited.  The Navigator assessed his situation and was able to link him directly to the Adult Mental Health Clinic in Santa Ana for services.</a:t>
            </a:r>
          </a:p>
          <a:p>
            <a:pPr marL="0" indent="0">
              <a:buNone/>
            </a:pPr>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17</a:t>
            </a:fld>
            <a:endParaRPr lang="en-US" dirty="0"/>
          </a:p>
        </p:txBody>
      </p:sp>
    </p:spTree>
    <p:extLst>
      <p:ext uri="{BB962C8B-B14F-4D97-AF65-F5344CB8AC3E}">
        <p14:creationId xmlns:p14="http://schemas.microsoft.com/office/powerpoint/2010/main" val="820559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2</a:t>
            </a:fld>
            <a:endParaRPr lang="en-US" dirty="0"/>
          </a:p>
        </p:txBody>
      </p:sp>
    </p:spTree>
    <p:extLst>
      <p:ext uri="{BB962C8B-B14F-4D97-AF65-F5344CB8AC3E}">
        <p14:creationId xmlns:p14="http://schemas.microsoft.com/office/powerpoint/2010/main" val="1787916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*English/Spanish/Vietnamese</a:t>
            </a:r>
            <a:r>
              <a:rPr lang="en-US" baseline="0" dirty="0" smtClean="0"/>
              <a:t> bilingual staff</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*Other language</a:t>
            </a:r>
            <a:r>
              <a:rPr lang="en-US" baseline="0" dirty="0" smtClean="0"/>
              <a:t> translation is available by request </a:t>
            </a:r>
          </a:p>
          <a:p>
            <a:endParaRPr lang="en-US" dirty="0" smtClean="0"/>
          </a:p>
        </p:txBody>
      </p:sp>
      <p:sp>
        <p:nvSpPr>
          <p:cNvPr id="4" name="Slide Number Placeholder 3"/>
          <p:cNvSpPr>
            <a:spLocks noGrp="1"/>
          </p:cNvSpPr>
          <p:nvPr>
            <p:ph type="sldNum" sz="quarter" idx="10"/>
          </p:nvPr>
        </p:nvSpPr>
        <p:spPr/>
        <p:txBody>
          <a:bodyPr/>
          <a:lstStyle/>
          <a:p>
            <a:fld id="{AE34D278-79E4-4EBB-A117-788CEC1B689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Increase in existing services through MHSA funding and changes among current programs creates challenges for finding the most appropriate program</a:t>
            </a:r>
            <a:r>
              <a:rPr lang="en-US" dirty="0" smtClean="0">
                <a:solidFill>
                  <a:srgbClr val="FF0000"/>
                </a:solidFill>
              </a:rPr>
              <a:t> </a:t>
            </a:r>
            <a:r>
              <a:rPr lang="en-US" dirty="0" smtClean="0"/>
              <a:t>to meet an individuals needs.</a:t>
            </a:r>
          </a:p>
          <a:p>
            <a:pPr>
              <a:buNone/>
            </a:pPr>
            <a:endParaRPr lang="en-US" dirty="0" smtClean="0"/>
          </a:p>
          <a:p>
            <a:r>
              <a:rPr lang="en-US" dirty="0" smtClean="0"/>
              <a:t>Without proper  navigation, participants are directed to programs that have admission criteria or requirements that they don't qualify for</a:t>
            </a:r>
          </a:p>
          <a:p>
            <a:endParaRPr lang="en-US" dirty="0" smtClean="0"/>
          </a:p>
          <a:p>
            <a:r>
              <a:rPr lang="en-US" dirty="0" smtClean="0"/>
              <a:t>This leads to wasted time and multiple phone calls, which ultimately  leaves participants frustrated and more likely to give up before connecting to services.  </a:t>
            </a:r>
          </a:p>
          <a:p>
            <a:pPr>
              <a:buNone/>
            </a:pPr>
            <a:endParaRPr lang="en-US" dirty="0" smtClean="0"/>
          </a:p>
          <a:p>
            <a:r>
              <a:rPr lang="en-US" dirty="0" smtClean="0"/>
              <a:t>Appropriate navigation services help family members, participants, and service providers better understand and link to </a:t>
            </a:r>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Colleges and Universities</a:t>
            </a:r>
          </a:p>
          <a:p>
            <a:r>
              <a:rPr lang="en-US" sz="1200" dirty="0" smtClean="0"/>
              <a:t> 4 </a:t>
            </a:r>
            <a:r>
              <a:rPr lang="en-US" sz="1200" b="0" i="0" u="none" strike="noStrike" kern="1200" dirty="0" smtClean="0">
                <a:solidFill>
                  <a:schemeClr val="tx1"/>
                </a:solidFill>
                <a:latin typeface="+mn-lt"/>
                <a:ea typeface="+mn-ea"/>
                <a:cs typeface="+mn-cs"/>
              </a:rPr>
              <a:t>Saddleback College</a:t>
            </a:r>
            <a:r>
              <a:rPr lang="en-US" dirty="0" smtClean="0"/>
              <a:t> </a:t>
            </a:r>
            <a:r>
              <a:rPr lang="en-US" sz="1200" b="0" i="0" u="none" strike="noStrike" kern="1200" dirty="0" smtClean="0">
                <a:solidFill>
                  <a:schemeClr val="tx1"/>
                </a:solidFill>
                <a:latin typeface="+mn-lt"/>
                <a:ea typeface="+mn-ea"/>
                <a:cs typeface="+mn-cs"/>
              </a:rPr>
              <a:t>South Orange County Community College District</a:t>
            </a:r>
            <a:r>
              <a:rPr lang="en-US" dirty="0" smtClean="0"/>
              <a:t> </a:t>
            </a:r>
            <a:r>
              <a:rPr lang="en-US" sz="1200" b="0" i="0" u="none" strike="noStrike" kern="1200" dirty="0" smtClean="0">
                <a:solidFill>
                  <a:schemeClr val="tx1"/>
                </a:solidFill>
                <a:latin typeface="+mn-lt"/>
                <a:ea typeface="+mn-ea"/>
                <a:cs typeface="+mn-cs"/>
              </a:rPr>
              <a:t>UCI</a:t>
            </a:r>
            <a:r>
              <a:rPr lang="en-US" dirty="0" smtClean="0"/>
              <a:t> </a:t>
            </a:r>
            <a:r>
              <a:rPr lang="en-US" sz="1200" b="0" i="0" u="none" strike="noStrike" kern="1200" dirty="0" smtClean="0">
                <a:solidFill>
                  <a:schemeClr val="tx1"/>
                </a:solidFill>
                <a:latin typeface="+mn-lt"/>
                <a:ea typeface="+mn-ea"/>
                <a:cs typeface="+mn-cs"/>
              </a:rPr>
              <a:t>Cal State Fullerton</a:t>
            </a:r>
            <a:r>
              <a:rPr lang="en-US" dirty="0" smtClean="0"/>
              <a:t> </a:t>
            </a:r>
            <a:r>
              <a:rPr lang="en-US" sz="1200" b="0" i="0" u="none" strike="noStrike" kern="1200" dirty="0" smtClean="0">
                <a:solidFill>
                  <a:schemeClr val="tx1"/>
                </a:solidFill>
                <a:latin typeface="+mn-lt"/>
                <a:ea typeface="+mn-ea"/>
                <a:cs typeface="+mn-cs"/>
              </a:rPr>
              <a:t>Santiago Canyon College</a:t>
            </a:r>
            <a:r>
              <a:rPr lang="en-US" dirty="0" smtClean="0"/>
              <a:t> </a:t>
            </a:r>
          </a:p>
          <a:p>
            <a:endParaRPr lang="en-US" sz="1200" dirty="0" smtClean="0"/>
          </a:p>
          <a:p>
            <a:r>
              <a:rPr lang="en-US" sz="1200" dirty="0" smtClean="0"/>
              <a:t>School Districts – 15+ Anaheim, Buena</a:t>
            </a:r>
            <a:r>
              <a:rPr lang="en-US" sz="1200" baseline="0" dirty="0" smtClean="0"/>
              <a:t> Park, Centralia, Cypress, Fountain Valley, Fullerton, Huntington Beach, Garden Grove, Irvine, Laguna, Los Alamitos, Placentia, Saddle Back, San Juan Capistrano, Santa Ana  </a:t>
            </a:r>
            <a:endParaRPr lang="en-US" sz="1200" dirty="0" smtClean="0"/>
          </a:p>
          <a:p>
            <a:endParaRPr lang="en-US" sz="1200" dirty="0" smtClean="0"/>
          </a:p>
          <a:p>
            <a:r>
              <a:rPr lang="en-US" sz="1200" dirty="0" smtClean="0"/>
              <a:t>Community Services and Shelters – 20+ locations</a:t>
            </a:r>
            <a:r>
              <a:rPr lang="en-US" sz="1200" baseline="0" dirty="0" smtClean="0"/>
              <a:t> including Laura’s House, Casa Teresa, Human Options and Veterans First </a:t>
            </a:r>
            <a:endParaRPr lang="en-US" sz="1200" dirty="0" smtClean="0"/>
          </a:p>
          <a:p>
            <a:endParaRPr lang="en-US" sz="1200" dirty="0" smtClean="0"/>
          </a:p>
          <a:p>
            <a:r>
              <a:rPr lang="en-US" sz="1200" dirty="0" smtClean="0"/>
              <a:t>Faith Based Organizations -2-</a:t>
            </a:r>
            <a:r>
              <a:rPr lang="en-US" sz="1200" b="0" i="0" u="none" strike="noStrike" kern="1200" dirty="0" smtClean="0">
                <a:solidFill>
                  <a:schemeClr val="tx1"/>
                </a:solidFill>
                <a:latin typeface="+mn-lt"/>
                <a:ea typeface="+mn-ea"/>
                <a:cs typeface="+mn-cs"/>
              </a:rPr>
              <a:t>Interfaith Council and </a:t>
            </a:r>
            <a:r>
              <a:rPr lang="en-US" dirty="0" smtClean="0"/>
              <a:t> </a:t>
            </a:r>
            <a:r>
              <a:rPr lang="en-US" sz="1200" b="0" i="0" u="none" strike="noStrike" kern="1200" dirty="0" smtClean="0">
                <a:solidFill>
                  <a:schemeClr val="tx1"/>
                </a:solidFill>
                <a:latin typeface="+mn-lt"/>
                <a:ea typeface="+mn-ea"/>
                <a:cs typeface="+mn-cs"/>
              </a:rPr>
              <a:t>Orange Coast Unitarian Universalist Church</a:t>
            </a:r>
            <a:r>
              <a:rPr lang="en-US" dirty="0" smtClean="0"/>
              <a:t> </a:t>
            </a:r>
            <a:endParaRPr lang="en-US" sz="1200" dirty="0" smtClean="0"/>
          </a:p>
          <a:p>
            <a:endParaRPr lang="en-US" sz="1200" dirty="0" smtClean="0"/>
          </a:p>
          <a:p>
            <a:r>
              <a:rPr lang="en-US" sz="1200" dirty="0" smtClean="0"/>
              <a:t>Motels –95+</a:t>
            </a:r>
            <a:r>
              <a:rPr lang="en-US" sz="1200" baseline="0" dirty="0" smtClean="0"/>
              <a:t> Travelodge, Americas Best, Vagabond Inn, Roadway Inn, Extended Stay America, Days Inn Etc</a:t>
            </a:r>
            <a:endParaRPr lang="en-US" sz="1200" dirty="0" smtClean="0"/>
          </a:p>
          <a:p>
            <a:endParaRPr lang="en-US" sz="1200" dirty="0" smtClean="0"/>
          </a:p>
          <a:p>
            <a:r>
              <a:rPr lang="en-US" sz="1200" dirty="0" smtClean="0"/>
              <a:t>Police Departments – 20+ from local cities </a:t>
            </a:r>
          </a:p>
          <a:p>
            <a:endParaRPr lang="en-US" sz="1200" dirty="0" smtClean="0"/>
          </a:p>
          <a:p>
            <a:r>
              <a:rPr lang="en-US" sz="1200" dirty="0" smtClean="0"/>
              <a:t>Fire Departments – 10 from local cities </a:t>
            </a:r>
          </a:p>
          <a:p>
            <a:endParaRPr lang="en-US" sz="1200" dirty="0" smtClean="0"/>
          </a:p>
          <a:p>
            <a:r>
              <a:rPr lang="en-US" sz="1200" dirty="0" smtClean="0"/>
              <a:t>Government Agencies 5+-</a:t>
            </a:r>
            <a:r>
              <a:rPr lang="en-US" sz="1200" b="0" i="0" u="none" strike="noStrike" kern="1200" dirty="0" smtClean="0">
                <a:solidFill>
                  <a:schemeClr val="tx1"/>
                </a:solidFill>
                <a:latin typeface="+mn-lt"/>
                <a:ea typeface="+mn-ea"/>
                <a:cs typeface="+mn-cs"/>
              </a:rPr>
              <a:t>SSA,</a:t>
            </a:r>
            <a:r>
              <a:rPr lang="en-US" dirty="0" smtClean="0"/>
              <a:t> </a:t>
            </a:r>
            <a:r>
              <a:rPr lang="en-US" sz="1200" b="0" i="0" u="none" strike="noStrike" kern="1200" dirty="0" smtClean="0">
                <a:solidFill>
                  <a:schemeClr val="tx1"/>
                </a:solidFill>
                <a:latin typeface="+mn-lt"/>
                <a:ea typeface="+mn-ea"/>
                <a:cs typeface="+mn-cs"/>
              </a:rPr>
              <a:t>City of Fountain Valley,</a:t>
            </a:r>
            <a:r>
              <a:rPr lang="en-US" dirty="0" smtClean="0"/>
              <a:t> </a:t>
            </a:r>
            <a:r>
              <a:rPr lang="en-US" sz="1200" b="0" i="0" u="none" strike="noStrike" kern="1200" dirty="0" smtClean="0">
                <a:solidFill>
                  <a:schemeClr val="tx1"/>
                </a:solidFill>
                <a:latin typeface="+mn-lt"/>
                <a:ea typeface="+mn-ea"/>
                <a:cs typeface="+mn-cs"/>
              </a:rPr>
              <a:t>SSA,</a:t>
            </a:r>
            <a:r>
              <a:rPr lang="en-US" dirty="0" smtClean="0"/>
              <a:t> </a:t>
            </a:r>
            <a:r>
              <a:rPr lang="en-US" sz="1200" b="0" i="0" u="none" strike="noStrike" kern="1200" dirty="0" smtClean="0">
                <a:solidFill>
                  <a:schemeClr val="tx1"/>
                </a:solidFill>
                <a:latin typeface="+mn-lt"/>
                <a:ea typeface="+mn-ea"/>
                <a:cs typeface="+mn-cs"/>
              </a:rPr>
              <a:t>OCDE, </a:t>
            </a:r>
            <a:r>
              <a:rPr lang="en-US" dirty="0" smtClean="0"/>
              <a:t> </a:t>
            </a:r>
            <a:r>
              <a:rPr lang="en-US" sz="1200" b="0" i="0" u="none" strike="noStrike" kern="1200" dirty="0" smtClean="0">
                <a:solidFill>
                  <a:schemeClr val="tx1"/>
                </a:solidFill>
                <a:latin typeface="+mn-lt"/>
                <a:ea typeface="+mn-ea"/>
                <a:cs typeface="+mn-cs"/>
              </a:rPr>
              <a:t>OC Probation Dept.</a:t>
            </a:r>
            <a:endParaRPr lang="en-US" sz="1200" dirty="0" smtClean="0"/>
          </a:p>
          <a:p>
            <a:endParaRPr lang="en-US" sz="1200" dirty="0" smtClean="0"/>
          </a:p>
          <a:p>
            <a:r>
              <a:rPr lang="en-US" sz="1200" dirty="0" smtClean="0"/>
              <a:t>Hospitals – 20+ </a:t>
            </a:r>
            <a:r>
              <a:rPr lang="en-US" sz="1200" b="0" i="0" u="none" strike="noStrike" kern="1200" dirty="0" smtClean="0">
                <a:solidFill>
                  <a:schemeClr val="tx1"/>
                </a:solidFill>
                <a:latin typeface="+mn-lt"/>
                <a:ea typeface="+mn-ea"/>
                <a:cs typeface="+mn-cs"/>
              </a:rPr>
              <a:t>Saddleback Memorial MC</a:t>
            </a:r>
            <a:r>
              <a:rPr lang="en-US" dirty="0" smtClean="0"/>
              <a:t> </a:t>
            </a:r>
            <a:r>
              <a:rPr lang="en-US" sz="1200" b="0" i="0" u="none" strike="noStrike" kern="1200" dirty="0" smtClean="0">
                <a:solidFill>
                  <a:schemeClr val="tx1"/>
                </a:solidFill>
                <a:latin typeface="+mn-lt"/>
                <a:ea typeface="+mn-ea"/>
                <a:cs typeface="+mn-cs"/>
              </a:rPr>
              <a:t>Western Med </a:t>
            </a:r>
            <a:r>
              <a:rPr lang="en-US" sz="1200" b="0" i="0" u="none" strike="noStrike" kern="1200" dirty="0" err="1" smtClean="0">
                <a:solidFill>
                  <a:schemeClr val="tx1"/>
                </a:solidFill>
                <a:latin typeface="+mn-lt"/>
                <a:ea typeface="+mn-ea"/>
                <a:cs typeface="+mn-cs"/>
              </a:rPr>
              <a:t>Cntr</a:t>
            </a:r>
            <a:r>
              <a:rPr lang="en-US" sz="1200" b="0" i="0" u="none" strike="noStrike" kern="1200" dirty="0" smtClean="0">
                <a:solidFill>
                  <a:schemeClr val="tx1"/>
                </a:solidFill>
                <a:latin typeface="+mn-lt"/>
                <a:ea typeface="+mn-ea"/>
                <a:cs typeface="+mn-cs"/>
              </a:rPr>
              <a:t>-Santa Ana</a:t>
            </a:r>
            <a:r>
              <a:rPr lang="en-US" dirty="0" smtClean="0"/>
              <a:t> </a:t>
            </a:r>
            <a:r>
              <a:rPr lang="en-US" sz="1200" b="0" i="0" u="none" strike="noStrike" kern="1200" dirty="0" smtClean="0">
                <a:solidFill>
                  <a:schemeClr val="tx1"/>
                </a:solidFill>
                <a:latin typeface="+mn-lt"/>
                <a:ea typeface="+mn-ea"/>
                <a:cs typeface="+mn-cs"/>
              </a:rPr>
              <a:t>Huntington Beach Hospital</a:t>
            </a:r>
            <a:r>
              <a:rPr lang="en-US" dirty="0" smtClean="0"/>
              <a:t> </a:t>
            </a:r>
            <a:r>
              <a:rPr lang="en-US" sz="1200" b="0" i="0" u="none" strike="noStrike" kern="1200" dirty="0" smtClean="0">
                <a:solidFill>
                  <a:schemeClr val="tx1"/>
                </a:solidFill>
                <a:latin typeface="+mn-lt"/>
                <a:ea typeface="+mn-ea"/>
                <a:cs typeface="+mn-cs"/>
              </a:rPr>
              <a:t>La Palma Intercommunity Hosp</a:t>
            </a:r>
            <a:r>
              <a:rPr lang="en-US" dirty="0" smtClean="0"/>
              <a:t> </a:t>
            </a:r>
            <a:r>
              <a:rPr lang="en-US" sz="1200" b="0" i="0" u="none" strike="noStrike" kern="1200" dirty="0" smtClean="0">
                <a:solidFill>
                  <a:schemeClr val="tx1"/>
                </a:solidFill>
                <a:latin typeface="+mn-lt"/>
                <a:ea typeface="+mn-ea"/>
                <a:cs typeface="+mn-cs"/>
              </a:rPr>
              <a:t>UCI Medical Center</a:t>
            </a:r>
            <a:r>
              <a:rPr lang="en-US" dirty="0" smtClean="0"/>
              <a:t> </a:t>
            </a:r>
            <a:endParaRPr lang="en-US" sz="1200" dirty="0" smtClean="0"/>
          </a:p>
          <a:p>
            <a:endParaRPr lang="en-US" sz="1200" dirty="0" smtClean="0"/>
          </a:p>
          <a:p>
            <a:r>
              <a:rPr lang="en-US" sz="1200" dirty="0" smtClean="0"/>
              <a:t>Private Businesses</a:t>
            </a:r>
            <a:r>
              <a:rPr lang="en-US" sz="1200" baseline="0" dirty="0" smtClean="0"/>
              <a:t> 2- Rite Aid and CVS corporate</a:t>
            </a:r>
            <a:endParaRPr lang="en-US" sz="1200" dirty="0" smtClean="0"/>
          </a:p>
          <a:p>
            <a:endParaRPr lang="en-US" sz="1200" dirty="0" smtClean="0"/>
          </a:p>
          <a:p>
            <a:r>
              <a:rPr lang="en-US" sz="1200" dirty="0" smtClean="0"/>
              <a:t>Local Medical Professionals</a:t>
            </a:r>
            <a:r>
              <a:rPr lang="en-US" sz="1200" baseline="0" dirty="0" smtClean="0"/>
              <a:t> and </a:t>
            </a:r>
            <a:r>
              <a:rPr lang="en-US" sz="1200" dirty="0" smtClean="0"/>
              <a:t>Private Therapists</a:t>
            </a:r>
          </a:p>
          <a:p>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a:t>
            </a:r>
            <a:r>
              <a:rPr lang="en-US" baseline="0" dirty="0" smtClean="0"/>
              <a:t> Categories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*Data reflects reported data from</a:t>
            </a:r>
            <a:r>
              <a:rPr lang="en-US" baseline="0" dirty="0" smtClean="0"/>
              <a:t> Oct 1 2013 -Feb 31st 2014</a:t>
            </a:r>
          </a:p>
          <a:p>
            <a:endParaRPr lang="en-US" baseline="0" dirty="0" smtClean="0"/>
          </a:p>
          <a:p>
            <a:r>
              <a:rPr lang="en-US" sz="1200" b="0" i="0" u="none" strike="noStrike" kern="1200" baseline="0" dirty="0" smtClean="0">
                <a:solidFill>
                  <a:schemeClr val="tx1"/>
                </a:solidFill>
                <a:latin typeface="+mn-lt"/>
                <a:ea typeface="+mn-ea"/>
                <a:cs typeface="+mn-cs"/>
              </a:rPr>
              <a:t>Primary Care 	19</a:t>
            </a:r>
            <a:endParaRPr lang="en-US" baseline="0" dirty="0" smtClean="0"/>
          </a:p>
          <a:p>
            <a:r>
              <a:rPr lang="en-US" sz="1200" b="0" i="0" u="none" strike="noStrike" kern="1200" baseline="0" dirty="0" smtClean="0">
                <a:solidFill>
                  <a:schemeClr val="tx1"/>
                </a:solidFill>
                <a:latin typeface="+mn-lt"/>
                <a:ea typeface="+mn-ea"/>
                <a:cs typeface="+mn-cs"/>
              </a:rPr>
              <a:t>Family 		20		</a:t>
            </a:r>
          </a:p>
          <a:p>
            <a:r>
              <a:rPr lang="en-US" sz="1200" b="0" i="0" u="none" strike="noStrike" kern="1200" baseline="0" dirty="0" smtClean="0">
                <a:solidFill>
                  <a:schemeClr val="tx1"/>
                </a:solidFill>
                <a:latin typeface="+mn-lt"/>
                <a:ea typeface="+mn-ea"/>
                <a:cs typeface="+mn-cs"/>
              </a:rPr>
              <a:t>School 		33	</a:t>
            </a:r>
          </a:p>
          <a:p>
            <a:r>
              <a:rPr lang="en-US" sz="1200" b="0" i="0" u="none" strike="noStrike" kern="1200" baseline="0" dirty="0" smtClean="0">
                <a:solidFill>
                  <a:schemeClr val="tx1"/>
                </a:solidFill>
                <a:latin typeface="+mn-lt"/>
                <a:ea typeface="+mn-ea"/>
                <a:cs typeface="+mn-cs"/>
              </a:rPr>
              <a:t>Flyer		111		</a:t>
            </a:r>
          </a:p>
          <a:p>
            <a:r>
              <a:rPr lang="en-US" sz="1200" b="0" i="0" u="none" strike="noStrike" kern="1200" baseline="0" dirty="0" smtClean="0">
                <a:solidFill>
                  <a:schemeClr val="tx1"/>
                </a:solidFill>
                <a:latin typeface="+mn-lt"/>
                <a:ea typeface="+mn-ea"/>
                <a:cs typeface="+mn-cs"/>
              </a:rPr>
              <a:t>Probation 		306	</a:t>
            </a:r>
          </a:p>
          <a:p>
            <a:r>
              <a:rPr lang="en-US" sz="1200" b="0" i="0" u="none" strike="noStrike" kern="1200" baseline="0" dirty="0" smtClean="0">
                <a:solidFill>
                  <a:schemeClr val="tx1"/>
                </a:solidFill>
                <a:latin typeface="+mn-lt"/>
                <a:ea typeface="+mn-ea"/>
                <a:cs typeface="+mn-cs"/>
              </a:rPr>
              <a:t>BHS Program		269 *Also includes Contracted Program*</a:t>
            </a:r>
          </a:p>
          <a:p>
            <a:r>
              <a:rPr lang="en-US" sz="1200" b="0" i="0" u="none" strike="noStrike" kern="1200" baseline="0" dirty="0" smtClean="0">
                <a:solidFill>
                  <a:schemeClr val="tx1"/>
                </a:solidFill>
                <a:latin typeface="+mn-lt"/>
                <a:ea typeface="+mn-ea"/>
                <a:cs typeface="+mn-cs"/>
              </a:rPr>
              <a:t>Community Agency 	344	</a:t>
            </a:r>
          </a:p>
          <a:p>
            <a:r>
              <a:rPr lang="en-US" sz="1200" b="0" i="0" u="none" strike="noStrike" kern="1200" baseline="0" dirty="0" smtClean="0">
                <a:solidFill>
                  <a:schemeClr val="tx1"/>
                </a:solidFill>
                <a:latin typeface="+mn-lt"/>
                <a:ea typeface="+mn-ea"/>
                <a:cs typeface="+mn-cs"/>
              </a:rPr>
              <a:t>Internet		490	</a:t>
            </a:r>
          </a:p>
        </p:txBody>
      </p:sp>
      <p:sp>
        <p:nvSpPr>
          <p:cNvPr id="4" name="Slide Number Placeholder 3"/>
          <p:cNvSpPr>
            <a:spLocks noGrp="1"/>
          </p:cNvSpPr>
          <p:nvPr>
            <p:ph type="sldNum" sz="quarter" idx="10"/>
          </p:nvPr>
        </p:nvSpPr>
        <p:spPr/>
        <p:txBody>
          <a:bodyPr/>
          <a:lstStyle/>
          <a:p>
            <a:fld id="{AE34D278-79E4-4EBB-A117-788CEC1B689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*October – 2 Chats 	146 Calls</a:t>
            </a:r>
          </a:p>
          <a:p>
            <a:r>
              <a:rPr lang="en-US" dirty="0" smtClean="0"/>
              <a:t>November – 20 Chats	297 Calls</a:t>
            </a:r>
          </a:p>
          <a:p>
            <a:r>
              <a:rPr lang="en-US" dirty="0" smtClean="0"/>
              <a:t>December – 26 Chats        </a:t>
            </a:r>
            <a:r>
              <a:rPr lang="en-US" baseline="0" dirty="0" smtClean="0"/>
              <a:t> </a:t>
            </a:r>
            <a:r>
              <a:rPr lang="en-US" dirty="0" smtClean="0"/>
              <a:t>441 Calls </a:t>
            </a:r>
          </a:p>
          <a:p>
            <a:r>
              <a:rPr lang="en-US" dirty="0" smtClean="0"/>
              <a:t>January  -</a:t>
            </a:r>
            <a:r>
              <a:rPr lang="en-US" baseline="0" dirty="0" smtClean="0"/>
              <a:t>   26 Chats	 494 Calls</a:t>
            </a:r>
          </a:p>
          <a:p>
            <a:r>
              <a:rPr lang="en-US" baseline="0" dirty="0" smtClean="0"/>
              <a:t>February -  19 Chats           480 Calls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 Calls: 1,858</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 Chats: 93</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Total</a:t>
            </a:r>
            <a:r>
              <a:rPr lang="en-US" baseline="0" dirty="0" smtClean="0"/>
              <a:t> Calls/Chats</a:t>
            </a:r>
            <a:r>
              <a:rPr lang="en-US" baseline="0" smtClean="0"/>
              <a:t>: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 of February 28th, 42% of callers were</a:t>
            </a:r>
            <a:r>
              <a:rPr lang="en-US" baseline="0" dirty="0" smtClean="0"/>
              <a:t> </a:t>
            </a:r>
            <a:r>
              <a:rPr lang="en-US" dirty="0" smtClean="0"/>
              <a:t>linked to a BHS service.</a:t>
            </a:r>
          </a:p>
          <a:p>
            <a:endParaRPr lang="en-US" dirty="0"/>
          </a:p>
        </p:txBody>
      </p:sp>
      <p:sp>
        <p:nvSpPr>
          <p:cNvPr id="4" name="Slide Number Placeholder 3"/>
          <p:cNvSpPr>
            <a:spLocks noGrp="1"/>
          </p:cNvSpPr>
          <p:nvPr>
            <p:ph type="sldNum" sz="quarter" idx="10"/>
          </p:nvPr>
        </p:nvSpPr>
        <p:spPr/>
        <p:txBody>
          <a:bodyPr/>
          <a:lstStyle/>
          <a:p>
            <a:fld id="{AE34D278-79E4-4EBB-A117-788CEC1B689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327613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15332012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57925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2711339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4142562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1089417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2981741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1215478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28996962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41067027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404709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60F2A2-34EF-4257-82EA-282A312B138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7BE8CC-09AA-4D20-B2CA-FF4458823725}" type="datetimeFigureOut">
              <a:rPr lang="en-US" smtClean="0"/>
              <a:pPr/>
              <a:t>3/13/2014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B60F2A2-34EF-4257-82EA-282A312B1385}"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7BE8CC-09AA-4D20-B2CA-FF4458823725}" type="datetimeFigureOut">
              <a:rPr lang="en-US" smtClean="0"/>
              <a:pPr/>
              <a:t>3/13/2014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60F2A2-34EF-4257-82EA-282A312B1385}"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7BE8CC-09AA-4D20-B2CA-FF4458823725}" type="datetimeFigureOut">
              <a:rPr lang="en-US" smtClean="0"/>
              <a:pPr/>
              <a:t>3/13/2014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0F2A2-34EF-4257-82EA-282A312B1385}" type="slidenum">
              <a:rPr lang="en-US" smtClean="0"/>
              <a:pPr/>
              <a:t>‹#›</a:t>
            </a:fld>
            <a:endParaRPr lang="en-US" dirty="0"/>
          </a:p>
        </p:txBody>
      </p:sp>
    </p:spTree>
    <p:extLst>
      <p:ext uri="{BB962C8B-B14F-4D97-AF65-F5344CB8AC3E}">
        <p14:creationId xmlns:p14="http://schemas.microsoft.com/office/powerpoint/2010/main" val="25201226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44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7234"/>
          <a:stretch/>
        </p:blipFill>
        <p:spPr>
          <a:xfrm>
            <a:off x="1828800" y="3048000"/>
            <a:ext cx="5447482" cy="1532875"/>
          </a:xfrm>
          <a:prstGeom prst="rect">
            <a:avLst/>
          </a:prstGeom>
        </p:spPr>
      </p:pic>
      <p:sp>
        <p:nvSpPr>
          <p:cNvPr id="7" name="Content Placeholder 2"/>
          <p:cNvSpPr>
            <a:spLocks noGrp="1"/>
          </p:cNvSpPr>
          <p:nvPr>
            <p:ph idx="1"/>
          </p:nvPr>
        </p:nvSpPr>
        <p:spPr>
          <a:xfrm>
            <a:off x="-76200" y="5638800"/>
            <a:ext cx="9111521" cy="1314107"/>
          </a:xfrm>
        </p:spPr>
        <p:txBody>
          <a:bodyPr>
            <a:normAutofit/>
          </a:bodyPr>
          <a:lstStyle/>
          <a:p>
            <a:pPr marL="0" indent="0" algn="r">
              <a:buNone/>
            </a:pPr>
            <a:r>
              <a:rPr lang="en-US" sz="1800" dirty="0"/>
              <a:t>Jason Austin, MA, MFT</a:t>
            </a:r>
          </a:p>
          <a:p>
            <a:pPr marL="0" indent="0" algn="r">
              <a:buNone/>
            </a:pPr>
            <a:r>
              <a:rPr lang="en-US" sz="1800" dirty="0" smtClean="0"/>
              <a:t>Orange County Health Care Agency </a:t>
            </a:r>
          </a:p>
          <a:p>
            <a:pPr marL="0" indent="0" algn="r">
              <a:buNone/>
            </a:pPr>
            <a:r>
              <a:rPr lang="en-US" sz="1800" dirty="0" smtClean="0"/>
              <a:t>Behavioral Health Services</a:t>
            </a:r>
          </a:p>
          <a:p>
            <a:pPr marL="0" indent="0" algn="r">
              <a:buNone/>
            </a:pPr>
            <a:endParaRPr lang="en-US" dirty="0" smtClean="0"/>
          </a:p>
          <a:p>
            <a:pPr marL="0" indent="0" algn="just">
              <a:buNone/>
            </a:pPr>
            <a:endParaRPr lang="en-US" dirty="0" smtClean="0"/>
          </a:p>
          <a:p>
            <a:pPr marL="0" indent="0" algn="r">
              <a:buNone/>
            </a:pPr>
            <a:endParaRPr lang="en-US" dirty="0"/>
          </a:p>
        </p:txBody>
      </p:sp>
      <p:pic>
        <p:nvPicPr>
          <p:cNvPr id="8" name="Picture 2"/>
          <p:cNvPicPr>
            <a:picLocks noChangeAspect="1" noChangeArrowheads="1"/>
          </p:cNvPicPr>
          <p:nvPr/>
        </p:nvPicPr>
        <p:blipFill rotWithShape="1">
          <a:blip r:embed="rId4" cstate="print"/>
          <a:srcRect r="1367" b="33720"/>
          <a:stretch/>
        </p:blipFill>
        <p:spPr bwMode="auto">
          <a:xfrm>
            <a:off x="228600" y="0"/>
            <a:ext cx="8688437" cy="2906550"/>
          </a:xfrm>
          <a:prstGeom prst="rect">
            <a:avLst/>
          </a:prstGeom>
          <a:noFill/>
          <a:ln w="9525">
            <a:noFill/>
            <a:miter lim="800000"/>
            <a:headEnd/>
            <a:tailEnd/>
          </a:ln>
          <a:effectLst>
            <a:softEdge rad="635000"/>
          </a:effectLst>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8600" y="5475808"/>
            <a:ext cx="1219200" cy="105664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val="3898408252"/>
              </p:ext>
            </p:extLst>
          </p:nvPr>
        </p:nvGraphicFramePr>
        <p:xfrm>
          <a:off x="152400" y="457200"/>
          <a:ext cx="8991600" cy="6629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Who is calling on behalf of others?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1310944"/>
              </p:ext>
            </p:extLst>
          </p:nvPr>
        </p:nvGraphicFramePr>
        <p:xfrm>
          <a:off x="914400" y="1524001"/>
          <a:ext cx="6857999" cy="4503956"/>
        </p:xfrm>
        <a:graphic>
          <a:graphicData uri="http://schemas.openxmlformats.org/drawingml/2006/table">
            <a:tbl>
              <a:tblPr firstRow="1" bandRow="1">
                <a:tableStyleId>{5C22544A-7EE6-4342-B048-85BDC9FD1C3A}</a:tableStyleId>
              </a:tblPr>
              <a:tblGrid>
                <a:gridCol w="1624263"/>
                <a:gridCol w="1353552"/>
                <a:gridCol w="860720"/>
                <a:gridCol w="1495465"/>
                <a:gridCol w="1523999"/>
              </a:tblGrid>
              <a:tr h="630063">
                <a:tc>
                  <a:txBody>
                    <a:bodyPr/>
                    <a:lstStyle/>
                    <a:p>
                      <a:r>
                        <a:rPr lang="en-US" dirty="0" smtClean="0"/>
                        <a:t>Local </a:t>
                      </a:r>
                    </a:p>
                    <a:p>
                      <a:r>
                        <a:rPr lang="en-US" dirty="0" smtClean="0"/>
                        <a:t>Support   </a:t>
                      </a:r>
                      <a:endParaRPr lang="en-US" dirty="0"/>
                    </a:p>
                  </a:txBody>
                  <a:tcPr/>
                </a:tc>
                <a:tc>
                  <a:txBody>
                    <a:bodyPr/>
                    <a:lstStyle/>
                    <a:p>
                      <a:r>
                        <a:rPr lang="en-US" dirty="0" smtClean="0"/>
                        <a:t>Number</a:t>
                      </a:r>
                      <a:r>
                        <a:rPr lang="en-US" baseline="0" dirty="0" smtClean="0"/>
                        <a:t> of Calls</a:t>
                      </a:r>
                      <a:endParaRPr lang="en-US" dirty="0"/>
                    </a:p>
                  </a:txBody>
                  <a:tcPr/>
                </a:tc>
                <a:tc>
                  <a:txBody>
                    <a:bodyPr/>
                    <a:lstStyle/>
                    <a:p>
                      <a:endParaRPr lang="en-US" dirty="0"/>
                    </a:p>
                  </a:txBody>
                  <a:tcPr>
                    <a:solidFill>
                      <a:schemeClr val="tx1"/>
                    </a:solidFill>
                  </a:tcPr>
                </a:tc>
                <a:tc>
                  <a:txBody>
                    <a:bodyPr/>
                    <a:lstStyle/>
                    <a:p>
                      <a:r>
                        <a:rPr lang="en-US" dirty="0" smtClean="0"/>
                        <a:t>Local</a:t>
                      </a:r>
                      <a:r>
                        <a:rPr lang="en-US" baseline="0" dirty="0" smtClean="0"/>
                        <a:t> Providers</a:t>
                      </a:r>
                      <a:endParaRPr lang="en-US" dirty="0"/>
                    </a:p>
                  </a:txBody>
                  <a:tcPr/>
                </a:tc>
                <a:tc>
                  <a:txBody>
                    <a:bodyPr/>
                    <a:lstStyle/>
                    <a:p>
                      <a:r>
                        <a:rPr lang="en-US" dirty="0" smtClean="0"/>
                        <a:t>Number of Calls</a:t>
                      </a:r>
                      <a:endParaRPr lang="en-US" dirty="0"/>
                    </a:p>
                  </a:txBody>
                  <a:tcPr/>
                </a:tc>
              </a:tr>
              <a:tr h="740107">
                <a:tc>
                  <a:txBody>
                    <a:bodyPr/>
                    <a:lstStyle/>
                    <a:p>
                      <a:r>
                        <a:rPr lang="en-US" dirty="0" smtClean="0"/>
                        <a:t>Parent</a:t>
                      </a:r>
                    </a:p>
                    <a:p>
                      <a:r>
                        <a:rPr lang="en-US" dirty="0" smtClean="0"/>
                        <a:t>Or</a:t>
                      </a:r>
                      <a:r>
                        <a:rPr lang="en-US" baseline="0" dirty="0" smtClean="0"/>
                        <a:t> </a:t>
                      </a:r>
                      <a:r>
                        <a:rPr lang="en-US" dirty="0" smtClean="0"/>
                        <a:t>Caregiver</a:t>
                      </a:r>
                      <a:endParaRPr lang="en-US" dirty="0"/>
                    </a:p>
                  </a:txBody>
                  <a:tcPr/>
                </a:tc>
                <a:tc>
                  <a:txBody>
                    <a:bodyPr/>
                    <a:lstStyle/>
                    <a:p>
                      <a:r>
                        <a:rPr lang="en-US" dirty="0" smtClean="0"/>
                        <a:t>258</a:t>
                      </a:r>
                      <a:endParaRPr lang="en-US" dirty="0"/>
                    </a:p>
                  </a:txBody>
                  <a:tcPr/>
                </a:tc>
                <a:tc>
                  <a:txBody>
                    <a:bodyPr/>
                    <a:lstStyle/>
                    <a:p>
                      <a:endParaRPr lang="en-US" dirty="0"/>
                    </a:p>
                  </a:txBody>
                  <a:tcPr>
                    <a:solidFill>
                      <a:schemeClr val="tx1"/>
                    </a:solidFill>
                  </a:tcPr>
                </a:tc>
                <a:tc>
                  <a:txBody>
                    <a:bodyPr/>
                    <a:lstStyle/>
                    <a:p>
                      <a:r>
                        <a:rPr lang="en-US" baseline="0" dirty="0" smtClean="0"/>
                        <a:t>BHS Provider</a:t>
                      </a:r>
                      <a:endParaRPr lang="en-US" dirty="0"/>
                    </a:p>
                  </a:txBody>
                  <a:tcPr/>
                </a:tc>
                <a:tc>
                  <a:txBody>
                    <a:bodyPr/>
                    <a:lstStyle/>
                    <a:p>
                      <a:r>
                        <a:rPr lang="en-US" dirty="0" smtClean="0"/>
                        <a:t>120</a:t>
                      </a:r>
                      <a:endParaRPr lang="en-US" dirty="0"/>
                    </a:p>
                  </a:txBody>
                  <a:tcPr/>
                </a:tc>
              </a:tr>
              <a:tr h="1170117">
                <a:tc>
                  <a:txBody>
                    <a:bodyPr/>
                    <a:lstStyle/>
                    <a:p>
                      <a:r>
                        <a:rPr lang="en-US" dirty="0" smtClean="0"/>
                        <a:t>Family Member</a:t>
                      </a:r>
                      <a:r>
                        <a:rPr lang="en-US" baseline="0" dirty="0" smtClean="0"/>
                        <a:t> or </a:t>
                      </a:r>
                      <a:r>
                        <a:rPr lang="en-US" dirty="0" smtClean="0"/>
                        <a:t>Significant</a:t>
                      </a:r>
                      <a:r>
                        <a:rPr lang="en-US" baseline="0" dirty="0" smtClean="0"/>
                        <a:t> other</a:t>
                      </a:r>
                      <a:endParaRPr lang="en-US" dirty="0"/>
                    </a:p>
                  </a:txBody>
                  <a:tcPr/>
                </a:tc>
                <a:tc>
                  <a:txBody>
                    <a:bodyPr/>
                    <a:lstStyle/>
                    <a:p>
                      <a:r>
                        <a:rPr lang="en-US" dirty="0" smtClean="0"/>
                        <a:t>213</a:t>
                      </a:r>
                      <a:endParaRPr lang="en-US" dirty="0"/>
                    </a:p>
                  </a:txBody>
                  <a:tcPr/>
                </a:tc>
                <a:tc>
                  <a:txBody>
                    <a:bodyPr/>
                    <a:lstStyle/>
                    <a:p>
                      <a:endParaRPr lang="en-US" dirty="0"/>
                    </a:p>
                  </a:txBody>
                  <a:tcPr>
                    <a:solidFill>
                      <a:schemeClr val="tx1"/>
                    </a:solidFill>
                  </a:tcPr>
                </a:tc>
                <a:tc>
                  <a:txBody>
                    <a:bodyPr/>
                    <a:lstStyle/>
                    <a:p>
                      <a:r>
                        <a:rPr lang="en-US" baseline="0" dirty="0" smtClean="0">
                          <a:solidFill>
                            <a:schemeClr val="tx1"/>
                          </a:solidFill>
                        </a:rPr>
                        <a:t>Community Agency</a:t>
                      </a:r>
                      <a:endParaRPr lang="en-US" dirty="0">
                        <a:solidFill>
                          <a:schemeClr val="tx1"/>
                        </a:solidFill>
                      </a:endParaRPr>
                    </a:p>
                  </a:txBody>
                  <a:tcPr/>
                </a:tc>
                <a:tc>
                  <a:txBody>
                    <a:bodyPr/>
                    <a:lstStyle/>
                    <a:p>
                      <a:r>
                        <a:rPr lang="en-US" dirty="0" smtClean="0">
                          <a:solidFill>
                            <a:schemeClr val="tx1"/>
                          </a:solidFill>
                        </a:rPr>
                        <a:t>82</a:t>
                      </a:r>
                      <a:endParaRPr lang="en-US" dirty="0">
                        <a:solidFill>
                          <a:schemeClr val="tx1"/>
                        </a:solidFill>
                      </a:endParaRPr>
                    </a:p>
                  </a:txBody>
                  <a:tcPr/>
                </a:tc>
              </a:tr>
              <a:tr h="750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Friend</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56</a:t>
                      </a:r>
                    </a:p>
                    <a:p>
                      <a:endParaRPr lang="en-US" dirty="0"/>
                    </a:p>
                  </a:txBody>
                  <a:tcPr/>
                </a:tc>
                <a:tc>
                  <a:txBody>
                    <a:bodyPr/>
                    <a:lstStyle/>
                    <a:p>
                      <a:endParaRPr lang="en-US" dirty="0"/>
                    </a:p>
                  </a:txBody>
                  <a:tcPr>
                    <a:solidFill>
                      <a:schemeClr val="tx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OC Probation</a:t>
                      </a:r>
                    </a:p>
                  </a:txBody>
                  <a:tcPr/>
                </a:tc>
                <a:tc>
                  <a:txBody>
                    <a:bodyPr/>
                    <a:lstStyle/>
                    <a:p>
                      <a:r>
                        <a:rPr lang="en-US" dirty="0" smtClean="0"/>
                        <a:t>34</a:t>
                      </a:r>
                      <a:endParaRPr lang="en-US" dirty="0"/>
                    </a:p>
                  </a:txBody>
                  <a:tcPr/>
                </a:tc>
              </a:tr>
              <a:tr h="1184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K-12 School Staff</a:t>
                      </a:r>
                    </a:p>
                    <a:p>
                      <a:endParaRPr lang="en-US" dirty="0"/>
                    </a:p>
                  </a:txBody>
                  <a:tcPr/>
                </a:tc>
                <a:tc>
                  <a:txBody>
                    <a:bodyPr/>
                    <a:lstStyle/>
                    <a:p>
                      <a:r>
                        <a:rPr lang="en-US" dirty="0" smtClean="0"/>
                        <a:t>24</a:t>
                      </a:r>
                      <a:endParaRPr lang="en-US" dirty="0"/>
                    </a:p>
                  </a:txBody>
                  <a:tcPr/>
                </a:tc>
                <a:tc>
                  <a:txBody>
                    <a:bodyPr/>
                    <a:lstStyle/>
                    <a:p>
                      <a:endParaRPr lang="en-US" dirty="0"/>
                    </a:p>
                  </a:txBody>
                  <a:tcPr>
                    <a:solidFill>
                      <a:schemeClr val="tx1"/>
                    </a:solidFill>
                  </a:tcPr>
                </a:tc>
                <a:tc>
                  <a:txBody>
                    <a:bodyPr/>
                    <a:lstStyle/>
                    <a:p>
                      <a:r>
                        <a:rPr lang="en-US" dirty="0" smtClean="0"/>
                        <a:t>Medical Care Provider</a:t>
                      </a:r>
                      <a:endParaRPr lang="en-US" dirty="0"/>
                    </a:p>
                  </a:txBody>
                  <a:tcPr/>
                </a:tc>
                <a:tc>
                  <a:txBody>
                    <a:bodyPr/>
                    <a:lstStyle/>
                    <a:p>
                      <a:r>
                        <a:rPr lang="en-US" dirty="0" smtClean="0"/>
                        <a:t>8</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133600"/>
            <a:ext cx="8229600" cy="1143000"/>
          </a:xfrm>
        </p:spPr>
        <p:txBody>
          <a:bodyPr/>
          <a:lstStyle/>
          <a:p>
            <a:pPr algn="ctr"/>
            <a:r>
              <a:rPr lang="en-US" dirty="0" smtClean="0"/>
              <a:t>Caller Demographics</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5562600"/>
            <a:ext cx="3657600" cy="110947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Gender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5175278"/>
              </p:ext>
            </p:extLst>
          </p:nvPr>
        </p:nvGraphicFramePr>
        <p:xfrm>
          <a:off x="457200" y="1905000"/>
          <a:ext cx="8229600" cy="438943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pPr algn="ctr"/>
            <a:r>
              <a:rPr lang="en-US" dirty="0" smtClean="0"/>
              <a:t>Age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2632238"/>
              </p:ext>
            </p:extLst>
          </p:nvPr>
        </p:nvGraphicFramePr>
        <p:xfrm>
          <a:off x="0" y="1676400"/>
          <a:ext cx="9144000" cy="48767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Race/Ethnicity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219835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Preferred Language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84872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90600"/>
            <a:ext cx="8991600" cy="1143000"/>
          </a:xfrm>
        </p:spPr>
        <p:txBody>
          <a:bodyPr>
            <a:normAutofit fontScale="90000"/>
          </a:bodyPr>
          <a:lstStyle/>
          <a:p>
            <a:pPr algn="ctr"/>
            <a:r>
              <a:rPr lang="en-US" sz="5600" dirty="0"/>
              <a:t>Success Stories</a:t>
            </a:r>
            <a:r>
              <a:rPr lang="en-US" dirty="0"/>
              <a:t/>
            </a:r>
            <a:br>
              <a:rPr lang="en-US" dirty="0"/>
            </a:br>
            <a:endParaRPr lang="en-US" dirty="0"/>
          </a:p>
        </p:txBody>
      </p:sp>
      <p:sp>
        <p:nvSpPr>
          <p:cNvPr id="3" name="Content Placeholder 2"/>
          <p:cNvSpPr>
            <a:spLocks noGrp="1"/>
          </p:cNvSpPr>
          <p:nvPr>
            <p:ph idx="1"/>
          </p:nvPr>
        </p:nvSpPr>
        <p:spPr>
          <a:xfrm>
            <a:off x="457200" y="1676400"/>
            <a:ext cx="8229600" cy="4389120"/>
          </a:xfrm>
        </p:spPr>
        <p:txBody>
          <a:bodyPr>
            <a:normAutofit/>
          </a:bodyPr>
          <a:lstStyle/>
          <a:p>
            <a:r>
              <a:rPr lang="en-US" dirty="0" smtClean="0"/>
              <a:t>Request to help parent a three </a:t>
            </a:r>
            <a:r>
              <a:rPr lang="en-US" dirty="0"/>
              <a:t>month old </a:t>
            </a:r>
            <a:r>
              <a:rPr lang="en-US" dirty="0" smtClean="0"/>
              <a:t>son</a:t>
            </a:r>
          </a:p>
          <a:p>
            <a:pPr lvl="1"/>
            <a:r>
              <a:rPr lang="en-US" dirty="0" smtClean="0"/>
              <a:t>Concerned </a:t>
            </a:r>
            <a:r>
              <a:rPr lang="en-US" dirty="0"/>
              <a:t>about </a:t>
            </a:r>
            <a:r>
              <a:rPr lang="en-US" dirty="0" smtClean="0"/>
              <a:t>depression </a:t>
            </a:r>
            <a:r>
              <a:rPr lang="en-US" dirty="0"/>
              <a:t>and </a:t>
            </a:r>
            <a:r>
              <a:rPr lang="en-US" dirty="0" smtClean="0"/>
              <a:t>lack </a:t>
            </a:r>
            <a:r>
              <a:rPr lang="en-US" dirty="0"/>
              <a:t>of parenting </a:t>
            </a:r>
            <a:r>
              <a:rPr lang="en-US" dirty="0" smtClean="0"/>
              <a:t>skills</a:t>
            </a:r>
          </a:p>
          <a:p>
            <a:pPr marL="393192" lvl="1" indent="0">
              <a:buNone/>
            </a:pPr>
            <a:endParaRPr lang="en-US" dirty="0" smtClean="0"/>
          </a:p>
          <a:p>
            <a:r>
              <a:rPr lang="en-US" dirty="0" smtClean="0"/>
              <a:t>Discharged from hospital </a:t>
            </a:r>
          </a:p>
          <a:p>
            <a:pPr lvl="1"/>
            <a:r>
              <a:rPr lang="en-US" dirty="0" smtClean="0"/>
              <a:t>“I </a:t>
            </a:r>
            <a:r>
              <a:rPr lang="en-US" dirty="0"/>
              <a:t>don’t know where to go but I’m getting bad again….I don’t want to go back to the </a:t>
            </a:r>
            <a:r>
              <a:rPr lang="en-US" dirty="0" smtClean="0"/>
              <a:t>hospital.”</a:t>
            </a:r>
            <a:endParaRPr lang="en-US" dirty="0"/>
          </a:p>
          <a:p>
            <a:endParaRPr lang="en-US" dirty="0"/>
          </a:p>
        </p:txBody>
      </p:sp>
      <p:sp>
        <p:nvSpPr>
          <p:cNvPr id="4" name="Title 1"/>
          <p:cNvSpPr txBox="1">
            <a:spLocks/>
          </p:cNvSpPr>
          <p:nvPr/>
        </p:nvSpPr>
        <p:spPr>
          <a:xfrm>
            <a:off x="508416" y="4267200"/>
            <a:ext cx="8229600" cy="1143000"/>
          </a:xfrm>
          <a:prstGeom prst="rect">
            <a:avLst/>
          </a:prstGeom>
        </p:spPr>
        <p:txBody>
          <a:bodyPr vert="horz" lIns="0" rIns="0" bIns="0" anchor="b">
            <a:normAutofit fontScale="67500" lnSpcReduction="2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t/>
            </a:r>
            <a:br>
              <a:rPr lang="en-US" dirty="0" smtClean="0"/>
            </a:br>
            <a:r>
              <a:rPr lang="en-US" sz="3600" dirty="0" smtClean="0"/>
              <a:t/>
            </a:r>
            <a:br>
              <a:rPr lang="en-US" sz="3600" dirty="0" smtClean="0"/>
            </a:br>
            <a:endParaRPr lang="en-US" sz="3600" dirty="0"/>
          </a:p>
        </p:txBody>
      </p:sp>
      <p:pic>
        <p:nvPicPr>
          <p:cNvPr id="5" name="Picture 2"/>
          <p:cNvPicPr>
            <a:picLocks noChangeAspect="1" noChangeArrowheads="1"/>
          </p:cNvPicPr>
          <p:nvPr/>
        </p:nvPicPr>
        <p:blipFill rotWithShape="1">
          <a:blip r:embed="rId3" cstate="print"/>
          <a:srcRect r="1367" b="33720"/>
          <a:stretch/>
        </p:blipFill>
        <p:spPr bwMode="auto">
          <a:xfrm>
            <a:off x="914400" y="4554608"/>
            <a:ext cx="7341003" cy="2455792"/>
          </a:xfrm>
          <a:prstGeom prst="rect">
            <a:avLst/>
          </a:prstGeom>
          <a:noFill/>
          <a:ln w="9525">
            <a:noFill/>
            <a:miter lim="800000"/>
            <a:headEnd/>
            <a:tailEnd/>
          </a:ln>
          <a:effectLst>
            <a:softEdge rad="635000"/>
          </a:effectLst>
        </p:spPr>
      </p:pic>
    </p:spTree>
    <p:extLst>
      <p:ext uri="{BB962C8B-B14F-4D97-AF65-F5344CB8AC3E}">
        <p14:creationId xmlns:p14="http://schemas.microsoft.com/office/powerpoint/2010/main" val="39427802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2316480"/>
            <a:ext cx="8229600" cy="4389120"/>
          </a:xfrm>
        </p:spPr>
        <p:txBody>
          <a:bodyPr>
            <a:normAutofit/>
          </a:bodyPr>
          <a:lstStyle/>
          <a:p>
            <a:pPr>
              <a:buNone/>
            </a:pPr>
            <a:endParaRPr lang="en-US" dirty="0" smtClean="0"/>
          </a:p>
          <a:p>
            <a:pPr>
              <a:lnSpc>
                <a:spcPct val="150000"/>
              </a:lnSpc>
            </a:pPr>
            <a:r>
              <a:rPr lang="en-US" dirty="0" smtClean="0"/>
              <a:t>Monday through Friday </a:t>
            </a:r>
          </a:p>
          <a:p>
            <a:pPr>
              <a:lnSpc>
                <a:spcPct val="150000"/>
              </a:lnSpc>
            </a:pPr>
            <a:r>
              <a:rPr lang="en-US" dirty="0" smtClean="0"/>
              <a:t>8am to 6pm</a:t>
            </a:r>
          </a:p>
          <a:p>
            <a:pPr>
              <a:lnSpc>
                <a:spcPct val="150000"/>
              </a:lnSpc>
            </a:pPr>
            <a:r>
              <a:rPr lang="en-US" dirty="0" smtClean="0"/>
              <a:t>Live chat: </a:t>
            </a:r>
            <a:r>
              <a:rPr lang="en-US" b="1" dirty="0" smtClean="0">
                <a:solidFill>
                  <a:schemeClr val="accent1"/>
                </a:solidFill>
              </a:rPr>
              <a:t>http://ochealthinfo.com/oclinks</a:t>
            </a:r>
            <a:endParaRPr lang="en-US" dirty="0" smtClean="0"/>
          </a:p>
          <a:p>
            <a:pPr>
              <a:lnSpc>
                <a:spcPct val="150000"/>
              </a:lnSpc>
            </a:pPr>
            <a:r>
              <a:rPr lang="en-US" dirty="0" smtClean="0"/>
              <a:t>TDD Number: 714-834-2332</a:t>
            </a:r>
          </a:p>
          <a:p>
            <a:endParaRPr lang="en-US" dirty="0" smtClean="0"/>
          </a:p>
          <a:p>
            <a:endParaRPr lang="en-US" dirty="0" smtClean="0"/>
          </a:p>
          <a:p>
            <a:endParaRPr lang="en-US" dirty="0" smtClean="0"/>
          </a:p>
          <a:p>
            <a:pPr>
              <a:buNone/>
            </a:pPr>
            <a:endParaRPr lang="en-US" dirty="0" smtClean="0"/>
          </a:p>
          <a:p>
            <a:endParaRPr lang="en-US" dirty="0" smtClean="0"/>
          </a:p>
          <a:p>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7234"/>
          <a:stretch/>
        </p:blipFill>
        <p:spPr>
          <a:xfrm>
            <a:off x="1202811" y="838200"/>
            <a:ext cx="6493389" cy="182718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Jason Austin, MA, MFT</a:t>
            </a:r>
          </a:p>
          <a:p>
            <a:pPr algn="ctr">
              <a:buNone/>
            </a:pPr>
            <a:r>
              <a:rPr lang="en-US" sz="2200" dirty="0" smtClean="0"/>
              <a:t>Program Manager II</a:t>
            </a:r>
          </a:p>
          <a:p>
            <a:pPr algn="ctr">
              <a:buNone/>
            </a:pPr>
            <a:r>
              <a:rPr lang="en-US" sz="2200" dirty="0" smtClean="0"/>
              <a:t>Prevention and Intervention Division</a:t>
            </a:r>
          </a:p>
          <a:p>
            <a:pPr algn="ctr">
              <a:buNone/>
            </a:pPr>
            <a:r>
              <a:rPr lang="en-US" dirty="0" smtClean="0"/>
              <a:t>(714) 834-2077</a:t>
            </a:r>
          </a:p>
          <a:p>
            <a:pPr algn="ctr">
              <a:buNone/>
            </a:pPr>
            <a:r>
              <a:rPr lang="en-US" dirty="0" smtClean="0"/>
              <a:t>Jaustin@ochca.com</a:t>
            </a:r>
          </a:p>
          <a:p>
            <a:pPr algn="ctr">
              <a:buNone/>
            </a:pPr>
            <a:endParaRPr lang="en-US" dirty="0" smtClean="0"/>
          </a:p>
          <a:p>
            <a:pPr algn="ct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9144000" cy="5715000"/>
          </a:xfrm>
        </p:spPr>
        <p:txBody>
          <a:bodyPr>
            <a:noAutofit/>
          </a:bodyPr>
          <a:lstStyle/>
          <a:p>
            <a:pPr algn="just"/>
            <a:r>
              <a:rPr lang="en-US" sz="750" dirty="0"/>
              <a:t>Acute Psychiatric Inpatient Treatment – College Hospital*Acute Psychiatric Inpatient Treatment – Royale Therapeutic Residential Center*Acute Psychiatric Inpatient Treatment – University of California at Irvine, Medical Center*Acute Psychiatric Inpatient Treatment – Western Medical Center*Administrative Services Organization (ASO)*Alcohol and Drug Prevention Team*Alcohol and Other Drug Abuse Prevention Services*Anaheim AMHS Clinic (Access Point)*Associates in Counseling Mediation - Laguna Hills*Associates in Counseling Mediation - Santa Ana*BHS/American Recovery Center*BHS/Tom </a:t>
            </a:r>
            <a:r>
              <a:rPr lang="en-US" sz="750" dirty="0" err="1"/>
              <a:t>Redgate</a:t>
            </a:r>
            <a:r>
              <a:rPr lang="en-US" sz="750" dirty="0"/>
              <a:t> Memorial Recovery Center*Brighter Futures*California Hispanic Commission on Alcohol and Drug Abuse </a:t>
            </a:r>
            <a:r>
              <a:rPr lang="en-US" sz="750" dirty="0" smtClean="0"/>
              <a:t> (</a:t>
            </a:r>
            <a:r>
              <a:rPr lang="en-US" sz="750" dirty="0"/>
              <a:t>CHCADA)/ </a:t>
            </a:r>
            <a:r>
              <a:rPr lang="en-US" sz="750" dirty="0" err="1"/>
              <a:t>Unidos</a:t>
            </a:r>
            <a:r>
              <a:rPr lang="en-US" sz="750" dirty="0"/>
              <a:t>*California Hispanic Commission on Alcohol and Drug Abuse (CHCADA)/Casa Elena Recovery Home*California Hispanic Commission on Alcohol and Drug Abuse (CHCADA)/La </a:t>
            </a:r>
            <a:r>
              <a:rPr lang="en-US" sz="750" dirty="0" err="1"/>
              <a:t>Familia</a:t>
            </a:r>
            <a:r>
              <a:rPr lang="en-US" sz="750" dirty="0"/>
              <a:t>*California Hispanic Commission on Alcohol and Drug Abuse (CHCADA)/</a:t>
            </a:r>
            <a:r>
              <a:rPr lang="en-US" sz="750" dirty="0" err="1"/>
              <a:t>Unidos</a:t>
            </a:r>
            <a:r>
              <a:rPr lang="en-US" sz="750" dirty="0"/>
              <a:t> /Detox*Center of Excellence – Main Office*Centralized Assessment Team (CAT) and Psychiatric Evaluation and Response Team (PERT)*Centralized Assessment Team (CYS CAT)*Changes for Recovery (CFR)*Child Abuse Services Team (CAST)*Child Guidance Center, Inc.–Buena Park*Child Guidance Center, Inc.–Fullerton*Child Guidance Center, Inc.–Santa Ana*Children’s Support and Parenting Program (CSPP)*Clean Path Recovery*Clinical Evaluation and Guidance Unit (Juvenile Hall/Probation)*Clinical Evaluation and Guidance Unit (Orangewood Children and Family Center)*Colette's Children's Home*Collective Solutions*Community Service Programs (CSP) –Youthful Offender Wraparound (YOW), Full Service Partnership (FSP)*Community Service Programs (CSP)–Children’s Crisis Residential Program*Community Service Programs (CSP)–Families First*Connect the Tots Program*Continuing Care Placement Unit (CCPU)*Cooper Fellowship, Inc.*Costa Mesa Clinic*Crisis Prevention Hotline*Dana Point Clinic*Employment WORKS*Evaluation and Treatment Services (ETS)*Family Support Services*Gang Reduction Intervention Partnership (GRIP)*Grandma’s House of Hope*Harbor Drug Court, Driving-Under-the-Influence (DUI) Court*Homeless Multi-Service Center*Hope House*Integrated Community Services (ICS)-Community Home*Integrated Community Services Program (ICS)-County Home*Juvenile Drug Court*KC Services – Irvine*KC Services – Fullerton*KC Services – Garden Grove*Laguna Beach (Main Office)*Long Term Care – Community Care Center*Long Term Care – Country Villa*Long Term Care – Downey Community Health Care Center*Long Term Care – Landmark Medical Center*Long Term Care – Metropolitan State Hospital*Long Term Care – Patton State Hospital*Long Term Care – Royale Mission Viejo Mental Health Rehabilitation Center (MHRC)*Long Term Care – Royale Therapeutic Residential Center*Long Term Care – Sierra Vista*Long Term Care – Sylmar Health and Rehabilitation Center*Long Term Care – The Anne </a:t>
            </a:r>
            <a:r>
              <a:rPr lang="en-US" sz="750" dirty="0" err="1"/>
              <a:t>Sippi</a:t>
            </a:r>
            <a:r>
              <a:rPr lang="en-US" sz="750" dirty="0"/>
              <a:t> Clinic*Long Term Care – Vista Knoll*Long Term Care – West Anaheim Therapeutic Residential Center*Long Term Care – Westminster Therapeutic Residential Center*Mariposa Women's Center*Mental Health Association (MHA)–Project Together Mentor Program*Mission Viejo AMHS Clinic (Access Point)*Mission Viejo Clinic*Multicultural Development Program*North Drug Court, North Driving-Under-the-Influence (DUI) Court*OC4Vets*Office of Consumer and Family Affairs*Older Adult Recovery Services*Older Adult Services Program for Assertive Community Treatment (OAS PACT) Santa Ana*Older Adult Services Senior Health Outreach &amp; Prevention Program (SHOPP)*Older Adult Services Substance Abuse Resource Team (START)*Older Adult Support Intervention Systems (OASIS)*Opportunity Knocks (OK)*Orange County Asian Pacific Islander Community Alliance (OCAPICA) - PROJECT FOCUS – Full Service Partnership Wraparound*Orange County Center for Resiliency Education and Wellness (OC CREW)*Orange County Child Abuse Prevention Center – In-Home Crisis Stabilization*Orange County Postpartum Wellness (OCPPW) Program*Orange County-ACCEPT (Acceptance through Compassionate Care, Empowerment, and Positive Transformation)*Outpatient &amp; Perinatal Services – East*Outpatient &amp; Perinatal Services – North*Outpatient &amp; Perinatal Services – South*Outpatient &amp; Perinatal Services – West*Outreach and Engagement*Outreach and Engagement Services - Child Abuse Prevention Center*Outreach and Engagement Services - Latino Health Access*Outreach and Engagement Services – MECCA*Outreach and Engagement Services – OCAPICA*Outreach and Engagement Services - Western Youth Services*Pacific Asian Unit (PAU) Clinic*Pacific Asian Unit Program for Assertive Community Treatment (PAU PACT)*Parent Education and Support Services*Patients’ Rights Advocacy Services*Peer Support and Wellness Center*Phoenix Academy of Orange County*Phoenix House*Phoenix House of Orange County*Placentia Clinic*Program for Assertive Community Treatment (PACT) Central*Program for Assertive Community Treatment (PACT) North*Program for Assertive Community Treatment (PACT) South, </a:t>
            </a:r>
            <a:r>
              <a:rPr lang="en-US" sz="750" dirty="0" err="1"/>
              <a:t>Aliso</a:t>
            </a:r>
            <a:r>
              <a:rPr lang="en-US" sz="750" dirty="0"/>
              <a:t> Viejo*Program for Assertive Community Treatment (PACT) South, Costa Mesa*Program for Assertive Community Treatment (PACT) West*Project Life Coach*Providence Community Services – East*Providence Community Services – North*Providence Community Services – South*Providence Community Services – West*Providence Community Services – Project RENEW (Reaching Everyone Needing Effective Wrap), Full Service Partnership (FSP)*Providence Community Services – Support Transitional Age Youth (STAY), Full Service Partnership (FSP)*Quality Improvement &amp; Program Compliance (QIPC)*Recovery Center - College Community Services, Camino Nuevo (Access Point)*Recovery Center – College Community Services, Anaheim*Recovery Center – Mental Health Association, Costa Mesa*Recovery Center – Mental Health Association, Garden Grove*Recovery Center – Mental Health Association, Lake Forest*Recovery Center North*Recovery Center South*Residential Rehabilitation*Risk Reduction and Community Health (REACH) – HIV Services-Case Management and Transportation Services*Risk Reduction and Community Health (REACH) – HIV Services-Education, HIV Testing and Prevention Services*Risk Reduction and Community Health (REACH) – Outreach and Engagement Team*</a:t>
            </a:r>
            <a:r>
              <a:rPr lang="en-US" sz="750" dirty="0" err="1"/>
              <a:t>Roque</a:t>
            </a:r>
            <a:r>
              <a:rPr lang="en-US" sz="750" dirty="0"/>
              <a:t> Center*Santa Ana AMHS Clinic (Access Point)*Santa Ana Clinic*Santa Ana Drug Court, Driving-Under-the-Influence (DUI) Court*School Based Behavioral Health Intervention &amp; Support – Early Intervention Services*School Based Behavioral Health Interventions and Supports – Phoenix House*School Based Violence Prevention Education (SBVPE)*School Readiness*Seneca/Kinship Canyon Acres Ranch*Seneca/Kinship Center East*Shelter Plus </a:t>
            </a:r>
            <a:r>
              <a:rPr lang="en-US" sz="750" dirty="0" err="1"/>
              <a:t>CareProgram</a:t>
            </a:r>
            <a:r>
              <a:rPr lang="en-US" sz="750" dirty="0"/>
              <a:t> Administration Residential Care and Housing Office*Short-Term Housing Services*Social Model Recovery Systems (Touchstones)*Socialization Program for Adults and Older Adults*Socialization Program for Adults and Older Adults*Socialization Program for Adults and Older Adults*South Coast Children's Society*South Coast Children’s Society – Transitional Age Youth (TAY) Crisis Residential Program*South Coast Children’s Society–Social Rehabilitation Program*South Drug Court, South Driving-Under-the-Influence (DUI) Court*Southern California Alcohol and Drug Programs (SCADP)/Heritage House - Costa Mesa*Southern California Alcohol and Drug Programs (SCADP)/Heritage House – North*Stop the Cycle Program*Straight Talk Inc. (Gerry House and Gerry House West)*Straight Talk/Start House*Stress Free Families*Survivor Support Services*</a:t>
            </a:r>
            <a:r>
              <a:rPr lang="en-US" sz="750" dirty="0" err="1"/>
              <a:t>Telecare</a:t>
            </a:r>
            <a:r>
              <a:rPr lang="en-US" sz="750" dirty="0"/>
              <a:t> And Orange (TAO)*</a:t>
            </a:r>
            <a:r>
              <a:rPr lang="en-US" sz="750" dirty="0" err="1"/>
              <a:t>Telecare</a:t>
            </a:r>
            <a:r>
              <a:rPr lang="en-US" sz="750" dirty="0"/>
              <a:t> and Orange (TAO) South*</a:t>
            </a:r>
            <a:r>
              <a:rPr lang="en-US" sz="750" dirty="0" err="1"/>
              <a:t>Telecare</a:t>
            </a:r>
            <a:r>
              <a:rPr lang="en-US" sz="750" dirty="0"/>
              <a:t> STEPS Orange County*</a:t>
            </a:r>
            <a:r>
              <a:rPr lang="en-US" sz="750" dirty="0" err="1"/>
              <a:t>Telecare</a:t>
            </a:r>
            <a:r>
              <a:rPr lang="en-US" sz="750" dirty="0"/>
              <a:t> </a:t>
            </a:r>
            <a:r>
              <a:rPr lang="en-US" sz="750" dirty="0" err="1"/>
              <a:t>TREEhouse</a:t>
            </a:r>
            <a:r>
              <a:rPr lang="en-US" sz="750" dirty="0"/>
              <a:t> - Adult Crisis Residential Program*The Gary Center/SACS*The Recovery Education Institute*The Villa Center*</a:t>
            </a:r>
            <a:r>
              <a:rPr lang="en-US" sz="750" dirty="0" err="1"/>
              <a:t>Touchtones</a:t>
            </a:r>
            <a:r>
              <a:rPr lang="en-US" sz="750" dirty="0"/>
              <a:t>/Social Model Recovery Systems*Training Mental Health Needs of the Deaf Community*Transitional Age Youth/Program for Assertive Community Treatment (TAY PACT) Anaheim*Transitional Age Youth/Program for Assertive Community Treatment (TAY PACT) Costa Mesa*Transitional Age Youth/Program for Assertive Community Treatment (TAY PACT) East*Transitional Age Youth/Program for Assertive Community Treatment (TAY PACT) Mission Viejo*Transitional Age Youth/Program for Assertive Community Treatment (TAY PACT) North*Transitional Age Youth/Program for Assertive Community Treatment (TAY PACT) West*Transitions*Veterans’ Court Services*Veterans’ Services “The Drop Zone”*</a:t>
            </a:r>
            <a:r>
              <a:rPr lang="en-US" sz="750" dirty="0" err="1"/>
              <a:t>Warmline</a:t>
            </a:r>
            <a:r>
              <a:rPr lang="en-US" sz="750" dirty="0"/>
              <a:t> Network Services*Western Pacific Rehabilitation (Fullerton)*Western Pacific Rehabilitation (Stanton)*Western Youth Services – East*Western Youth Services – North*Western Youth Services – South*Western Youth Services – West*Westminster AMHS Clinic (Access Point)*Westminster Clinic*Whatever It Takes (WIT) /</a:t>
            </a:r>
            <a:r>
              <a:rPr lang="en-US" sz="750" dirty="0" err="1"/>
              <a:t>Telecare</a:t>
            </a:r>
            <a:r>
              <a:rPr lang="en-US" sz="750" dirty="0"/>
              <a:t>*</a:t>
            </a:r>
            <a:r>
              <a:rPr lang="en-US" sz="750" dirty="0" err="1"/>
              <a:t>Woodglen</a:t>
            </a:r>
            <a:r>
              <a:rPr lang="en-US" sz="750" dirty="0"/>
              <a:t> Detox*</a:t>
            </a:r>
            <a:r>
              <a:rPr lang="en-US" sz="750" dirty="0" err="1"/>
              <a:t>Woodglen</a:t>
            </a:r>
            <a:r>
              <a:rPr lang="en-US" sz="750" dirty="0"/>
              <a:t> Recovery*Youth As Parents*Youth Reporting Center, Central*Youth Reporting Center, North</a:t>
            </a:r>
          </a:p>
        </p:txBody>
      </p:sp>
      <p:sp>
        <p:nvSpPr>
          <p:cNvPr id="4" name="Title 1"/>
          <p:cNvSpPr>
            <a:spLocks noGrp="1"/>
          </p:cNvSpPr>
          <p:nvPr>
            <p:ph type="title"/>
          </p:nvPr>
        </p:nvSpPr>
        <p:spPr>
          <a:xfrm>
            <a:off x="381000" y="0"/>
            <a:ext cx="8229600" cy="1143000"/>
          </a:xfrm>
        </p:spPr>
        <p:txBody>
          <a:bodyPr>
            <a:normAutofit/>
          </a:bodyPr>
          <a:lstStyle/>
          <a:p>
            <a:pPr algn="ctr"/>
            <a:r>
              <a:rPr lang="en-US" sz="3200" b="1" dirty="0" smtClean="0"/>
              <a:t>BHS Programs </a:t>
            </a:r>
            <a:endParaRPr lang="en-US" sz="3200" b="1" dirty="0"/>
          </a:p>
        </p:txBody>
      </p:sp>
    </p:spTree>
    <p:extLst>
      <p:ext uri="{BB962C8B-B14F-4D97-AF65-F5344CB8AC3E}">
        <p14:creationId xmlns:p14="http://schemas.microsoft.com/office/powerpoint/2010/main" val="16654441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9154" name="Picture 2"/>
          <p:cNvPicPr>
            <a:picLocks noGrp="1" noChangeAspect="1" noChangeArrowheads="1"/>
          </p:cNvPicPr>
          <p:nvPr>
            <p:ph idx="1"/>
          </p:nvPr>
        </p:nvPicPr>
        <p:blipFill rotWithShape="1">
          <a:blip r:embed="rId2" cstate="print"/>
          <a:stretch/>
        </p:blipFill>
        <p:spPr bwMode="auto">
          <a:xfrm>
            <a:off x="457200" y="2081407"/>
            <a:ext cx="8229600" cy="4096948"/>
          </a:xfrm>
          <a:prstGeom prst="rect">
            <a:avLst/>
          </a:prstGeom>
          <a:noFill/>
          <a:ln w="9525">
            <a:noFill/>
            <a:miter lim="800000"/>
            <a:headEnd/>
            <a:tailEnd/>
          </a:ln>
        </p:spPr>
      </p:pic>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7234"/>
          <a:stretch/>
        </p:blipFill>
        <p:spPr>
          <a:xfrm>
            <a:off x="1981200" y="437375"/>
            <a:ext cx="5486400" cy="1543825"/>
          </a:xfrm>
          <a:prstGeom prst="rect">
            <a:avLst/>
          </a:prstGeom>
        </p:spPr>
      </p:pic>
      <p:sp>
        <p:nvSpPr>
          <p:cNvPr id="5" name="Content Placeholder 2"/>
          <p:cNvSpPr txBox="1">
            <a:spLocks/>
          </p:cNvSpPr>
          <p:nvPr/>
        </p:nvSpPr>
        <p:spPr>
          <a:xfrm>
            <a:off x="457200" y="5791200"/>
            <a:ext cx="8382000" cy="914400"/>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Font typeface="Wingdings 2"/>
              <a:buNone/>
            </a:pPr>
            <a:endParaRPr lang="en-US" dirty="0" smtClean="0"/>
          </a:p>
          <a:p>
            <a:pPr algn="ctr">
              <a:buNone/>
            </a:pPr>
            <a:r>
              <a:rPr lang="en-US" dirty="0"/>
              <a:t>http://ochealthinfo.com/oclinks</a:t>
            </a:r>
          </a:p>
          <a:p>
            <a:pPr algn="ctr">
              <a:buFont typeface="Wingdings 2"/>
              <a:buNone/>
            </a:pPr>
            <a:endParaRPr lang="en-US" dirty="0"/>
          </a:p>
        </p:txBody>
      </p:sp>
    </p:spTree>
    <p:extLst>
      <p:ext uri="{BB962C8B-B14F-4D97-AF65-F5344CB8AC3E}">
        <p14:creationId xmlns:p14="http://schemas.microsoft.com/office/powerpoint/2010/main" val="17581571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pPr algn="ctr"/>
            <a:r>
              <a:rPr lang="en-US" dirty="0" smtClean="0"/>
              <a:t>What is OC Links?</a:t>
            </a:r>
            <a:endParaRPr lang="en-US" dirty="0"/>
          </a:p>
        </p:txBody>
      </p:sp>
      <p:sp>
        <p:nvSpPr>
          <p:cNvPr id="3" name="Content Placeholder 2"/>
          <p:cNvSpPr>
            <a:spLocks noGrp="1"/>
          </p:cNvSpPr>
          <p:nvPr>
            <p:ph idx="1"/>
          </p:nvPr>
        </p:nvSpPr>
        <p:spPr>
          <a:xfrm>
            <a:off x="533400" y="1905000"/>
            <a:ext cx="8382000" cy="4876800"/>
          </a:xfrm>
        </p:spPr>
        <p:txBody>
          <a:bodyPr>
            <a:normAutofit/>
          </a:bodyPr>
          <a:lstStyle/>
          <a:p>
            <a:pPr>
              <a:lnSpc>
                <a:spcPct val="150000"/>
              </a:lnSpc>
            </a:pPr>
            <a:r>
              <a:rPr lang="en-US" dirty="0" smtClean="0"/>
              <a:t>One stop access to all Behavioral Health Services (BHS)</a:t>
            </a:r>
          </a:p>
          <a:p>
            <a:pPr>
              <a:lnSpc>
                <a:spcPct val="150000"/>
              </a:lnSpc>
            </a:pPr>
            <a:r>
              <a:rPr lang="en-US" dirty="0" smtClean="0"/>
              <a:t>Information and referrals</a:t>
            </a:r>
          </a:p>
          <a:p>
            <a:pPr>
              <a:lnSpc>
                <a:spcPct val="150000"/>
              </a:lnSpc>
            </a:pPr>
            <a:r>
              <a:rPr lang="en-US" dirty="0" smtClean="0"/>
              <a:t>Telephone &amp; online chat</a:t>
            </a:r>
          </a:p>
          <a:p>
            <a:pPr>
              <a:lnSpc>
                <a:spcPct val="150000"/>
              </a:lnSpc>
            </a:pPr>
            <a:r>
              <a:rPr lang="en-US" dirty="0" smtClean="0"/>
              <a:t>Trained clinical staff </a:t>
            </a:r>
          </a:p>
          <a:p>
            <a:pPr>
              <a:lnSpc>
                <a:spcPct val="150000"/>
              </a:lnSpc>
            </a:pPr>
            <a:r>
              <a:rPr lang="en-US" dirty="0" smtClean="0"/>
              <a:t>All languages</a:t>
            </a:r>
          </a:p>
          <a:p>
            <a:pPr>
              <a:lnSpc>
                <a:spcPct val="150000"/>
              </a:lnSpc>
            </a:pPr>
            <a:r>
              <a:rPr lang="en-US" dirty="0" smtClean="0"/>
              <a:t>Monday through Friday from 8am to 6pm</a:t>
            </a:r>
          </a:p>
          <a:p>
            <a:pPr marL="0" indent="0">
              <a:buNone/>
            </a:pP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smtClean="0"/>
              <a:t>Why </a:t>
            </a:r>
            <a:r>
              <a:rPr lang="en-US" dirty="0" err="1" smtClean="0"/>
              <a:t>OCLinks</a:t>
            </a:r>
            <a:r>
              <a:rPr lang="en-US" dirty="0" smtClean="0"/>
              <a:t>?</a:t>
            </a:r>
            <a:endParaRPr lang="en-US" dirty="0"/>
          </a:p>
        </p:txBody>
      </p:sp>
      <p:sp>
        <p:nvSpPr>
          <p:cNvPr id="3" name="Content Placeholder 2"/>
          <p:cNvSpPr>
            <a:spLocks noGrp="1"/>
          </p:cNvSpPr>
          <p:nvPr>
            <p:ph idx="1"/>
          </p:nvPr>
        </p:nvSpPr>
        <p:spPr>
          <a:xfrm>
            <a:off x="533400" y="1752600"/>
            <a:ext cx="8229600" cy="4800600"/>
          </a:xfrm>
        </p:spPr>
        <p:txBody>
          <a:bodyPr>
            <a:normAutofit/>
          </a:bodyPr>
          <a:lstStyle/>
          <a:p>
            <a:pPr>
              <a:lnSpc>
                <a:spcPct val="150000"/>
              </a:lnSpc>
            </a:pPr>
            <a:r>
              <a:rPr lang="en-US" dirty="0" smtClean="0"/>
              <a:t>192 Behavioral Health programs</a:t>
            </a:r>
          </a:p>
          <a:p>
            <a:pPr>
              <a:lnSpc>
                <a:spcPct val="150000"/>
              </a:lnSpc>
            </a:pPr>
            <a:r>
              <a:rPr lang="en-US" dirty="0" smtClean="0"/>
              <a:t>Link </a:t>
            </a:r>
            <a:r>
              <a:rPr lang="en-US" dirty="0"/>
              <a:t>people to the appropriate service </a:t>
            </a:r>
            <a:r>
              <a:rPr lang="en-US" dirty="0" smtClean="0"/>
              <a:t>based on eligibility </a:t>
            </a:r>
          </a:p>
          <a:p>
            <a:pPr>
              <a:lnSpc>
                <a:spcPct val="150000"/>
              </a:lnSpc>
            </a:pPr>
            <a:r>
              <a:rPr lang="en-US" dirty="0" smtClean="0"/>
              <a:t>Ease of use</a:t>
            </a:r>
            <a:endParaRPr lang="en-US" dirty="0"/>
          </a:p>
          <a:p>
            <a:pPr>
              <a:lnSpc>
                <a:spcPct val="150000"/>
              </a:lnSpc>
            </a:pPr>
            <a:r>
              <a:rPr lang="en-US" dirty="0" smtClean="0"/>
              <a:t>Provide quality, caring linkage to services for family members, participants, and service providers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8229600" cy="1143000"/>
          </a:xfrm>
        </p:spPr>
        <p:txBody>
          <a:bodyPr/>
          <a:lstStyle/>
          <a:p>
            <a:r>
              <a:rPr lang="en-US" dirty="0" smtClean="0"/>
              <a:t>Trained Navigators </a:t>
            </a:r>
            <a:endParaRPr lang="en-US" dirty="0"/>
          </a:p>
        </p:txBody>
      </p:sp>
      <p:sp>
        <p:nvSpPr>
          <p:cNvPr id="3" name="Content Placeholder 2"/>
          <p:cNvSpPr>
            <a:spLocks noGrp="1"/>
          </p:cNvSpPr>
          <p:nvPr>
            <p:ph idx="1"/>
          </p:nvPr>
        </p:nvSpPr>
        <p:spPr>
          <a:xfrm>
            <a:off x="457200" y="1752600"/>
            <a:ext cx="8229600" cy="5029200"/>
          </a:xfrm>
        </p:spPr>
        <p:txBody>
          <a:bodyPr>
            <a:normAutofit/>
          </a:bodyPr>
          <a:lstStyle/>
          <a:p>
            <a:pPr>
              <a:lnSpc>
                <a:spcPct val="150000"/>
              </a:lnSpc>
            </a:pPr>
            <a:r>
              <a:rPr lang="en-US" dirty="0" smtClean="0"/>
              <a:t>Behavioral Health clinicians </a:t>
            </a:r>
          </a:p>
          <a:p>
            <a:pPr>
              <a:lnSpc>
                <a:spcPct val="150000"/>
              </a:lnSpc>
            </a:pPr>
            <a:r>
              <a:rPr lang="en-US" dirty="0"/>
              <a:t>E</a:t>
            </a:r>
            <a:r>
              <a:rPr lang="en-US" dirty="0" smtClean="0"/>
              <a:t>xtensively</a:t>
            </a:r>
            <a:r>
              <a:rPr lang="en-US" dirty="0" smtClean="0">
                <a:solidFill>
                  <a:srgbClr val="FF0000"/>
                </a:solidFill>
              </a:rPr>
              <a:t> </a:t>
            </a:r>
            <a:r>
              <a:rPr lang="en-US" dirty="0" smtClean="0"/>
              <a:t>trained on all BHS services </a:t>
            </a:r>
          </a:p>
          <a:p>
            <a:pPr>
              <a:lnSpc>
                <a:spcPct val="150000"/>
              </a:lnSpc>
            </a:pPr>
            <a:r>
              <a:rPr lang="en-US" dirty="0" smtClean="0"/>
              <a:t>Ability to deescalate callers &amp; assess their needs</a:t>
            </a:r>
          </a:p>
          <a:p>
            <a:pPr>
              <a:lnSpc>
                <a:spcPct val="150000"/>
              </a:lnSpc>
            </a:pPr>
            <a:r>
              <a:rPr lang="en-US" dirty="0" smtClean="0"/>
              <a:t>Access to comprehensive database</a:t>
            </a:r>
          </a:p>
          <a:p>
            <a:pPr lvl="1">
              <a:lnSpc>
                <a:spcPct val="150000"/>
              </a:lnSpc>
            </a:pPr>
            <a:r>
              <a:rPr lang="en-US" dirty="0" smtClean="0"/>
              <a:t>Populations served</a:t>
            </a:r>
          </a:p>
          <a:p>
            <a:pPr lvl="1">
              <a:lnSpc>
                <a:spcPct val="150000"/>
              </a:lnSpc>
            </a:pPr>
            <a:r>
              <a:rPr lang="en-US" dirty="0" smtClean="0"/>
              <a:t>Admission/eligibility criteria</a:t>
            </a:r>
          </a:p>
          <a:p>
            <a:pPr lvl="1">
              <a:lnSpc>
                <a:spcPct val="150000"/>
              </a:lnSpc>
            </a:pPr>
            <a:r>
              <a:rPr lang="en-US" dirty="0" smtClean="0"/>
              <a:t>Service areas</a:t>
            </a:r>
          </a:p>
          <a:p>
            <a:pPr marL="0" indent="0">
              <a:buNone/>
            </a:pPr>
            <a:endParaRPr lang="en-US" dirty="0" smtClean="0"/>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lstStyle/>
          <a:p>
            <a:pPr algn="ctr"/>
            <a:r>
              <a:rPr lang="en-US" dirty="0" smtClean="0"/>
              <a:t>Outreach Plan </a:t>
            </a:r>
            <a:endParaRPr lang="en-US" dirty="0"/>
          </a:p>
        </p:txBody>
      </p:sp>
      <p:sp>
        <p:nvSpPr>
          <p:cNvPr id="3" name="Content Placeholder 2"/>
          <p:cNvSpPr>
            <a:spLocks noGrp="1"/>
          </p:cNvSpPr>
          <p:nvPr>
            <p:ph sz="half" idx="4294967295"/>
          </p:nvPr>
        </p:nvSpPr>
        <p:spPr>
          <a:xfrm>
            <a:off x="990600" y="1905000"/>
            <a:ext cx="8153400" cy="4435475"/>
          </a:xfrm>
        </p:spPr>
        <p:txBody>
          <a:bodyPr>
            <a:normAutofit/>
          </a:bodyPr>
          <a:lstStyle/>
          <a:p>
            <a:pPr>
              <a:lnSpc>
                <a:spcPct val="110000"/>
              </a:lnSpc>
            </a:pPr>
            <a:r>
              <a:rPr lang="en-US" dirty="0" smtClean="0"/>
              <a:t>Educate </a:t>
            </a:r>
            <a:r>
              <a:rPr lang="en-US" dirty="0"/>
              <a:t>and inform </a:t>
            </a:r>
            <a:r>
              <a:rPr lang="en-US" dirty="0" smtClean="0"/>
              <a:t>individuals and </a:t>
            </a:r>
            <a:r>
              <a:rPr lang="en-US" dirty="0"/>
              <a:t>organizations about </a:t>
            </a:r>
            <a:r>
              <a:rPr lang="en-US" dirty="0" err="1" smtClean="0"/>
              <a:t>OCLinks</a:t>
            </a:r>
            <a:endParaRPr lang="en-US" dirty="0" smtClean="0"/>
          </a:p>
          <a:p>
            <a:pPr>
              <a:lnSpc>
                <a:spcPct val="150000"/>
              </a:lnSpc>
            </a:pPr>
            <a:r>
              <a:rPr lang="en-US" dirty="0" smtClean="0"/>
              <a:t>Target key players in local communities 	</a:t>
            </a:r>
          </a:p>
          <a:p>
            <a:pPr>
              <a:lnSpc>
                <a:spcPct val="150000"/>
              </a:lnSpc>
            </a:pPr>
            <a:r>
              <a:rPr lang="en-US" dirty="0" smtClean="0"/>
              <a:t>Community presentations</a:t>
            </a:r>
          </a:p>
          <a:p>
            <a:pPr>
              <a:lnSpc>
                <a:spcPct val="150000"/>
              </a:lnSpc>
            </a:pPr>
            <a:r>
              <a:rPr lang="en-US" dirty="0" smtClean="0"/>
              <a:t>Social Media </a:t>
            </a:r>
          </a:p>
          <a:p>
            <a:pPr>
              <a:lnSpc>
                <a:spcPct val="150000"/>
              </a:lnSpc>
            </a:pPr>
            <a:r>
              <a:rPr lang="en-US" dirty="0" smtClean="0"/>
              <a:t>Press release and interviews</a:t>
            </a:r>
          </a:p>
          <a:p>
            <a:pPr>
              <a:buNone/>
            </a:pPr>
            <a:endParaRPr lang="en-US" dirty="0" smtClean="0"/>
          </a:p>
          <a:p>
            <a:pPr algn="ctr">
              <a:buNone/>
            </a:pPr>
            <a:endParaRPr lang="en-US" dirty="0" smtClean="0"/>
          </a:p>
          <a:p>
            <a:endParaRPr lang="en-US" dirty="0" smtClean="0"/>
          </a:p>
          <a:p>
            <a:endParaRPr lang="en-US" dirty="0" smtClean="0"/>
          </a:p>
          <a:p>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smtClean="0"/>
              <a:t>Community Partners</a:t>
            </a:r>
            <a:endParaRPr lang="en-US" dirty="0"/>
          </a:p>
        </p:txBody>
      </p:sp>
      <p:sp>
        <p:nvSpPr>
          <p:cNvPr id="5" name="Content Placeholder 4"/>
          <p:cNvSpPr>
            <a:spLocks noGrp="1"/>
          </p:cNvSpPr>
          <p:nvPr>
            <p:ph sz="quarter" idx="2"/>
          </p:nvPr>
        </p:nvSpPr>
        <p:spPr>
          <a:xfrm>
            <a:off x="457200" y="1981200"/>
            <a:ext cx="4191000" cy="4267200"/>
          </a:xfrm>
        </p:spPr>
        <p:txBody>
          <a:bodyPr>
            <a:normAutofit/>
          </a:bodyPr>
          <a:lstStyle/>
          <a:p>
            <a:pPr>
              <a:lnSpc>
                <a:spcPct val="150000"/>
              </a:lnSpc>
            </a:pPr>
            <a:r>
              <a:rPr lang="en-US" sz="2400" dirty="0" smtClean="0"/>
              <a:t>Colleges and Universities</a:t>
            </a:r>
          </a:p>
          <a:p>
            <a:pPr>
              <a:lnSpc>
                <a:spcPct val="150000"/>
              </a:lnSpc>
            </a:pPr>
            <a:r>
              <a:rPr lang="en-US" sz="2400" dirty="0" smtClean="0"/>
              <a:t>School Districts</a:t>
            </a:r>
          </a:p>
          <a:p>
            <a:pPr>
              <a:lnSpc>
                <a:spcPct val="150000"/>
              </a:lnSpc>
            </a:pPr>
            <a:r>
              <a:rPr lang="en-US" sz="2400" dirty="0" smtClean="0"/>
              <a:t>Community Organizations and Shelters</a:t>
            </a:r>
          </a:p>
          <a:p>
            <a:pPr>
              <a:lnSpc>
                <a:spcPct val="150000"/>
              </a:lnSpc>
            </a:pPr>
            <a:r>
              <a:rPr lang="en-US" sz="2400" dirty="0" smtClean="0"/>
              <a:t>Faith Based Organizations</a:t>
            </a:r>
          </a:p>
          <a:p>
            <a:pPr>
              <a:lnSpc>
                <a:spcPct val="150000"/>
              </a:lnSpc>
            </a:pPr>
            <a:r>
              <a:rPr lang="en-US" sz="2400" dirty="0" smtClean="0"/>
              <a:t>Motels</a:t>
            </a:r>
          </a:p>
          <a:p>
            <a:pPr>
              <a:lnSpc>
                <a:spcPct val="150000"/>
              </a:lnSpc>
            </a:pPr>
            <a:r>
              <a:rPr lang="en-US" sz="2400" dirty="0" smtClean="0"/>
              <a:t>Bus Stations and Taxis</a:t>
            </a:r>
          </a:p>
          <a:p>
            <a:endParaRPr lang="en-US" dirty="0"/>
          </a:p>
        </p:txBody>
      </p:sp>
      <p:sp>
        <p:nvSpPr>
          <p:cNvPr id="6" name="Content Placeholder 5"/>
          <p:cNvSpPr>
            <a:spLocks noGrp="1"/>
          </p:cNvSpPr>
          <p:nvPr>
            <p:ph sz="quarter" idx="4"/>
          </p:nvPr>
        </p:nvSpPr>
        <p:spPr>
          <a:xfrm>
            <a:off x="4797425" y="1981200"/>
            <a:ext cx="4041775" cy="4419600"/>
          </a:xfrm>
        </p:spPr>
        <p:txBody>
          <a:bodyPr>
            <a:normAutofit/>
          </a:bodyPr>
          <a:lstStyle/>
          <a:p>
            <a:pPr>
              <a:lnSpc>
                <a:spcPct val="150000"/>
              </a:lnSpc>
            </a:pPr>
            <a:r>
              <a:rPr lang="en-US" sz="2400" dirty="0" smtClean="0"/>
              <a:t>Police Departments</a:t>
            </a:r>
          </a:p>
          <a:p>
            <a:pPr>
              <a:lnSpc>
                <a:spcPct val="150000"/>
              </a:lnSpc>
            </a:pPr>
            <a:r>
              <a:rPr lang="en-US" sz="2400" dirty="0" smtClean="0"/>
              <a:t>Fire Departments</a:t>
            </a:r>
          </a:p>
          <a:p>
            <a:pPr>
              <a:lnSpc>
                <a:spcPct val="150000"/>
              </a:lnSpc>
            </a:pPr>
            <a:r>
              <a:rPr lang="en-US" sz="2400" dirty="0" smtClean="0"/>
              <a:t>Government Agencies</a:t>
            </a:r>
          </a:p>
          <a:p>
            <a:pPr>
              <a:lnSpc>
                <a:spcPct val="150000"/>
              </a:lnSpc>
            </a:pPr>
            <a:r>
              <a:rPr lang="en-US" sz="2400" dirty="0" smtClean="0"/>
              <a:t>Hospitals/ERs</a:t>
            </a:r>
          </a:p>
          <a:p>
            <a:pPr>
              <a:lnSpc>
                <a:spcPct val="150000"/>
              </a:lnSpc>
            </a:pPr>
            <a:r>
              <a:rPr lang="en-US" sz="2400" dirty="0" smtClean="0"/>
              <a:t>Private Businesses </a:t>
            </a:r>
          </a:p>
          <a:p>
            <a:pPr>
              <a:lnSpc>
                <a:spcPct val="150000"/>
              </a:lnSpc>
            </a:pPr>
            <a:r>
              <a:rPr lang="en-US" sz="2400" dirty="0" smtClean="0"/>
              <a:t>Medical Professionals</a:t>
            </a:r>
          </a:p>
          <a:p>
            <a:pPr>
              <a:lnSpc>
                <a:spcPct val="150000"/>
              </a:lnSpc>
            </a:pPr>
            <a:r>
              <a:rPr lang="en-US" sz="2400" dirty="0" smtClean="0"/>
              <a:t>Private Therapists</a:t>
            </a:r>
          </a:p>
          <a:p>
            <a:endParaRPr lang="en-US" sz="24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229600" cy="1143000"/>
          </a:xfrm>
        </p:spPr>
        <p:txBody>
          <a:bodyPr>
            <a:normAutofit fontScale="90000"/>
          </a:bodyPr>
          <a:lstStyle/>
          <a:p>
            <a:r>
              <a:rPr lang="en-US" dirty="0" smtClean="0"/>
              <a:t>How did you hear about </a:t>
            </a:r>
            <a:r>
              <a:rPr lang="en-US" dirty="0" err="1" smtClean="0"/>
              <a:t>OCLinks</a:t>
            </a:r>
            <a:r>
              <a:rPr lang="en-US" dirty="0" smtClean="0"/>
              <a:t>?</a:t>
            </a:r>
            <a:endParaRPr lang="en-US" dirty="0"/>
          </a:p>
        </p:txBody>
      </p:sp>
      <p:graphicFrame>
        <p:nvGraphicFramePr>
          <p:cNvPr id="4" name="Chart 3"/>
          <p:cNvGraphicFramePr/>
          <p:nvPr>
            <p:extLst>
              <p:ext uri="{D42A27DB-BD31-4B8C-83A1-F6EECF244321}">
                <p14:modId xmlns:p14="http://schemas.microsoft.com/office/powerpoint/2010/main" val="2830043633"/>
              </p:ext>
            </p:extLst>
          </p:nvPr>
        </p:nvGraphicFramePr>
        <p:xfrm>
          <a:off x="762000" y="1905000"/>
          <a:ext cx="7696200" cy="4495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533400"/>
            <a:ext cx="8229600" cy="1143000"/>
          </a:xfrm>
        </p:spPr>
        <p:txBody>
          <a:bodyPr/>
          <a:lstStyle/>
          <a:p>
            <a:pPr algn="ctr"/>
            <a:r>
              <a:rPr lang="en-US" dirty="0" smtClean="0"/>
              <a:t>Call/Chat Volume</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077281186"/>
              </p:ext>
            </p:extLst>
          </p:nvPr>
        </p:nvGraphicFramePr>
        <p:xfrm>
          <a:off x="533400" y="1447800"/>
          <a:ext cx="5943600" cy="4433888"/>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p:cNvSpPr>
            <a:spLocks noGrp="1"/>
          </p:cNvSpPr>
          <p:nvPr>
            <p:ph sz="half" idx="2"/>
          </p:nvPr>
        </p:nvSpPr>
        <p:spPr>
          <a:xfrm>
            <a:off x="6477000" y="2209800"/>
            <a:ext cx="2438400" cy="4434840"/>
          </a:xfrm>
        </p:spPr>
        <p:txBody>
          <a:bodyPr>
            <a:normAutofit/>
          </a:bodyPr>
          <a:lstStyle/>
          <a:p>
            <a:endParaRPr lang="en-US" sz="2000" dirty="0" smtClean="0"/>
          </a:p>
          <a:p>
            <a:r>
              <a:rPr lang="en-US" sz="2000" dirty="0" smtClean="0"/>
              <a:t>Doubled since October</a:t>
            </a:r>
          </a:p>
          <a:p>
            <a:pPr>
              <a:buNone/>
            </a:pPr>
            <a:endParaRPr lang="en-US" sz="2000" dirty="0" smtClean="0"/>
          </a:p>
          <a:p>
            <a:r>
              <a:rPr lang="en-US" sz="2000" dirty="0" smtClean="0"/>
              <a:t>Web-Based Chats have increased steadily</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13953</TotalTime>
  <Words>2068</Words>
  <Application>Microsoft Office PowerPoint</Application>
  <PresentationFormat>On-screen Show (4:3)</PresentationFormat>
  <Paragraphs>296</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Flow</vt:lpstr>
      <vt:lpstr>Office Theme</vt:lpstr>
      <vt:lpstr>PowerPoint Presentation</vt:lpstr>
      <vt:lpstr>BHS Programs </vt:lpstr>
      <vt:lpstr>What is OC Links?</vt:lpstr>
      <vt:lpstr>Why OCLinks?</vt:lpstr>
      <vt:lpstr>Trained Navigators </vt:lpstr>
      <vt:lpstr>Outreach Plan </vt:lpstr>
      <vt:lpstr>Community Partners</vt:lpstr>
      <vt:lpstr>How did you hear about OCLinks?</vt:lpstr>
      <vt:lpstr>Call/Chat Volume</vt:lpstr>
      <vt:lpstr>PowerPoint Presentation</vt:lpstr>
      <vt:lpstr>Who is calling on behalf of others?</vt:lpstr>
      <vt:lpstr>Caller Demographics</vt:lpstr>
      <vt:lpstr>Gender</vt:lpstr>
      <vt:lpstr>Age</vt:lpstr>
      <vt:lpstr>Race/Ethnicity</vt:lpstr>
      <vt:lpstr>Preferred Language</vt:lpstr>
      <vt:lpstr>Success Stories </vt:lpstr>
      <vt:lpstr>PowerPoint Presentation</vt:lpstr>
      <vt:lpstr>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County Prevention &amp; Early Intervention Quarterly Webinar #1</dc:title>
  <dc:creator>test</dc:creator>
  <cp:lastModifiedBy>Austin, Jason</cp:lastModifiedBy>
  <cp:revision>460</cp:revision>
  <cp:lastPrinted>2014-03-07T22:20:15Z</cp:lastPrinted>
  <dcterms:created xsi:type="dcterms:W3CDTF">2011-11-10T16:15:00Z</dcterms:created>
  <dcterms:modified xsi:type="dcterms:W3CDTF">2014-03-13T21:50:57Z</dcterms:modified>
</cp:coreProperties>
</file>