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1" r:id="rId4"/>
    <p:sldId id="260" r:id="rId5"/>
    <p:sldId id="263" r:id="rId6"/>
    <p:sldId id="259" r:id="rId7"/>
    <p:sldId id="265" r:id="rId8"/>
    <p:sldId id="264" r:id="rId9"/>
    <p:sldId id="268" r:id="rId10"/>
  </p:sldIdLst>
  <p:sldSz cx="9144000" cy="6858000" type="screen4x3"/>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0" d="100"/>
          <a:sy n="80" d="100"/>
        </p:scale>
        <p:origin x="-564" y="-14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5/28/2015</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5/28/2015</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3A17B41-4A0C-4639-A132-E5C8F99A4BE8}" type="datetime1">
              <a:rPr lang="en-US" smtClean="0"/>
              <a:pPr/>
              <a:t>5/28/2015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5/28/2015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5/28/2015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5/28/2015</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43012" y="3044160"/>
            <a:ext cx="7315200" cy="2595025"/>
          </a:xfrm>
        </p:spPr>
        <p:txBody>
          <a:bodyPr/>
          <a:lstStyle/>
          <a:p>
            <a:r>
              <a:rPr lang="en-US" dirty="0" smtClean="0"/>
              <a:t>Violent Video Games </a:t>
            </a:r>
            <a:br>
              <a:rPr lang="en-US" dirty="0" smtClean="0"/>
            </a:br>
            <a:r>
              <a:rPr lang="en-US" dirty="0" smtClean="0"/>
              <a:t>and Children</a:t>
            </a:r>
            <a:endParaRPr lang="en-US" dirty="0"/>
          </a:p>
        </p:txBody>
      </p:sp>
      <p:sp>
        <p:nvSpPr>
          <p:cNvPr id="3" name="Subtitle 2"/>
          <p:cNvSpPr>
            <a:spLocks noGrp="1"/>
          </p:cNvSpPr>
          <p:nvPr>
            <p:ph type="subTitle" idx="1"/>
          </p:nvPr>
        </p:nvSpPr>
        <p:spPr>
          <a:xfrm>
            <a:off x="2258636" y="5577406"/>
            <a:ext cx="7315200" cy="1144632"/>
          </a:xfrm>
        </p:spPr>
        <p:txBody>
          <a:bodyPr/>
          <a:lstStyle/>
          <a:p>
            <a:r>
              <a:rPr lang="en-US" dirty="0" smtClean="0"/>
              <a:t>Deputy Clay Cranford, School Resource Officer</a:t>
            </a:r>
          </a:p>
          <a:p>
            <a:r>
              <a:rPr lang="en-US" dirty="0" err="1" smtClean="0"/>
              <a:t>CyberSafetyCop.com</a:t>
            </a:r>
            <a:endParaRPr lang="en-US" dirty="0"/>
          </a:p>
        </p:txBody>
      </p:sp>
      <p:pic>
        <p:nvPicPr>
          <p:cNvPr id="5" name="Picture 4" descr="hea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3231" y="0"/>
            <a:ext cx="7620000" cy="5778500"/>
          </a:xfrm>
          <a:prstGeom prst="rect">
            <a:avLst/>
          </a:prstGeom>
        </p:spPr>
      </p:pic>
    </p:spTree>
    <p:custDataLst>
      <p:tags r:id="rId1"/>
    </p:custDataLst>
    <p:extLst>
      <p:ext uri="{BB962C8B-B14F-4D97-AF65-F5344CB8AC3E}">
        <p14:creationId xmlns:p14="http://schemas.microsoft.com/office/powerpoint/2010/main" val="63681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4987"/>
            <a:ext cx="7315200" cy="1004067"/>
          </a:xfrm>
        </p:spPr>
        <p:txBody>
          <a:bodyPr anchor="t"/>
          <a:lstStyle/>
          <a:p>
            <a:r>
              <a:rPr lang="en-US" dirty="0" smtClean="0"/>
              <a:t>Mass Shootings</a:t>
            </a:r>
            <a:endParaRPr lang="en-US" dirty="0"/>
          </a:p>
        </p:txBody>
      </p:sp>
      <p:sp>
        <p:nvSpPr>
          <p:cNvPr id="3" name="Content Placeholder 2"/>
          <p:cNvSpPr>
            <a:spLocks noGrp="1"/>
          </p:cNvSpPr>
          <p:nvPr>
            <p:ph idx="1"/>
          </p:nvPr>
        </p:nvSpPr>
        <p:spPr>
          <a:xfrm>
            <a:off x="914400" y="1706206"/>
            <a:ext cx="7315200" cy="5151793"/>
          </a:xfrm>
        </p:spPr>
        <p:txBody>
          <a:bodyPr>
            <a:normAutofit/>
          </a:bodyPr>
          <a:lstStyle/>
          <a:p>
            <a:pPr>
              <a:spcAft>
                <a:spcPts val="1800"/>
              </a:spcAft>
            </a:pPr>
            <a:r>
              <a:rPr lang="en-US" sz="2200" dirty="0"/>
              <a:t>April 20, 1999, at Columbine High School in Columbine, Eric Harris and Dylan </a:t>
            </a:r>
            <a:r>
              <a:rPr lang="en-US" sz="2200" dirty="0" err="1"/>
              <a:t>Klebold</a:t>
            </a:r>
            <a:r>
              <a:rPr lang="en-US" sz="2200" dirty="0"/>
              <a:t>, murdered a total of 12 students and one teacher. They injured 21 additional people, with three others being injured while attempting to escape the school.</a:t>
            </a:r>
          </a:p>
          <a:p>
            <a:pPr>
              <a:spcAft>
                <a:spcPts val="1800"/>
              </a:spcAft>
            </a:pPr>
            <a:r>
              <a:rPr lang="en-US" sz="2200" dirty="0" smtClean="0"/>
              <a:t>December </a:t>
            </a:r>
            <a:r>
              <a:rPr lang="en-US" sz="2200" dirty="0"/>
              <a:t>14, 2012, in Newtown, Connecticut, when 20-year-old Adam </a:t>
            </a:r>
            <a:r>
              <a:rPr lang="en-US" sz="2200" dirty="0" err="1"/>
              <a:t>Lanza</a:t>
            </a:r>
            <a:r>
              <a:rPr lang="en-US" sz="2200" dirty="0"/>
              <a:t> fatally shot </a:t>
            </a:r>
            <a:r>
              <a:rPr lang="en-US" sz="2200" dirty="0" smtClean="0"/>
              <a:t>his mother, 20 </a:t>
            </a:r>
            <a:r>
              <a:rPr lang="en-US" sz="2200" dirty="0"/>
              <a:t>children and 6 adult staff members</a:t>
            </a:r>
            <a:r>
              <a:rPr lang="en-US" sz="2200" dirty="0" smtClean="0"/>
              <a:t>.</a:t>
            </a:r>
          </a:p>
          <a:p>
            <a:pPr>
              <a:spcAft>
                <a:spcPts val="1800"/>
              </a:spcAft>
            </a:pPr>
            <a:r>
              <a:rPr lang="en-US" sz="2200" dirty="0"/>
              <a:t>September 16, 2013,lone gunman Aaron Alexis fatally shot twelve people and injured three others in a mass shooting inside the Washington Navy Yard in Southeast Washington, D.C</a:t>
            </a:r>
            <a:r>
              <a:rPr lang="en-US" sz="2200" dirty="0" smtClean="0"/>
              <a:t>.</a:t>
            </a:r>
          </a:p>
          <a:p>
            <a:pPr>
              <a:spcAft>
                <a:spcPts val="1800"/>
              </a:spcAft>
            </a:pPr>
            <a:endParaRPr lang="en-US" sz="2200" dirty="0"/>
          </a:p>
        </p:txBody>
      </p:sp>
    </p:spTree>
    <p:custDataLst>
      <p:tags r:id="rId1"/>
    </p:custDataLst>
    <p:extLst>
      <p:ext uri="{BB962C8B-B14F-4D97-AF65-F5344CB8AC3E}">
        <p14:creationId xmlns:p14="http://schemas.microsoft.com/office/powerpoint/2010/main" val="386840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4987"/>
            <a:ext cx="7315200" cy="1004067"/>
          </a:xfrm>
        </p:spPr>
        <p:txBody>
          <a:bodyPr anchor="t"/>
          <a:lstStyle/>
          <a:p>
            <a:r>
              <a:rPr lang="en-US" dirty="0" smtClean="0"/>
              <a:t>Mass Shootings</a:t>
            </a:r>
            <a:endParaRPr lang="en-US" dirty="0"/>
          </a:p>
        </p:txBody>
      </p:sp>
      <p:sp>
        <p:nvSpPr>
          <p:cNvPr id="3" name="Content Placeholder 2"/>
          <p:cNvSpPr>
            <a:spLocks noGrp="1"/>
          </p:cNvSpPr>
          <p:nvPr>
            <p:ph idx="1"/>
          </p:nvPr>
        </p:nvSpPr>
        <p:spPr>
          <a:xfrm>
            <a:off x="914400" y="1706207"/>
            <a:ext cx="7315200" cy="4603154"/>
          </a:xfrm>
        </p:spPr>
        <p:txBody>
          <a:bodyPr>
            <a:noAutofit/>
          </a:bodyPr>
          <a:lstStyle/>
          <a:p>
            <a:r>
              <a:rPr lang="en-US" sz="2400" dirty="0"/>
              <a:t>Anders </a:t>
            </a:r>
            <a:r>
              <a:rPr lang="en-US" sz="2400" dirty="0" err="1"/>
              <a:t>Breivik</a:t>
            </a:r>
            <a:r>
              <a:rPr lang="en-US" sz="2400" dirty="0"/>
              <a:t> was the perpetrator of the 2011 Norway attacks. On 22 July 2011, he killed eight people by setting off a van bomb amid government buildings in Oslo, then shot dead 69 participants of a Workers' Youth League (AUF) summer camp on the island of </a:t>
            </a:r>
            <a:r>
              <a:rPr lang="en-US" sz="2400" dirty="0" err="1"/>
              <a:t>Utøya</a:t>
            </a:r>
            <a:r>
              <a:rPr lang="en-US" sz="2400" dirty="0" smtClean="0"/>
              <a:t>.</a:t>
            </a:r>
          </a:p>
          <a:p>
            <a:endParaRPr lang="en-US" sz="2400" dirty="0"/>
          </a:p>
          <a:p>
            <a:r>
              <a:rPr lang="en-US" sz="2400" dirty="0"/>
              <a:t>Anders </a:t>
            </a:r>
            <a:r>
              <a:rPr lang="en-US" sz="2400" dirty="0" err="1"/>
              <a:t>Breivik</a:t>
            </a:r>
            <a:r>
              <a:rPr lang="en-US" sz="2400" dirty="0"/>
              <a:t> used his video game ‘Call of Duty’ to train for mass murder. He called it </a:t>
            </a:r>
            <a:r>
              <a:rPr lang="en-US" sz="2400" dirty="0" smtClean="0"/>
              <a:t>“training </a:t>
            </a:r>
            <a:r>
              <a:rPr lang="en-US" sz="2400" dirty="0"/>
              <a:t>simulation</a:t>
            </a:r>
            <a:r>
              <a:rPr lang="en-US" sz="2400" dirty="0" smtClean="0"/>
              <a:t>.”</a:t>
            </a:r>
            <a:endParaRPr lang="en-US" sz="2400" dirty="0"/>
          </a:p>
        </p:txBody>
      </p:sp>
    </p:spTree>
    <p:custDataLst>
      <p:tags r:id="rId1"/>
    </p:custDataLst>
    <p:extLst>
      <p:ext uri="{BB962C8B-B14F-4D97-AF65-F5344CB8AC3E}">
        <p14:creationId xmlns:p14="http://schemas.microsoft.com/office/powerpoint/2010/main" val="226086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4987"/>
            <a:ext cx="7315200" cy="1004067"/>
          </a:xfrm>
        </p:spPr>
        <p:txBody>
          <a:bodyPr anchor="t"/>
          <a:lstStyle/>
          <a:p>
            <a:r>
              <a:rPr lang="en-US" dirty="0" smtClean="0"/>
              <a:t>Linkage?</a:t>
            </a:r>
            <a:endParaRPr lang="en-US" dirty="0"/>
          </a:p>
        </p:txBody>
      </p:sp>
      <p:sp>
        <p:nvSpPr>
          <p:cNvPr id="3" name="Content Placeholder 2"/>
          <p:cNvSpPr>
            <a:spLocks noGrp="1"/>
          </p:cNvSpPr>
          <p:nvPr>
            <p:ph idx="1"/>
          </p:nvPr>
        </p:nvSpPr>
        <p:spPr>
          <a:xfrm>
            <a:off x="914400" y="1706207"/>
            <a:ext cx="7315200" cy="4603154"/>
          </a:xfrm>
        </p:spPr>
        <p:txBody>
          <a:bodyPr>
            <a:normAutofit/>
          </a:bodyPr>
          <a:lstStyle/>
          <a:p>
            <a:r>
              <a:rPr lang="en-US" sz="2300" dirty="0"/>
              <a:t>The parents of the victims killed or injured by Michael </a:t>
            </a:r>
            <a:r>
              <a:rPr lang="en-US" sz="2300" dirty="0" err="1"/>
              <a:t>Carneal</a:t>
            </a:r>
            <a:r>
              <a:rPr lang="en-US" sz="2300" dirty="0"/>
              <a:t>, a 14-year-old who fired upon a group of classmates at Heath High School in West Paducah, Ky., in 1997, filed suit against a host of video game manufacturers in relation to </a:t>
            </a:r>
            <a:r>
              <a:rPr lang="en-US" sz="2300" dirty="0" err="1"/>
              <a:t>Carneal’s</a:t>
            </a:r>
            <a:r>
              <a:rPr lang="en-US" sz="2300" dirty="0"/>
              <a:t> obsession with violent games including “Doom” and “Mortal </a:t>
            </a:r>
            <a:r>
              <a:rPr lang="en-US" sz="2300" dirty="0" err="1"/>
              <a:t>Kombat</a:t>
            </a:r>
            <a:r>
              <a:rPr lang="en-US" sz="2300" dirty="0"/>
              <a:t>.”</a:t>
            </a:r>
          </a:p>
          <a:p>
            <a:endParaRPr lang="en-US" sz="2300" dirty="0"/>
          </a:p>
          <a:p>
            <a:r>
              <a:rPr lang="en-US" sz="2300" dirty="0"/>
              <a:t>The case was dismissed in 2001, with the 6th U.S. Circuit Court of Appeals ruling that it was "simply too far a leap from shooting characters on a video screen to shooting people in a classroom."</a:t>
            </a:r>
          </a:p>
        </p:txBody>
      </p:sp>
    </p:spTree>
    <p:custDataLst>
      <p:tags r:id="rId1"/>
    </p:custDataLst>
    <p:extLst>
      <p:ext uri="{BB962C8B-B14F-4D97-AF65-F5344CB8AC3E}">
        <p14:creationId xmlns:p14="http://schemas.microsoft.com/office/powerpoint/2010/main" val="2100598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4987"/>
            <a:ext cx="7315200" cy="1004067"/>
          </a:xfrm>
        </p:spPr>
        <p:txBody>
          <a:bodyPr anchor="t"/>
          <a:lstStyle/>
          <a:p>
            <a:r>
              <a:rPr lang="en-US" dirty="0" smtClean="0"/>
              <a:t>Research</a:t>
            </a:r>
            <a:endParaRPr lang="en-US" dirty="0"/>
          </a:p>
        </p:txBody>
      </p:sp>
      <p:sp>
        <p:nvSpPr>
          <p:cNvPr id="3" name="Content Placeholder 2"/>
          <p:cNvSpPr>
            <a:spLocks noGrp="1"/>
          </p:cNvSpPr>
          <p:nvPr>
            <p:ph idx="1"/>
          </p:nvPr>
        </p:nvSpPr>
        <p:spPr>
          <a:xfrm>
            <a:off x="914400" y="1706207"/>
            <a:ext cx="7315200" cy="4603154"/>
          </a:xfrm>
        </p:spPr>
        <p:txBody>
          <a:bodyPr>
            <a:normAutofit/>
          </a:bodyPr>
          <a:lstStyle/>
          <a:p>
            <a:r>
              <a:rPr lang="en-US" sz="2400" dirty="0" smtClean="0"/>
              <a:t>Review </a:t>
            </a:r>
            <a:r>
              <a:rPr lang="en-US" sz="2400" dirty="0"/>
              <a:t>of </a:t>
            </a:r>
            <a:r>
              <a:rPr lang="en-US" sz="2400" dirty="0" smtClean="0"/>
              <a:t>130,000 </a:t>
            </a:r>
            <a:r>
              <a:rPr lang="en-US" sz="2400" dirty="0"/>
              <a:t>participants around the world</a:t>
            </a:r>
            <a:r>
              <a:rPr lang="en-US" sz="2400" dirty="0" smtClean="0"/>
              <a:t>.</a:t>
            </a:r>
          </a:p>
          <a:p>
            <a:pPr marL="45720" indent="0">
              <a:buNone/>
            </a:pPr>
            <a:r>
              <a:rPr lang="en-US" sz="2400" dirty="0" smtClean="0"/>
              <a:t> </a:t>
            </a:r>
          </a:p>
          <a:p>
            <a:r>
              <a:rPr lang="en-US" sz="2400" dirty="0" smtClean="0"/>
              <a:t>Violent </a:t>
            </a:r>
            <a:r>
              <a:rPr lang="en-US" sz="2400" dirty="0"/>
              <a:t>video games increase aggressive thoughts, angry feelings, physiological arousal (e.g., heart rate, blood pressure), and aggressive behavior. </a:t>
            </a:r>
            <a:endParaRPr lang="en-US" sz="2400" dirty="0" smtClean="0"/>
          </a:p>
          <a:p>
            <a:pPr marL="45720" indent="0">
              <a:buNone/>
            </a:pPr>
            <a:endParaRPr lang="en-US" sz="2400" dirty="0" smtClean="0"/>
          </a:p>
          <a:p>
            <a:r>
              <a:rPr lang="en-US" sz="2400" dirty="0" smtClean="0"/>
              <a:t>Violent </a:t>
            </a:r>
            <a:r>
              <a:rPr lang="en-US" sz="2400" dirty="0"/>
              <a:t>games also decrease helping behavior and feelings of empathy for others. The effects occurred for males and females of all ages, regardless of what country they lived in.</a:t>
            </a:r>
          </a:p>
        </p:txBody>
      </p:sp>
    </p:spTree>
    <p:custDataLst>
      <p:tags r:id="rId1"/>
    </p:custDataLst>
    <p:extLst>
      <p:ext uri="{BB962C8B-B14F-4D97-AF65-F5344CB8AC3E}">
        <p14:creationId xmlns:p14="http://schemas.microsoft.com/office/powerpoint/2010/main" val="3878117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4987"/>
            <a:ext cx="7315200" cy="1004067"/>
          </a:xfrm>
        </p:spPr>
        <p:txBody>
          <a:bodyPr anchor="t"/>
          <a:lstStyle/>
          <a:p>
            <a:r>
              <a:rPr lang="en-US" dirty="0" smtClean="0"/>
              <a:t>How are they bad</a:t>
            </a:r>
            <a:endParaRPr lang="en-US" dirty="0"/>
          </a:p>
        </p:txBody>
      </p:sp>
      <p:sp>
        <p:nvSpPr>
          <p:cNvPr id="3" name="Content Placeholder 2"/>
          <p:cNvSpPr>
            <a:spLocks noGrp="1"/>
          </p:cNvSpPr>
          <p:nvPr>
            <p:ph idx="1"/>
          </p:nvPr>
        </p:nvSpPr>
        <p:spPr>
          <a:xfrm>
            <a:off x="914400" y="1706207"/>
            <a:ext cx="7315200" cy="4603154"/>
          </a:xfrm>
        </p:spPr>
        <p:txBody>
          <a:bodyPr>
            <a:normAutofit/>
          </a:bodyPr>
          <a:lstStyle/>
          <a:p>
            <a:pPr>
              <a:spcAft>
                <a:spcPts val="1200"/>
              </a:spcAft>
            </a:pPr>
            <a:r>
              <a:rPr lang="en-US" sz="2300" dirty="0"/>
              <a:t>Violent skills are required and used by the player in order to achieve </a:t>
            </a:r>
            <a:r>
              <a:rPr lang="en-US" sz="2300" dirty="0" smtClean="0"/>
              <a:t>success. Violence = Pleasure</a:t>
            </a:r>
          </a:p>
          <a:p>
            <a:pPr>
              <a:spcAft>
                <a:spcPts val="1200"/>
              </a:spcAft>
            </a:pPr>
            <a:r>
              <a:rPr lang="en-US" sz="2300" dirty="0" smtClean="0"/>
              <a:t>People </a:t>
            </a:r>
            <a:r>
              <a:rPr lang="en-US" sz="2300" dirty="0"/>
              <a:t>who played first-person shooting games were more accurate than others when firing a realistic gun at a mannequin -- and more likely to aim for and hit the head</a:t>
            </a:r>
            <a:r>
              <a:rPr lang="en-US" sz="2300" dirty="0" smtClean="0"/>
              <a:t>.</a:t>
            </a:r>
            <a:endParaRPr lang="en-US" sz="2300" dirty="0"/>
          </a:p>
          <a:p>
            <a:pPr>
              <a:spcAft>
                <a:spcPts val="1200"/>
              </a:spcAft>
            </a:pPr>
            <a:r>
              <a:rPr lang="en-US" sz="2300" dirty="0"/>
              <a:t>There are no rules to prohibit killing in most cases which give the player many opportunities to harm</a:t>
            </a:r>
            <a:r>
              <a:rPr lang="en-US" sz="2300" dirty="0" smtClean="0"/>
              <a:t>.</a:t>
            </a:r>
            <a:endParaRPr lang="en-US" sz="2300" dirty="0"/>
          </a:p>
          <a:p>
            <a:pPr>
              <a:spcAft>
                <a:spcPts val="1200"/>
              </a:spcAft>
            </a:pPr>
            <a:r>
              <a:rPr lang="en-US" sz="2300" dirty="0"/>
              <a:t>With a person wanting to kill more and more, aggressive behavior tends to increase in a person.</a:t>
            </a:r>
          </a:p>
        </p:txBody>
      </p:sp>
    </p:spTree>
    <p:extLst>
      <p:ext uri="{BB962C8B-B14F-4D97-AF65-F5344CB8AC3E}">
        <p14:creationId xmlns:p14="http://schemas.microsoft.com/office/powerpoint/2010/main" val="2877809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4987"/>
            <a:ext cx="7315200" cy="1004067"/>
          </a:xfrm>
        </p:spPr>
        <p:txBody>
          <a:bodyPr anchor="t"/>
          <a:lstStyle/>
          <a:p>
            <a:r>
              <a:rPr lang="en-US" dirty="0" smtClean="0"/>
              <a:t>Respect the ratings</a:t>
            </a:r>
            <a:endParaRPr lang="en-US" dirty="0"/>
          </a:p>
        </p:txBody>
      </p:sp>
      <p:sp>
        <p:nvSpPr>
          <p:cNvPr id="3" name="Content Placeholder 2"/>
          <p:cNvSpPr>
            <a:spLocks noGrp="1"/>
          </p:cNvSpPr>
          <p:nvPr>
            <p:ph idx="1"/>
          </p:nvPr>
        </p:nvSpPr>
        <p:spPr>
          <a:xfrm>
            <a:off x="914400" y="1706206"/>
            <a:ext cx="7315200" cy="5151793"/>
          </a:xfrm>
        </p:spPr>
        <p:txBody>
          <a:bodyPr>
            <a:normAutofit fontScale="92500" lnSpcReduction="20000"/>
          </a:bodyPr>
          <a:lstStyle/>
          <a:p>
            <a:r>
              <a:rPr lang="en-US" dirty="0"/>
              <a:t>EC means Early Childhood. These games are appropriate for ages 3 and older.</a:t>
            </a:r>
          </a:p>
          <a:p>
            <a:endParaRPr lang="en-US" dirty="0"/>
          </a:p>
          <a:p>
            <a:r>
              <a:rPr lang="en-US" dirty="0"/>
              <a:t>E means Everyone. These games are recommended for ages 6 and older.</a:t>
            </a:r>
          </a:p>
          <a:p>
            <a:endParaRPr lang="en-US" dirty="0"/>
          </a:p>
          <a:p>
            <a:r>
              <a:rPr lang="en-US" dirty="0"/>
              <a:t>E10+ stands for Everyone 10 and older.</a:t>
            </a:r>
          </a:p>
          <a:p>
            <a:endParaRPr lang="en-US" dirty="0"/>
          </a:p>
          <a:p>
            <a:r>
              <a:rPr lang="en-US" dirty="0"/>
              <a:t>T rated games are for Teens, 13 years and older.</a:t>
            </a:r>
          </a:p>
          <a:p>
            <a:endParaRPr lang="en-US" dirty="0"/>
          </a:p>
          <a:p>
            <a:r>
              <a:rPr lang="en-US" dirty="0"/>
              <a:t>The M means Mature and are for ages 17 and older.</a:t>
            </a:r>
          </a:p>
          <a:p>
            <a:endParaRPr lang="en-US" dirty="0"/>
          </a:p>
          <a:p>
            <a:r>
              <a:rPr lang="en-US" dirty="0"/>
              <a:t>AO stands for Adults Only. These games are meant for people ages 18 and older.</a:t>
            </a:r>
          </a:p>
          <a:p>
            <a:endParaRPr lang="en-US" dirty="0"/>
          </a:p>
          <a:p>
            <a:r>
              <a:rPr lang="en-US" dirty="0"/>
              <a:t>RP, or Rating Pending means the game is waiting for a final rating.</a:t>
            </a:r>
          </a:p>
          <a:p>
            <a:endParaRPr lang="en-US" dirty="0"/>
          </a:p>
        </p:txBody>
      </p:sp>
      <p:pic>
        <p:nvPicPr>
          <p:cNvPr id="4" name="Picture 2" descr="http://www.igniq.com/images/ratings_160805.jpg"/>
          <p:cNvPicPr>
            <a:picLocks noChangeAspect="1" noChangeArrowheads="1"/>
          </p:cNvPicPr>
          <p:nvPr/>
        </p:nvPicPr>
        <p:blipFill>
          <a:blip r:embed="rId3" cstate="print"/>
          <a:srcRect/>
          <a:stretch>
            <a:fillRect/>
          </a:stretch>
        </p:blipFill>
        <p:spPr bwMode="auto">
          <a:xfrm>
            <a:off x="7346827" y="3213344"/>
            <a:ext cx="1676400" cy="12801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ustDataLst>
      <p:tags r:id="rId1"/>
    </p:custDataLst>
    <p:extLst>
      <p:ext uri="{BB962C8B-B14F-4D97-AF65-F5344CB8AC3E}">
        <p14:creationId xmlns:p14="http://schemas.microsoft.com/office/powerpoint/2010/main" val="1327790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4987"/>
            <a:ext cx="7315200" cy="1004067"/>
          </a:xfrm>
        </p:spPr>
        <p:txBody>
          <a:bodyPr anchor="t"/>
          <a:lstStyle/>
          <a:p>
            <a:r>
              <a:rPr lang="en-US" dirty="0" smtClean="0"/>
              <a:t>What can parents do?</a:t>
            </a:r>
            <a:endParaRPr lang="en-US" dirty="0"/>
          </a:p>
        </p:txBody>
      </p:sp>
      <p:sp>
        <p:nvSpPr>
          <p:cNvPr id="3" name="Content Placeholder 2"/>
          <p:cNvSpPr>
            <a:spLocks noGrp="1"/>
          </p:cNvSpPr>
          <p:nvPr>
            <p:ph idx="1"/>
          </p:nvPr>
        </p:nvSpPr>
        <p:spPr>
          <a:xfrm>
            <a:off x="914400" y="1706207"/>
            <a:ext cx="7315200" cy="4603154"/>
          </a:xfrm>
        </p:spPr>
        <p:txBody>
          <a:bodyPr>
            <a:noAutofit/>
          </a:bodyPr>
          <a:lstStyle/>
          <a:p>
            <a:r>
              <a:rPr lang="en-US" sz="2100" dirty="0"/>
              <a:t>Talk to your children about violent video games.</a:t>
            </a:r>
          </a:p>
          <a:p>
            <a:endParaRPr lang="en-US" sz="2100" dirty="0"/>
          </a:p>
          <a:p>
            <a:r>
              <a:rPr lang="en-US" sz="2100" dirty="0"/>
              <a:t>Instead of violent video games, give your children educational, interactive games that are not violent and fun.</a:t>
            </a:r>
          </a:p>
          <a:p>
            <a:pPr marL="45720" indent="0">
              <a:buNone/>
            </a:pPr>
            <a:endParaRPr lang="en-US" sz="2100" dirty="0"/>
          </a:p>
          <a:p>
            <a:r>
              <a:rPr lang="en-US" sz="2100" dirty="0" smtClean="0"/>
              <a:t>Research games before allowing purchase. www.commonsensemedia.org</a:t>
            </a:r>
            <a:endParaRPr lang="en-US" sz="2100" dirty="0"/>
          </a:p>
          <a:p>
            <a:endParaRPr lang="en-US" sz="2100" dirty="0"/>
          </a:p>
          <a:p>
            <a:r>
              <a:rPr lang="en-US" sz="2100" dirty="0"/>
              <a:t>Understand the risks of allowing your child to be exposed to violence in violent video games</a:t>
            </a:r>
            <a:r>
              <a:rPr lang="en-US" sz="2100" dirty="0" smtClean="0"/>
              <a:t>.</a:t>
            </a:r>
            <a:endParaRPr lang="en-US" sz="2100" dirty="0"/>
          </a:p>
        </p:txBody>
      </p:sp>
    </p:spTree>
    <p:custDataLst>
      <p:tags r:id="rId1"/>
    </p:custDataLst>
    <p:extLst>
      <p:ext uri="{BB962C8B-B14F-4D97-AF65-F5344CB8AC3E}">
        <p14:creationId xmlns:p14="http://schemas.microsoft.com/office/powerpoint/2010/main" val="284092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4987"/>
            <a:ext cx="7315200" cy="1004067"/>
          </a:xfrm>
        </p:spPr>
        <p:txBody>
          <a:bodyPr anchor="t">
            <a:normAutofit/>
          </a:bodyPr>
          <a:lstStyle/>
          <a:p>
            <a:r>
              <a:rPr lang="en-US" dirty="0" smtClean="0"/>
              <a:t>Create balance</a:t>
            </a:r>
            <a:endParaRPr lang="en-US" dirty="0"/>
          </a:p>
        </p:txBody>
      </p:sp>
      <p:sp>
        <p:nvSpPr>
          <p:cNvPr id="3" name="Content Placeholder 2"/>
          <p:cNvSpPr>
            <a:spLocks noGrp="1"/>
          </p:cNvSpPr>
          <p:nvPr>
            <p:ph idx="1"/>
          </p:nvPr>
        </p:nvSpPr>
        <p:spPr>
          <a:xfrm>
            <a:off x="914400" y="1706207"/>
            <a:ext cx="7315200" cy="4603154"/>
          </a:xfrm>
        </p:spPr>
        <p:txBody>
          <a:bodyPr>
            <a:noAutofit/>
          </a:bodyPr>
          <a:lstStyle/>
          <a:p>
            <a:pPr>
              <a:spcAft>
                <a:spcPts val="1200"/>
              </a:spcAft>
            </a:pPr>
            <a:r>
              <a:rPr lang="en-US" sz="2100" dirty="0"/>
              <a:t>Use </a:t>
            </a:r>
            <a:r>
              <a:rPr lang="en-US" sz="2100" dirty="0" smtClean="0"/>
              <a:t>technology </a:t>
            </a:r>
            <a:r>
              <a:rPr lang="en-US" sz="2100" dirty="0"/>
              <a:t>as a tool for promoting a charity or social cause</a:t>
            </a:r>
            <a:r>
              <a:rPr lang="en-US" sz="2100" dirty="0" smtClean="0"/>
              <a:t>.</a:t>
            </a:r>
          </a:p>
          <a:p>
            <a:pPr>
              <a:spcAft>
                <a:spcPts val="1200"/>
              </a:spcAft>
            </a:pPr>
            <a:r>
              <a:rPr lang="en-US" sz="2100" dirty="0" smtClean="0"/>
              <a:t>Create </a:t>
            </a:r>
            <a:r>
              <a:rPr lang="en-US" sz="2100" dirty="0"/>
              <a:t>limits. Limit the amount of time your child can be on screens (any device that has a screen) on a school night, and perhaps even </a:t>
            </a:r>
            <a:r>
              <a:rPr lang="en-US" sz="2100" dirty="0" smtClean="0"/>
              <a:t>the weekend.</a:t>
            </a:r>
            <a:endParaRPr lang="en-US" sz="2100" dirty="0"/>
          </a:p>
          <a:p>
            <a:pPr>
              <a:spcAft>
                <a:spcPts val="1200"/>
              </a:spcAft>
            </a:pPr>
            <a:r>
              <a:rPr lang="en-US" sz="2100" dirty="0"/>
              <a:t>Be the person you want your child to be. In other words, practice what you preach. Don’t bring your phone to the family dinner table. Take technology breaks and engage with your child. Board games and other structured time with the family are priceless opportunities. </a:t>
            </a:r>
          </a:p>
          <a:p>
            <a:pPr>
              <a:spcAft>
                <a:spcPts val="1200"/>
              </a:spcAft>
            </a:pPr>
            <a:r>
              <a:rPr lang="en-US" sz="2100" dirty="0"/>
              <a:t>Don’t be afraid to be the bad guy. Make a plan and stick to it. Boundaries are essential for your child’s safety</a:t>
            </a:r>
            <a:r>
              <a:rPr lang="en-US" sz="2100" dirty="0" smtClean="0"/>
              <a:t>.</a:t>
            </a:r>
            <a:endParaRPr lang="en-US" sz="2100" dirty="0"/>
          </a:p>
        </p:txBody>
      </p:sp>
    </p:spTree>
    <p:custDataLst>
      <p:tags r:id="rId1"/>
    </p:custDataLst>
    <p:extLst>
      <p:ext uri="{BB962C8B-B14F-4D97-AF65-F5344CB8AC3E}">
        <p14:creationId xmlns:p14="http://schemas.microsoft.com/office/powerpoint/2010/main" val="1217495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9"/>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223</TotalTime>
  <Words>735</Words>
  <Application>Microsoft Office PowerPoint</Application>
  <PresentationFormat>On-screen Show (4:3)</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Perspective</vt:lpstr>
      <vt:lpstr>Violent Video Games  and Children</vt:lpstr>
      <vt:lpstr>Mass Shootings</vt:lpstr>
      <vt:lpstr>Mass Shootings</vt:lpstr>
      <vt:lpstr>Linkage?</vt:lpstr>
      <vt:lpstr>Research</vt:lpstr>
      <vt:lpstr>How are they bad</vt:lpstr>
      <vt:lpstr>Respect the ratings</vt:lpstr>
      <vt:lpstr>What can parents do?</vt:lpstr>
      <vt:lpstr>Create balance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Violent Video Games  and Children</dc:title>
  <dc:creator>CLAYTON CRANFORD</dc:creator>
  <cp:lastModifiedBy>Fialcowitz, Anne</cp:lastModifiedBy>
  <cp:revision>16</cp:revision>
  <dcterms:created xsi:type="dcterms:W3CDTF">2015-02-04T17:47:21Z</dcterms:created>
  <dcterms:modified xsi:type="dcterms:W3CDTF">2015-05-28T21:17:31Z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76B61816-9145-4780-BA19-E5FEF80929BE</vt:lpwstr>
  </property>
  <property fmtid="{D5CDD505-2E9C-101B-9397-08002B2CF9AE}" pid="3" name="ArticulatePath">
    <vt:lpwstr>OCSD powerpoint without Game Video</vt:lpwstr>
  </property>
</Properties>
</file>