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1440"/>
    </p:cViewPr>
  </p:outlin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A89BA8-F374-4B15-9618-B74FA6278FAE}" type="datetimeFigureOut">
              <a:rPr lang="en-US" smtClean="0"/>
              <a:t>5/2/2016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F69A57-6F27-4B64-9CEB-4451804BFF58}" type="slidenum">
              <a:rPr lang="en-US" smtClean="0"/>
              <a:t>‹#›</a:t>
            </a:fld>
            <a:endParaRPr lang="en-US" dirty="0"/>
          </a:p>
        </p:txBody>
      </p:sp>
    </p:spTree>
    <p:extLst>
      <p:ext uri="{BB962C8B-B14F-4D97-AF65-F5344CB8AC3E}">
        <p14:creationId xmlns:p14="http://schemas.microsoft.com/office/powerpoint/2010/main" val="3216360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26858F-7A40-4848-887D-81D792784653}" type="datetimeFigureOut">
              <a:rPr lang="en-US" smtClean="0"/>
              <a:t>5/2/2016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7A7F16-C610-444C-8F64-8F3D3DB1A582}" type="slidenum">
              <a:rPr lang="en-US" smtClean="0"/>
              <a:t>‹#›</a:t>
            </a:fld>
            <a:endParaRPr lang="en-US" dirty="0"/>
          </a:p>
        </p:txBody>
      </p:sp>
    </p:spTree>
    <p:extLst>
      <p:ext uri="{BB962C8B-B14F-4D97-AF65-F5344CB8AC3E}">
        <p14:creationId xmlns:p14="http://schemas.microsoft.com/office/powerpoint/2010/main" val="160159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endParaRPr lang="en-US" dirty="0"/>
          </a:p>
          <a:p>
            <a:r>
              <a:rPr lang="en-US" dirty="0" smtClean="0"/>
              <a:t>The Health Care Agency, Behavioral Health is reviewing its current Substance Use Disorder Treatment System and funding, for the potential to develop a Specialty health System for those experiencing Substance Use Disorders,, and similar to Mental health </a:t>
            </a: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1</a:t>
            </a:fld>
            <a:endParaRPr lang="en-US" dirty="0"/>
          </a:p>
        </p:txBody>
      </p:sp>
    </p:spTree>
    <p:extLst>
      <p:ext uri="{BB962C8B-B14F-4D97-AF65-F5344CB8AC3E}">
        <p14:creationId xmlns:p14="http://schemas.microsoft.com/office/powerpoint/2010/main" val="859680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pPr marL="171450" indent="-171450">
              <a:buFont typeface="Arial" panose="020B0604020202020204" pitchFamily="34" charset="0"/>
              <a:buChar char="•"/>
            </a:pPr>
            <a:r>
              <a:rPr lang="en-US" dirty="0" smtClean="0"/>
              <a:t>Buprenorphine, vivitrol, suboxone, naltrexone,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5 Sober Living for Criminal Justice ( most in west County ) and One HIV Transitional living home in Santa Ana  </a:t>
            </a: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10</a:t>
            </a:fld>
            <a:endParaRPr lang="en-US" dirty="0"/>
          </a:p>
        </p:txBody>
      </p:sp>
    </p:spTree>
    <p:extLst>
      <p:ext uri="{BB962C8B-B14F-4D97-AF65-F5344CB8AC3E}">
        <p14:creationId xmlns:p14="http://schemas.microsoft.com/office/powerpoint/2010/main" val="4017814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p>
          <a:p>
            <a:pPr marL="171450" indent="-171450">
              <a:buFont typeface="Arial" panose="020B0604020202020204" pitchFamily="34" charset="0"/>
              <a:buChar char="•"/>
            </a:pPr>
            <a:r>
              <a:rPr lang="en-US" dirty="0" smtClean="0"/>
              <a:t>Network:   Have or seeking MediCal and interested in contracting.   Residential getting what is called an ASAm designation    .    Enough</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Capability:   Are staff appropriately trained in ASAM , are there sufficient staff, for both program and administrative  responsibilities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Evaluate the workforce needs and Work with providers to develop a well trained, qualified work force in ASAM, documentation, Evidence Based Practices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11</a:t>
            </a:fld>
            <a:endParaRPr lang="en-US" dirty="0"/>
          </a:p>
        </p:txBody>
      </p:sp>
    </p:spTree>
    <p:extLst>
      <p:ext uri="{BB962C8B-B14F-4D97-AF65-F5344CB8AC3E}">
        <p14:creationId xmlns:p14="http://schemas.microsoft.com/office/powerpoint/2010/main" val="2655472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This is your chance to tell us about the factors you’ve been considering or the questions you’ve thought of during this presentation.</a:t>
            </a:r>
          </a:p>
          <a:p>
            <a:endParaRPr lang="en-US" dirty="0"/>
          </a:p>
          <a:p>
            <a:r>
              <a:rPr lang="en-US" dirty="0" smtClean="0"/>
              <a:t>Your input is truly valued and will continue to be as we move forward</a:t>
            </a:r>
            <a:endParaRPr lang="en-US" dirty="0"/>
          </a:p>
          <a:p>
            <a:r>
              <a:rPr lang="en-US" dirty="0" smtClean="0"/>
              <a:t>Look at BHS Website</a:t>
            </a:r>
          </a:p>
          <a:p>
            <a:endParaRPr lang="en-US" dirty="0" smtClean="0"/>
          </a:p>
          <a:p>
            <a:r>
              <a:rPr lang="en-US" dirty="0" smtClean="0"/>
              <a:t>If you’d rather,  I would welcome the chance to communicate with you directly by phone, email, in person.</a:t>
            </a:r>
          </a:p>
          <a:p>
            <a:endParaRPr lang="en-US" dirty="0"/>
          </a:p>
          <a:p>
            <a:r>
              <a:rPr lang="en-US" dirty="0" smtClean="0"/>
              <a:t>Thank you for your interest, time, and attention .     </a:t>
            </a: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12</a:t>
            </a:fld>
            <a:endParaRPr lang="en-US" dirty="0"/>
          </a:p>
        </p:txBody>
      </p:sp>
    </p:spTree>
    <p:extLst>
      <p:ext uri="{BB962C8B-B14F-4D97-AF65-F5344CB8AC3E}">
        <p14:creationId xmlns:p14="http://schemas.microsoft.com/office/powerpoint/2010/main" val="178671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13</a:t>
            </a:fld>
            <a:endParaRPr lang="en-US" dirty="0"/>
          </a:p>
        </p:txBody>
      </p:sp>
    </p:spTree>
    <p:extLst>
      <p:ext uri="{BB962C8B-B14F-4D97-AF65-F5344CB8AC3E}">
        <p14:creationId xmlns:p14="http://schemas.microsoft.com/office/powerpoint/2010/main" val="2371844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2</a:t>
            </a:fld>
            <a:endParaRPr lang="en-US" dirty="0"/>
          </a:p>
        </p:txBody>
      </p:sp>
    </p:spTree>
    <p:extLst>
      <p:ext uri="{BB962C8B-B14F-4D97-AF65-F5344CB8AC3E}">
        <p14:creationId xmlns:p14="http://schemas.microsoft.com/office/powerpoint/2010/main" val="273208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pPr marL="171450" indent="-171450">
              <a:buFont typeface="Arial" panose="020B0604020202020204" pitchFamily="34" charset="0"/>
              <a:buChar char="•"/>
            </a:pPr>
            <a:r>
              <a:rPr lang="en-US" dirty="0" smtClean="0"/>
              <a:t>Under the Pilot, the Feds will pay 100% of allowable costs for the adult population under 138% of Federal poverty Level   ( about 14K )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Counties that opt in must have their programmatic and fiscal plans approved by both the State and the Feds to participate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If a county  doesn’t  participate:   Nothing in system or funding changes.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Almost All counties are opting in</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Changes a funding source, not necessarily services</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a:t>MEDS data,   Stats pulled from Electronic System:  IRIS, and </a:t>
            </a:r>
            <a:r>
              <a:rPr lang="en-US" dirty="0" err="1"/>
              <a:t>CalOMS</a:t>
            </a:r>
            <a:endParaRPr lang="en-US" dirty="0"/>
          </a:p>
          <a:p>
            <a:pPr marL="171450" indent="-171450">
              <a:buFont typeface="Arial" panose="020B0604020202020204" pitchFamily="34" charset="0"/>
              <a:buChar char="•"/>
            </a:pPr>
            <a:r>
              <a:rPr lang="en-US" dirty="0" smtClean="0"/>
              <a:t>   None of the data is cast in stone at this </a:t>
            </a:r>
            <a:r>
              <a:rPr lang="en-US" dirty="0" err="1" smtClean="0"/>
              <a:t>poing</a:t>
            </a:r>
            <a:r>
              <a:rPr lang="en-US" dirty="0" smtClean="0"/>
              <a:t> </a:t>
            </a: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3</a:t>
            </a:fld>
            <a:endParaRPr lang="en-US" dirty="0"/>
          </a:p>
        </p:txBody>
      </p:sp>
    </p:spTree>
    <p:extLst>
      <p:ext uri="{BB962C8B-B14F-4D97-AF65-F5344CB8AC3E}">
        <p14:creationId xmlns:p14="http://schemas.microsoft.com/office/powerpoint/2010/main" val="361743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I go through this presentation these are the factors/questions I’d like you to consider,  as a valued stakeholder in the planning process.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Your perspective is vital in developing an appropriate system of care.   as a consumer of services, family or loved one, provider of services, or work with the clients related systems.  </a:t>
            </a: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4</a:t>
            </a:fld>
            <a:endParaRPr lang="en-US" dirty="0"/>
          </a:p>
        </p:txBody>
      </p:sp>
    </p:spTree>
    <p:extLst>
      <p:ext uri="{BB962C8B-B14F-4D97-AF65-F5344CB8AC3E}">
        <p14:creationId xmlns:p14="http://schemas.microsoft.com/office/powerpoint/2010/main" val="2149231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 Orange County, an array of services are provided to meet consumer needs.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 The services are funded by other sources, including Federal block grant, realignment, State and Local funds.  As Drug Medi Cal pays more costs that frees up the other funds to provide  allowable enhanced, expanded services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In Orange County, we provide a combination of social model and medical model programs.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We coordinate with Mental health as a Behavioral Health Integrated System</a:t>
            </a:r>
          </a:p>
          <a:p>
            <a:pPr marL="171450" indent="-171450">
              <a:buFont typeface="Arial" panose="020B0604020202020204" pitchFamily="34" charset="0"/>
              <a:buChar char="•"/>
            </a:pPr>
            <a:r>
              <a:rPr lang="en-US" dirty="0" smtClean="0"/>
              <a:t>Work with Cal Optima for physical health, Have ICS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Collaborate with Courts, Sheriff, Probation,  other criminal justice, SSA, other systems</a:t>
            </a: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5</a:t>
            </a:fld>
            <a:endParaRPr lang="en-US" dirty="0"/>
          </a:p>
        </p:txBody>
      </p:sp>
    </p:spTree>
    <p:extLst>
      <p:ext uri="{BB962C8B-B14F-4D97-AF65-F5344CB8AC3E}">
        <p14:creationId xmlns:p14="http://schemas.microsoft.com/office/powerpoint/2010/main" val="2442743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As a chronic disease it can be effectively addressed through an organized delivery system of comprehensive treatment and recovery services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Provide services in threshold languages, provide  programs meet the cultural needs of the population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Medical Necessity is based on a complete biopsychosocial assessment.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A continuum of care, from Easy Access SBRIRT/Early Intervention through recovery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Work with Managed Care Plan:  Cal Optima,  </a:t>
            </a:r>
            <a:r>
              <a:rPr lang="en-US" dirty="0" err="1" smtClean="0"/>
              <a:t>sbirt</a:t>
            </a:r>
            <a:r>
              <a:rPr lang="en-US" dirty="0" smtClean="0"/>
              <a:t>, PHYSICAL HEALTH  work internally with Mental health as a Behavioral health County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Qi system in place and will be expanded </a:t>
            </a:r>
          </a:p>
          <a:p>
            <a:pPr marL="171450" indent="-171450">
              <a:buFont typeface="Arial" panose="020B0604020202020204" pitchFamily="34" charset="0"/>
              <a:buChar char="•"/>
            </a:pPr>
            <a:r>
              <a:rPr lang="en-US" dirty="0" smtClean="0"/>
              <a:t>      is effective not only to measure and monitor but to provide opportunities to       revise program and business practices as needed.  </a:t>
            </a:r>
            <a:endParaRPr lang="en-US" dirty="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Cost Neutral   </a:t>
            </a: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6</a:t>
            </a:fld>
            <a:endParaRPr lang="en-US" dirty="0"/>
          </a:p>
        </p:txBody>
      </p:sp>
    </p:spTree>
    <p:extLst>
      <p:ext uri="{BB962C8B-B14F-4D97-AF65-F5344CB8AC3E}">
        <p14:creationId xmlns:p14="http://schemas.microsoft.com/office/powerpoint/2010/main" val="2868093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  Orange County providers are applying for DMC Certification    </a:t>
            </a:r>
          </a:p>
          <a:p>
            <a:pPr marL="171450" indent="-171450">
              <a:buFont typeface="Arial" panose="020B0604020202020204" pitchFamily="34" charset="0"/>
              <a:buChar char="•"/>
            </a:pPr>
            <a:r>
              <a:rPr lang="en-US" dirty="0"/>
              <a:t> </a:t>
            </a:r>
            <a:r>
              <a:rPr lang="en-US" dirty="0" smtClean="0"/>
              <a:t>  4/5 DMC Contracted Outpatient ,       1 Residential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As long as a person is employed at a DMC Cert facility, services can be provided in community.  </a:t>
            </a:r>
          </a:p>
          <a:p>
            <a:pPr marL="171450" indent="-171450">
              <a:buFont typeface="Arial" panose="020B0604020202020204" pitchFamily="34" charset="0"/>
              <a:buChar char="•"/>
            </a:pPr>
            <a:r>
              <a:rPr lang="en-US" dirty="0"/>
              <a:t>	</a:t>
            </a:r>
            <a:r>
              <a:rPr lang="en-US" dirty="0" smtClean="0"/>
              <a:t>Must also be able to verify participant eligibility</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Having an MD is a new requirements for many providers-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Documentation requirements are more proscribed than previously  and may require reduced caseloads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Diagnosis can be in person, telehealth, phone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Individualized Treatment plan:   to develop txt appropriate in type and length according to the individualized assessment of the client’s condition, need and motivation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Approved by LPHA Med Dir </a:t>
            </a:r>
          </a:p>
          <a:p>
            <a:pPr marL="171450" indent="-171450">
              <a:buFont typeface="Arial" panose="020B0604020202020204" pitchFamily="34" charset="0"/>
              <a:buChar char="•"/>
            </a:pPr>
            <a:r>
              <a:rPr lang="en-US" dirty="0" smtClean="0"/>
              <a:t>	Must be reassessed at least every 90 days.  Transition as appropriate</a:t>
            </a:r>
            <a:endParaRPr lang="en-US" dirty="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7</a:t>
            </a:fld>
            <a:endParaRPr lang="en-US" dirty="0"/>
          </a:p>
        </p:txBody>
      </p:sp>
    </p:spTree>
    <p:extLst>
      <p:ext uri="{BB962C8B-B14F-4D97-AF65-F5344CB8AC3E}">
        <p14:creationId xmlns:p14="http://schemas.microsoft.com/office/powerpoint/2010/main" val="985447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Clients will enter services through many doors.    24 </a:t>
            </a:r>
            <a:r>
              <a:rPr lang="en-US" dirty="0" err="1" smtClean="0"/>
              <a:t>hr</a:t>
            </a:r>
            <a:r>
              <a:rPr lang="en-US" dirty="0" smtClean="0"/>
              <a:t> line, </a:t>
            </a:r>
            <a:r>
              <a:rPr lang="en-US" dirty="0" err="1" smtClean="0"/>
              <a:t>drs.</a:t>
            </a:r>
            <a:r>
              <a:rPr lang="en-US" dirty="0" smtClean="0"/>
              <a:t>, managed care, self referral  </a:t>
            </a:r>
            <a:endParaRPr lang="en-US" dirty="0"/>
          </a:p>
          <a:p>
            <a:endParaRPr lang="en-US" dirty="0" smtClean="0"/>
          </a:p>
          <a:p>
            <a:r>
              <a:rPr lang="en-US" dirty="0" smtClean="0"/>
              <a:t>Within required services clients should be able to transition to higher and lower levels of care as needed   based on assessments </a:t>
            </a:r>
          </a:p>
          <a:p>
            <a:pPr marL="171450" indent="-171450">
              <a:buFont typeface="Arial" panose="020B0604020202020204" pitchFamily="34" charset="0"/>
              <a:buChar char="•"/>
            </a:pPr>
            <a:r>
              <a:rPr lang="en-US" dirty="0" smtClean="0"/>
              <a:t>Social Model Detox: 3 providers : 28 beds out of 41 (13)     Central County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Residential </a:t>
            </a:r>
          </a:p>
          <a:p>
            <a:pPr marL="171450" indent="-171450">
              <a:buFont typeface="Arial" panose="020B0604020202020204" pitchFamily="34" charset="0"/>
              <a:buChar char="•"/>
            </a:pPr>
            <a:r>
              <a:rPr lang="en-US" dirty="0" smtClean="0"/>
              <a:t>8 adult  providers 11 sites:   302 beds out of 451, Mostly central and north </a:t>
            </a:r>
          </a:p>
          <a:p>
            <a:pPr marL="171450" indent="-171450">
              <a:buFont typeface="Arial" panose="020B0604020202020204" pitchFamily="34" charset="0"/>
              <a:buChar char="•"/>
            </a:pPr>
            <a:r>
              <a:rPr lang="en-US" dirty="0" smtClean="0"/>
              <a:t>Perinatal 35/76   </a:t>
            </a:r>
            <a:r>
              <a:rPr lang="en-US" dirty="0"/>
              <a:t>north county  West </a:t>
            </a:r>
          </a:p>
          <a:p>
            <a:pPr marL="171450" indent="-171450">
              <a:buFont typeface="Arial" panose="020B0604020202020204" pitchFamily="34" charset="0"/>
              <a:buChar char="•"/>
            </a:pPr>
            <a:r>
              <a:rPr lang="en-US" dirty="0" smtClean="0"/>
              <a:t> One Youth Residential   for 13 ____beds    </a:t>
            </a:r>
          </a:p>
          <a:p>
            <a:pPr marL="171450" indent="-171450">
              <a:buFont typeface="Arial" panose="020B0604020202020204" pitchFamily="34" charset="0"/>
              <a:buChar char="•"/>
            </a:pPr>
            <a:r>
              <a:rPr lang="en-US" dirty="0" smtClean="0"/>
              <a:t>IOT   Criminal Justice Population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ODF 4 adult county operated, 4 youth, 5 contract programs with 8 sites </a:t>
            </a:r>
          </a:p>
          <a:p>
            <a:pPr marL="171450" indent="-171450">
              <a:buFont typeface="Arial" panose="020B0604020202020204" pitchFamily="34" charset="0"/>
              <a:buChar char="•"/>
            </a:pPr>
            <a:r>
              <a:rPr lang="en-US" dirty="0" smtClean="0"/>
              <a:t> 4 providers are DMC Certified with 7 sites.   </a:t>
            </a:r>
          </a:p>
          <a:p>
            <a:pPr marL="171450" indent="-171450">
              <a:buFont typeface="Arial" panose="020B0604020202020204" pitchFamily="34" charset="0"/>
              <a:buChar char="•"/>
            </a:pPr>
            <a:r>
              <a:rPr lang="en-US" dirty="0" smtClean="0"/>
              <a:t>County clinics are not certified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8</a:t>
            </a:fld>
            <a:endParaRPr lang="en-US" dirty="0"/>
          </a:p>
        </p:txBody>
      </p:sp>
    </p:spTree>
    <p:extLst>
      <p:ext uri="{BB962C8B-B14F-4D97-AF65-F5344CB8AC3E}">
        <p14:creationId xmlns:p14="http://schemas.microsoft.com/office/powerpoint/2010/main" val="4205309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NTP:   One provider two  locations ( Central and North) There is another provider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Recovery Maintenance:   1 provider relatively new services  over 120 in 13-14</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Case Management:    Will be a change in how it is done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Physician Consultation:    Not to Clients </a:t>
            </a:r>
            <a:endParaRPr lang="en-US" dirty="0"/>
          </a:p>
        </p:txBody>
      </p:sp>
      <p:sp>
        <p:nvSpPr>
          <p:cNvPr id="4" name="Slide Number Placeholder 3"/>
          <p:cNvSpPr>
            <a:spLocks noGrp="1"/>
          </p:cNvSpPr>
          <p:nvPr>
            <p:ph type="sldNum" sz="quarter" idx="10"/>
          </p:nvPr>
        </p:nvSpPr>
        <p:spPr/>
        <p:txBody>
          <a:bodyPr/>
          <a:lstStyle/>
          <a:p>
            <a:fld id="{297A7F16-C610-444C-8F64-8F3D3DB1A582}" type="slidenum">
              <a:rPr lang="en-US" smtClean="0"/>
              <a:t>9</a:t>
            </a:fld>
            <a:endParaRPr lang="en-US" dirty="0"/>
          </a:p>
        </p:txBody>
      </p:sp>
    </p:spTree>
    <p:extLst>
      <p:ext uri="{BB962C8B-B14F-4D97-AF65-F5344CB8AC3E}">
        <p14:creationId xmlns:p14="http://schemas.microsoft.com/office/powerpoint/2010/main" val="180546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FA6CC1-3B36-4D64-B9F7-9FE11DBDAAE8}"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FA6CC1-3B36-4D64-B9F7-9FE11DBDAAE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FA6CC1-3B36-4D64-B9F7-9FE11DBDAAE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FA6CC1-3B36-4D64-B9F7-9FE11DBDAAE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FA6CC1-3B36-4D64-B9F7-9FE11DBDAAE8}"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FA6CC1-3B36-4D64-B9F7-9FE11DBDAAE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FA6CC1-3B36-4D64-B9F7-9FE11DBDAAE8}"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FA6CC1-3B36-4D64-B9F7-9FE11DBDAAE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FA6CC1-3B36-4D64-B9F7-9FE11DBDAAE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FA6CC1-3B36-4D64-B9F7-9FE11DBDAAE8}"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4788C-17C4-41A7-893B-2935A50F501C}" type="datetimeFigureOut">
              <a:rPr lang="en-US" smtClean="0"/>
              <a:t>5/2/2016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FA6CC1-3B36-4D64-B9F7-9FE11DBDAAE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2D4788C-17C4-41A7-893B-2935A50F501C}" type="datetimeFigureOut">
              <a:rPr lang="en-US" smtClean="0"/>
              <a:t>5/2/2016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CFA6CC1-3B36-4D64-B9F7-9FE11DBDAAE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hyperlink" Target="mailto:sfair@ochca.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286000"/>
          </a:xfrm>
        </p:spPr>
        <p:txBody>
          <a:bodyPr>
            <a:normAutofit fontScale="90000"/>
          </a:bodyPr>
          <a:lstStyle/>
          <a:p>
            <a:pPr algn="ctr"/>
            <a:r>
              <a:rPr lang="en-US" sz="4700" dirty="0" smtClean="0">
                <a:solidFill>
                  <a:schemeClr val="accent1">
                    <a:lumMod val="75000"/>
                  </a:schemeClr>
                </a:solidFill>
                <a:effectLst/>
                <a:latin typeface="Calibri" panose="020F0502020204030204" pitchFamily="34" charset="0"/>
                <a:cs typeface="Calibri" panose="020F0502020204030204" pitchFamily="34" charset="0"/>
              </a:rPr>
              <a:t>Behavioral Health Services </a:t>
            </a:r>
            <a:br>
              <a:rPr lang="en-US" sz="4700" dirty="0" smtClean="0">
                <a:solidFill>
                  <a:schemeClr val="accent1">
                    <a:lumMod val="75000"/>
                  </a:schemeClr>
                </a:solidFill>
                <a:effectLst/>
                <a:latin typeface="Calibri" panose="020F0502020204030204" pitchFamily="34" charset="0"/>
                <a:cs typeface="Calibri" panose="020F0502020204030204" pitchFamily="34" charset="0"/>
              </a:rPr>
            </a:br>
            <a:r>
              <a:rPr lang="en-US" sz="4700" dirty="0" smtClean="0">
                <a:solidFill>
                  <a:schemeClr val="accent1">
                    <a:lumMod val="75000"/>
                  </a:schemeClr>
                </a:solidFill>
                <a:effectLst/>
                <a:latin typeface="Calibri" panose="020F0502020204030204" pitchFamily="34" charset="0"/>
                <a:cs typeface="Calibri" panose="020F0502020204030204" pitchFamily="34" charset="0"/>
              </a:rPr>
              <a:t>Drug Medi-Cal:</a:t>
            </a:r>
            <a:br>
              <a:rPr lang="en-US" sz="4700" dirty="0" smtClean="0">
                <a:solidFill>
                  <a:schemeClr val="accent1">
                    <a:lumMod val="75000"/>
                  </a:schemeClr>
                </a:solidFill>
                <a:effectLst/>
                <a:latin typeface="Calibri" panose="020F0502020204030204" pitchFamily="34" charset="0"/>
                <a:cs typeface="Calibri" panose="020F0502020204030204" pitchFamily="34" charset="0"/>
              </a:rPr>
            </a:br>
            <a:r>
              <a:rPr lang="en-US" sz="2800" b="0" dirty="0" smtClean="0">
                <a:solidFill>
                  <a:schemeClr val="accent1">
                    <a:lumMod val="75000"/>
                  </a:schemeClr>
                </a:solidFill>
                <a:effectLst/>
                <a:latin typeface="Calibri" panose="020F0502020204030204" pitchFamily="34" charset="0"/>
                <a:cs typeface="Calibri" panose="020F0502020204030204" pitchFamily="34" charset="0"/>
              </a:rPr>
              <a:t>Designing an Organized Delivery System for </a:t>
            </a:r>
            <a:br>
              <a:rPr lang="en-US" sz="2800" b="0" dirty="0" smtClean="0">
                <a:solidFill>
                  <a:schemeClr val="accent1">
                    <a:lumMod val="75000"/>
                  </a:schemeClr>
                </a:solidFill>
                <a:effectLst/>
                <a:latin typeface="Calibri" panose="020F0502020204030204" pitchFamily="34" charset="0"/>
                <a:cs typeface="Calibri" panose="020F0502020204030204" pitchFamily="34" charset="0"/>
              </a:rPr>
            </a:br>
            <a:r>
              <a:rPr lang="en-US" sz="2800" b="0" dirty="0" smtClean="0">
                <a:solidFill>
                  <a:schemeClr val="accent1">
                    <a:lumMod val="75000"/>
                  </a:schemeClr>
                </a:solidFill>
                <a:effectLst/>
                <a:latin typeface="Calibri" panose="020F0502020204030204" pitchFamily="34" charset="0"/>
                <a:cs typeface="Calibri" panose="020F0502020204030204" pitchFamily="34" charset="0"/>
              </a:rPr>
              <a:t>Substance Use Disorder Services </a:t>
            </a:r>
            <a:endParaRPr lang="en-US" sz="2800" b="0" dirty="0">
              <a:solidFill>
                <a:schemeClr val="accent1">
                  <a:lumMod val="75000"/>
                </a:schemeClr>
              </a:solidFill>
              <a:effectLst/>
              <a:latin typeface="Calibri" panose="020F0502020204030204" pitchFamily="34" charset="0"/>
              <a:cs typeface="Calibri" panose="020F0502020204030204" pitchFamily="34" charset="0"/>
            </a:endParaRP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33400" y="4884895"/>
            <a:ext cx="1581054" cy="131730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362200" y="4876800"/>
            <a:ext cx="3581400" cy="1538883"/>
          </a:xfrm>
          <a:prstGeom prst="rect">
            <a:avLst/>
          </a:prstGeom>
          <a:noFill/>
        </p:spPr>
        <p:txBody>
          <a:bodyPr wrap="square" rtlCol="0">
            <a:spAutoFit/>
          </a:bodyPr>
          <a:lstStyle/>
          <a:p>
            <a:endParaRPr lang="en-US" sz="1600" dirty="0"/>
          </a:p>
          <a:p>
            <a:r>
              <a:rPr lang="en-US" sz="2000" dirty="0" smtClean="0">
                <a:latin typeface="Calibri" panose="020F0502020204030204" pitchFamily="34" charset="0"/>
                <a:cs typeface="Calibri" panose="020F0502020204030204" pitchFamily="34" charset="0"/>
              </a:rPr>
              <a:t>Sandra A. Fair</a:t>
            </a:r>
          </a:p>
          <a:p>
            <a:r>
              <a:rPr lang="en-US" sz="2000" dirty="0" smtClean="0">
                <a:latin typeface="Calibri" panose="020F0502020204030204" pitchFamily="34" charset="0"/>
                <a:cs typeface="Calibri" panose="020F0502020204030204" pitchFamily="34" charset="0"/>
              </a:rPr>
              <a:t>Administrative Manager III</a:t>
            </a:r>
          </a:p>
          <a:p>
            <a:r>
              <a:rPr lang="en-US" sz="2000" dirty="0" smtClean="0">
                <a:latin typeface="Calibri" panose="020F0502020204030204" pitchFamily="34" charset="0"/>
                <a:cs typeface="Calibri" panose="020F0502020204030204" pitchFamily="34" charset="0"/>
              </a:rPr>
              <a:t>Behavioral Health Services </a:t>
            </a:r>
          </a:p>
          <a:p>
            <a:endParaRPr lang="en-US" dirty="0"/>
          </a:p>
        </p:txBody>
      </p:sp>
    </p:spTree>
    <p:custDataLst>
      <p:tags r:id="rId1"/>
    </p:custDataLst>
    <p:extLst>
      <p:ext uri="{BB962C8B-B14F-4D97-AF65-F5344CB8AC3E}">
        <p14:creationId xmlns:p14="http://schemas.microsoft.com/office/powerpoint/2010/main" val="133211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Calibri" panose="020F0502020204030204" pitchFamily="34" charset="0"/>
                <a:cs typeface="Calibri" panose="020F0502020204030204" pitchFamily="34" charset="0"/>
              </a:rPr>
              <a:t>Optional Services to be Provided </a:t>
            </a:r>
          </a:p>
        </p:txBody>
      </p:sp>
      <p:sp>
        <p:nvSpPr>
          <p:cNvPr id="3" name="Content Placeholder 2"/>
          <p:cNvSpPr>
            <a:spLocks noGrp="1"/>
          </p:cNvSpPr>
          <p:nvPr>
            <p:ph idx="1"/>
          </p:nvPr>
        </p:nvSpPr>
        <p:spPr/>
        <p:txBody>
          <a:bodyPr/>
          <a:lstStyle/>
          <a:p>
            <a:pPr lvl="1"/>
            <a:endParaRPr lang="en-US" sz="1200" u="sng" dirty="0" smtClean="0">
              <a:latin typeface="Calibri" panose="020F0502020204030204" pitchFamily="34" charset="0"/>
              <a:cs typeface="Calibri" panose="020F0502020204030204" pitchFamily="34" charset="0"/>
            </a:endParaRPr>
          </a:p>
          <a:p>
            <a:pPr lvl="0">
              <a:buFont typeface="Wingdings" panose="05000000000000000000" pitchFamily="2" charset="2"/>
              <a:buChar char="v"/>
            </a:pPr>
            <a:r>
              <a:rPr lang="en-US" u="sng" dirty="0" smtClean="0">
                <a:latin typeface="Calibri" panose="020F0502020204030204" pitchFamily="34" charset="0"/>
                <a:cs typeface="Calibri" panose="020F0502020204030204" pitchFamily="34" charset="0"/>
              </a:rPr>
              <a:t>Additional </a:t>
            </a:r>
            <a:r>
              <a:rPr lang="en-US" u="sng" dirty="0">
                <a:latin typeface="Calibri" panose="020F0502020204030204" pitchFamily="34" charset="0"/>
                <a:cs typeface="Calibri" panose="020F0502020204030204" pitchFamily="34" charset="0"/>
              </a:rPr>
              <a:t>MAT</a:t>
            </a:r>
            <a:endParaRPr lang="en-US" sz="18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Multiple medication </a:t>
            </a:r>
            <a:r>
              <a:rPr lang="en-US" dirty="0" smtClean="0">
                <a:latin typeface="Calibri" panose="020F0502020204030204" pitchFamily="34" charset="0"/>
                <a:cs typeface="Calibri" panose="020F0502020204030204" pitchFamily="34" charset="0"/>
              </a:rPr>
              <a:t>therapies may </a:t>
            </a:r>
            <a:r>
              <a:rPr lang="en-US" dirty="0">
                <a:latin typeface="Calibri" panose="020F0502020204030204" pitchFamily="34" charset="0"/>
                <a:cs typeface="Calibri" panose="020F0502020204030204" pitchFamily="34" charset="0"/>
              </a:rPr>
              <a:t>be made available</a:t>
            </a:r>
            <a:endParaRPr lang="en-US" sz="1600" dirty="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a:latin typeface="Calibri" panose="020F0502020204030204" pitchFamily="34" charset="0"/>
                <a:cs typeface="Calibri" panose="020F0502020204030204" pitchFamily="34" charset="0"/>
              </a:rPr>
              <a:t>BHS contracts with two providers for injectable MAT for the criminal justice population </a:t>
            </a:r>
            <a:endParaRPr lang="en-US" dirty="0" smtClean="0">
              <a:latin typeface="Calibri" panose="020F0502020204030204" pitchFamily="34" charset="0"/>
              <a:cs typeface="Calibri" panose="020F0502020204030204" pitchFamily="34" charset="0"/>
            </a:endParaRPr>
          </a:p>
          <a:p>
            <a:pPr marL="548640" lvl="2" indent="0">
              <a:buNone/>
            </a:pPr>
            <a:endParaRPr lang="en-US" sz="1200" dirty="0">
              <a:latin typeface="Calibri" panose="020F0502020204030204" pitchFamily="34" charset="0"/>
              <a:cs typeface="Calibri" panose="020F0502020204030204" pitchFamily="34" charset="0"/>
            </a:endParaRPr>
          </a:p>
          <a:p>
            <a:pPr lvl="0">
              <a:buFont typeface="Wingdings" panose="05000000000000000000" pitchFamily="2" charset="2"/>
              <a:buChar char="v"/>
            </a:pPr>
            <a:r>
              <a:rPr lang="en-US" u="sng" dirty="0">
                <a:latin typeface="Calibri" panose="020F0502020204030204" pitchFamily="34" charset="0"/>
                <a:cs typeface="Calibri" panose="020F0502020204030204" pitchFamily="34" charset="0"/>
              </a:rPr>
              <a:t>Recovery Residences   </a:t>
            </a:r>
            <a:endParaRPr lang="en-US" sz="18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Recovery Residences (Sober Living Homes) </a:t>
            </a:r>
            <a:r>
              <a:rPr lang="en-US" dirty="0" smtClean="0">
                <a:latin typeface="Calibri" panose="020F0502020204030204" pitchFamily="34" charset="0"/>
                <a:cs typeface="Calibri" panose="020F0502020204030204" pitchFamily="34" charset="0"/>
              </a:rPr>
              <a:t>in a supportive living </a:t>
            </a:r>
            <a:r>
              <a:rPr lang="en-US" dirty="0">
                <a:latin typeface="Calibri" panose="020F0502020204030204" pitchFamily="34" charset="0"/>
                <a:cs typeface="Calibri" panose="020F0502020204030204" pitchFamily="34" charset="0"/>
              </a:rPr>
              <a:t>environment</a:t>
            </a:r>
            <a:endParaRPr lang="en-US" sz="1600" dirty="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a:latin typeface="Calibri" panose="020F0502020204030204" pitchFamily="34" charset="0"/>
                <a:cs typeface="Calibri" panose="020F0502020204030204" pitchFamily="34" charset="0"/>
              </a:rPr>
              <a:t>BHS contracts with multiple Sober Living Homes for the criminal justice population </a:t>
            </a:r>
            <a:r>
              <a:rPr lang="en-US" dirty="0" smtClean="0">
                <a:latin typeface="Calibri" panose="020F0502020204030204" pitchFamily="34" charset="0"/>
                <a:cs typeface="Calibri" panose="020F0502020204030204" pitchFamily="34" charset="0"/>
              </a:rPr>
              <a:t>while </a:t>
            </a:r>
            <a:r>
              <a:rPr lang="en-US" dirty="0">
                <a:latin typeface="Calibri" panose="020F0502020204030204" pitchFamily="34" charset="0"/>
                <a:cs typeface="Calibri" panose="020F0502020204030204" pitchFamily="34" charset="0"/>
              </a:rPr>
              <a:t>enrolled in outpatient treatment </a:t>
            </a:r>
            <a:endParaRPr lang="en-US" sz="14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133183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Calibri" panose="020F0502020204030204" pitchFamily="34" charset="0"/>
                <a:cs typeface="Calibri" panose="020F0502020204030204" pitchFamily="34" charset="0"/>
              </a:rPr>
              <a:t>How to Do It:   Next Steps</a:t>
            </a:r>
          </a:p>
        </p:txBody>
      </p:sp>
      <p:sp>
        <p:nvSpPr>
          <p:cNvPr id="3" name="Content Placeholder 2"/>
          <p:cNvSpPr>
            <a:spLocks noGrp="1"/>
          </p:cNvSpPr>
          <p:nvPr>
            <p:ph idx="1"/>
          </p:nvPr>
        </p:nvSpPr>
        <p:spPr/>
        <p:txBody>
          <a:bodyPr>
            <a:normAutofit/>
          </a:bodyPr>
          <a:lstStyle/>
          <a:p>
            <a:pPr lvl="0"/>
            <a:r>
              <a:rPr lang="en-US" dirty="0">
                <a:latin typeface="Calibri" panose="020F0502020204030204" pitchFamily="34" charset="0"/>
                <a:cs typeface="Calibri" panose="020F0502020204030204" pitchFamily="34" charset="0"/>
              </a:rPr>
              <a:t>Determine types of services and number of providers needed to serve DMC </a:t>
            </a:r>
            <a:r>
              <a:rPr lang="en-US" dirty="0" smtClean="0">
                <a:latin typeface="Calibri" panose="020F0502020204030204" pitchFamily="34" charset="0"/>
                <a:cs typeface="Calibri" panose="020F0502020204030204" pitchFamily="34" charset="0"/>
              </a:rPr>
              <a:t>population</a:t>
            </a:r>
          </a:p>
          <a:p>
            <a:pPr marL="0" lvl="0" indent="0">
              <a:buNone/>
            </a:pPr>
            <a:endParaRPr lang="en-US" sz="900"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Evaluate network capacity and provider </a:t>
            </a:r>
            <a:r>
              <a:rPr lang="en-US" dirty="0" smtClean="0">
                <a:latin typeface="Calibri" panose="020F0502020204030204" pitchFamily="34" charset="0"/>
                <a:cs typeface="Calibri" panose="020F0502020204030204" pitchFamily="34" charset="0"/>
              </a:rPr>
              <a:t>capability</a:t>
            </a:r>
            <a:endParaRPr lang="en-US" sz="900" dirty="0">
              <a:latin typeface="Calibri" panose="020F0502020204030204" pitchFamily="34" charset="0"/>
              <a:cs typeface="Calibri" panose="020F0502020204030204" pitchFamily="34" charset="0"/>
            </a:endParaRPr>
          </a:p>
          <a:p>
            <a:pPr marL="0" lvl="0" indent="0">
              <a:buNone/>
            </a:pPr>
            <a:endParaRPr lang="en-US" sz="900"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Develop reimbursement rates based on actual and allowable </a:t>
            </a:r>
            <a:r>
              <a:rPr lang="en-US" dirty="0" smtClean="0">
                <a:latin typeface="Calibri" panose="020F0502020204030204" pitchFamily="34" charset="0"/>
                <a:cs typeface="Calibri" panose="020F0502020204030204" pitchFamily="34" charset="0"/>
              </a:rPr>
              <a:t>costs</a:t>
            </a:r>
          </a:p>
          <a:p>
            <a:pPr marL="0" lvl="0" indent="0">
              <a:buNone/>
            </a:pPr>
            <a:endParaRPr lang="en-US" sz="900"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Draft and submit plan for local, </a:t>
            </a:r>
            <a:r>
              <a:rPr lang="en-US" dirty="0" smtClean="0">
                <a:latin typeface="Calibri" panose="020F0502020204030204" pitchFamily="34" charset="0"/>
                <a:cs typeface="Calibri" panose="020F0502020204030204" pitchFamily="34" charset="0"/>
              </a:rPr>
              <a:t>state, </a:t>
            </a:r>
            <a:r>
              <a:rPr lang="en-US" dirty="0">
                <a:latin typeface="Calibri" panose="020F0502020204030204" pitchFamily="34" charset="0"/>
                <a:cs typeface="Calibri" panose="020F0502020204030204" pitchFamily="34" charset="0"/>
              </a:rPr>
              <a:t>and federal </a:t>
            </a:r>
            <a:r>
              <a:rPr lang="en-US" dirty="0" smtClean="0">
                <a:latin typeface="Calibri" panose="020F0502020204030204" pitchFamily="34" charset="0"/>
                <a:cs typeface="Calibri" panose="020F0502020204030204" pitchFamily="34" charset="0"/>
              </a:rPr>
              <a:t>approval</a:t>
            </a:r>
          </a:p>
          <a:p>
            <a:pPr lvl="1">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It </a:t>
            </a:r>
            <a:r>
              <a:rPr lang="en-US" dirty="0">
                <a:latin typeface="Calibri" panose="020F0502020204030204" pitchFamily="34" charset="0"/>
                <a:cs typeface="Calibri" panose="020F0502020204030204" pitchFamily="34" charset="0"/>
              </a:rPr>
              <a:t>is anticipated </a:t>
            </a:r>
            <a:r>
              <a:rPr lang="en-US" dirty="0" smtClean="0">
                <a:latin typeface="Calibri" panose="020F0502020204030204" pitchFamily="34" charset="0"/>
                <a:cs typeface="Calibri" panose="020F0502020204030204" pitchFamily="34" charset="0"/>
              </a:rPr>
              <a:t>that the plan </a:t>
            </a:r>
            <a:r>
              <a:rPr lang="en-US" dirty="0">
                <a:latin typeface="Calibri" panose="020F0502020204030204" pitchFamily="34" charset="0"/>
                <a:cs typeface="Calibri" panose="020F0502020204030204" pitchFamily="34" charset="0"/>
              </a:rPr>
              <a:t>will be developed by the first quarter of Fiscal Year 2016-17</a:t>
            </a:r>
            <a:endParaRPr lang="en-US" sz="1200" dirty="0">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57067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libri" panose="020F0502020204030204" pitchFamily="34" charset="0"/>
                <a:cs typeface="Calibri" panose="020F0502020204030204" pitchFamily="34" charset="0"/>
              </a:rPr>
              <a:t>How You Can Help: Input and Questions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lvl="0"/>
            <a:r>
              <a:rPr lang="en-US" dirty="0" smtClean="0">
                <a:latin typeface="Calibri" panose="020F0502020204030204" pitchFamily="34" charset="0"/>
                <a:cs typeface="Calibri" panose="020F0502020204030204" pitchFamily="34" charset="0"/>
              </a:rPr>
              <a:t>Will the </a:t>
            </a:r>
            <a:r>
              <a:rPr lang="en-US" dirty="0">
                <a:latin typeface="Calibri" panose="020F0502020204030204" pitchFamily="34" charset="0"/>
                <a:cs typeface="Calibri" panose="020F0502020204030204" pitchFamily="34" charset="0"/>
              </a:rPr>
              <a:t>Pilot Project </a:t>
            </a:r>
            <a:r>
              <a:rPr lang="en-US" dirty="0" smtClean="0">
                <a:latin typeface="Calibri" panose="020F0502020204030204" pitchFamily="34" charset="0"/>
                <a:cs typeface="Calibri" panose="020F0502020204030204" pitchFamily="34" charset="0"/>
              </a:rPr>
              <a:t>benefit </a:t>
            </a:r>
            <a:r>
              <a:rPr lang="en-US" dirty="0">
                <a:latin typeface="Calibri" panose="020F0502020204030204" pitchFamily="34" charset="0"/>
                <a:cs typeface="Calibri" panose="020F0502020204030204" pitchFamily="34" charset="0"/>
              </a:rPr>
              <a:t>Orange County? How</a:t>
            </a:r>
            <a:r>
              <a:rPr lang="en-US" dirty="0" smtClean="0">
                <a:latin typeface="Calibri" panose="020F0502020204030204" pitchFamily="34" charset="0"/>
                <a:cs typeface="Calibri" panose="020F0502020204030204" pitchFamily="34" charset="0"/>
              </a:rPr>
              <a:t>?</a:t>
            </a:r>
          </a:p>
          <a:p>
            <a:pPr marL="0" lvl="0" indent="0">
              <a:buNone/>
            </a:pPr>
            <a:endParaRPr lang="en-US" sz="1000" dirty="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Are there service </a:t>
            </a:r>
            <a:r>
              <a:rPr lang="en-US" dirty="0">
                <a:latin typeface="Calibri" panose="020F0502020204030204" pitchFamily="34" charset="0"/>
                <a:cs typeface="Calibri" panose="020F0502020204030204" pitchFamily="34" charset="0"/>
              </a:rPr>
              <a:t>gaps in the current SUD system?  What are they and how should they be filled?  </a:t>
            </a:r>
            <a:endParaRPr lang="en-US" dirty="0" smtClean="0">
              <a:latin typeface="Calibri" panose="020F0502020204030204" pitchFamily="34" charset="0"/>
              <a:cs typeface="Calibri" panose="020F0502020204030204" pitchFamily="34" charset="0"/>
            </a:endParaRPr>
          </a:p>
          <a:p>
            <a:pPr marL="0" lvl="0" indent="0">
              <a:buNone/>
            </a:pPr>
            <a:endParaRPr lang="en-US" sz="1000" dirty="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Which parts </a:t>
            </a:r>
            <a:r>
              <a:rPr lang="en-US" dirty="0">
                <a:latin typeface="Calibri" panose="020F0502020204030204" pitchFamily="34" charset="0"/>
                <a:cs typeface="Calibri" panose="020F0502020204030204" pitchFamily="34" charset="0"/>
              </a:rPr>
              <a:t>of the SUD system work well? </a:t>
            </a:r>
            <a:endParaRPr lang="en-US" dirty="0" smtClean="0">
              <a:latin typeface="Calibri" panose="020F0502020204030204" pitchFamily="34" charset="0"/>
              <a:cs typeface="Calibri" panose="020F0502020204030204" pitchFamily="34" charset="0"/>
            </a:endParaRPr>
          </a:p>
          <a:p>
            <a:pPr marL="0" lvl="0" indent="0">
              <a:buNone/>
            </a:pPr>
            <a:endParaRPr lang="en-US" sz="1000" dirty="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Which </a:t>
            </a:r>
            <a:r>
              <a:rPr lang="en-US" dirty="0">
                <a:latin typeface="Calibri" panose="020F0502020204030204" pitchFamily="34" charset="0"/>
                <a:cs typeface="Calibri" panose="020F0502020204030204" pitchFamily="34" charset="0"/>
              </a:rPr>
              <a:t>parts of the SUD system could work more efficiently, effectively</a:t>
            </a:r>
            <a:r>
              <a:rPr lang="en-US" dirty="0" smtClean="0">
                <a:latin typeface="Calibri" panose="020F0502020204030204" pitchFamily="34" charset="0"/>
                <a:cs typeface="Calibri" panose="020F0502020204030204" pitchFamily="34" charset="0"/>
              </a:rPr>
              <a:t>?</a:t>
            </a:r>
          </a:p>
          <a:p>
            <a:pPr marL="0" lvl="0" indent="0">
              <a:buNone/>
            </a:pPr>
            <a:endParaRPr lang="en-US" sz="1000" dirty="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Questions about </a:t>
            </a:r>
            <a:r>
              <a:rPr lang="en-US" dirty="0">
                <a:latin typeface="Calibri" panose="020F0502020204030204" pitchFamily="34" charset="0"/>
                <a:cs typeface="Calibri" panose="020F0502020204030204" pitchFamily="34" charset="0"/>
              </a:rPr>
              <a:t>the BHS DMC-ODS planning process? </a:t>
            </a:r>
          </a:p>
          <a:p>
            <a:endParaRPr lang="en-US" dirty="0"/>
          </a:p>
        </p:txBody>
      </p:sp>
    </p:spTree>
    <p:extLst>
      <p:ext uri="{BB962C8B-B14F-4D97-AF65-F5344CB8AC3E}">
        <p14:creationId xmlns:p14="http://schemas.microsoft.com/office/powerpoint/2010/main" val="228792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dirty="0" smtClean="0">
                <a:latin typeface="Calibri" panose="020F0502020204030204" pitchFamily="34" charset="0"/>
                <a:cs typeface="Calibri" panose="020F0502020204030204" pitchFamily="34" charset="0"/>
              </a:rPr>
              <a:t>Contact Information </a:t>
            </a:r>
            <a:endParaRPr lang="en-US" sz="42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2800" dirty="0" smtClean="0"/>
              <a:t>Sandra </a:t>
            </a:r>
            <a:r>
              <a:rPr lang="en-US" sz="2800" dirty="0"/>
              <a:t>A. Fair</a:t>
            </a:r>
          </a:p>
          <a:p>
            <a:pPr marL="0" indent="0" algn="ctr">
              <a:buNone/>
            </a:pPr>
            <a:r>
              <a:rPr lang="en-US" dirty="0"/>
              <a:t>Administrative Manager III</a:t>
            </a:r>
          </a:p>
          <a:p>
            <a:pPr marL="0" indent="0" algn="ctr">
              <a:buNone/>
            </a:pPr>
            <a:r>
              <a:rPr lang="en-US" dirty="0"/>
              <a:t>Behavioral Health Services </a:t>
            </a:r>
          </a:p>
          <a:p>
            <a:pPr marL="0" indent="0" algn="ctr">
              <a:buNone/>
            </a:pPr>
            <a:r>
              <a:rPr lang="en-US" dirty="0"/>
              <a:t>405 W. 5</a:t>
            </a:r>
            <a:r>
              <a:rPr lang="en-US" baseline="30000" dirty="0"/>
              <a:t>th</a:t>
            </a:r>
            <a:r>
              <a:rPr lang="en-US" dirty="0"/>
              <a:t> </a:t>
            </a:r>
            <a:r>
              <a:rPr lang="en-US" dirty="0" smtClean="0"/>
              <a:t>Street, Santa </a:t>
            </a:r>
            <a:r>
              <a:rPr lang="en-US" dirty="0"/>
              <a:t>Ana, CA 92701</a:t>
            </a:r>
          </a:p>
          <a:p>
            <a:pPr marL="0" indent="0" algn="ctr">
              <a:buNone/>
            </a:pPr>
            <a:r>
              <a:rPr lang="en-US" dirty="0"/>
              <a:t>Phone: (714) 834-5904  </a:t>
            </a:r>
            <a:endParaRPr lang="en-US" dirty="0" smtClean="0"/>
          </a:p>
          <a:p>
            <a:pPr marL="0" indent="0" algn="ctr">
              <a:buNone/>
            </a:pPr>
            <a:r>
              <a:rPr lang="en-US" dirty="0" smtClean="0"/>
              <a:t>Email: </a:t>
            </a:r>
            <a:r>
              <a:rPr lang="en-US" dirty="0" smtClean="0">
                <a:hlinkClick r:id="rId4"/>
              </a:rPr>
              <a:t>sfair@ochca.com</a:t>
            </a:r>
            <a:r>
              <a:rPr lang="en-US" dirty="0" smtClean="0"/>
              <a:t> </a:t>
            </a:r>
            <a:endParaRPr lang="en-US" dirty="0"/>
          </a:p>
          <a:p>
            <a:endParaRPr lang="en-US" dirty="0"/>
          </a:p>
        </p:txBody>
      </p:sp>
      <p:pic>
        <p:nvPicPr>
          <p:cNvPr id="4"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7162800" y="4961095"/>
            <a:ext cx="1581054" cy="131730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71285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latin typeface="Calibri" panose="020F0502020204030204" pitchFamily="34" charset="0"/>
                <a:cs typeface="Calibri" panose="020F0502020204030204" pitchFamily="34" charset="0"/>
              </a:rPr>
              <a:t>Overview</a:t>
            </a:r>
            <a:r>
              <a:rPr lang="en-US" dirty="0" smtClean="0"/>
              <a:t> </a:t>
            </a:r>
            <a:endParaRPr lang="en-US" dirty="0"/>
          </a:p>
        </p:txBody>
      </p:sp>
      <p:sp>
        <p:nvSpPr>
          <p:cNvPr id="3" name="Content Placeholder 2"/>
          <p:cNvSpPr>
            <a:spLocks noGrp="1"/>
          </p:cNvSpPr>
          <p:nvPr>
            <p:ph idx="1"/>
          </p:nvPr>
        </p:nvSpPr>
        <p:spPr/>
        <p:txBody>
          <a:bodyPr>
            <a:normAutofit/>
          </a:bodyPr>
          <a:lstStyle/>
          <a:p>
            <a:pPr lvl="0"/>
            <a:r>
              <a:rPr lang="en-US" sz="3200" dirty="0">
                <a:latin typeface="Calibri" panose="020F0502020204030204" pitchFamily="34" charset="0"/>
                <a:cs typeface="Calibri" panose="020F0502020204030204" pitchFamily="34" charset="0"/>
              </a:rPr>
              <a:t>What is the </a:t>
            </a:r>
            <a:r>
              <a:rPr lang="en-US" sz="3200" dirty="0" smtClean="0">
                <a:latin typeface="Calibri" panose="020F0502020204030204" pitchFamily="34" charset="0"/>
                <a:cs typeface="Calibri" panose="020F0502020204030204" pitchFamily="34" charset="0"/>
              </a:rPr>
              <a:t>5-year </a:t>
            </a:r>
            <a:r>
              <a:rPr lang="en-US" sz="3200" dirty="0">
                <a:latin typeface="Calibri" panose="020F0502020204030204" pitchFamily="34" charset="0"/>
                <a:cs typeface="Calibri" panose="020F0502020204030204" pitchFamily="34" charset="0"/>
              </a:rPr>
              <a:t>Pilot </a:t>
            </a:r>
            <a:r>
              <a:rPr lang="en-US" sz="3200" dirty="0" smtClean="0">
                <a:latin typeface="Calibri" panose="020F0502020204030204" pitchFamily="34" charset="0"/>
                <a:cs typeface="Calibri" panose="020F0502020204030204" pitchFamily="34" charset="0"/>
              </a:rPr>
              <a:t>Project?</a:t>
            </a:r>
          </a:p>
          <a:p>
            <a:pPr lvl="0"/>
            <a:r>
              <a:rPr lang="en-US" sz="3200" dirty="0" smtClean="0">
                <a:latin typeface="Calibri" panose="020F0502020204030204" pitchFamily="34" charset="0"/>
                <a:cs typeface="Calibri" panose="020F0502020204030204" pitchFamily="34" charset="0"/>
              </a:rPr>
              <a:t>Factors to Consider for Opt-In </a:t>
            </a:r>
            <a:endParaRPr lang="en-US" sz="1000" dirty="0">
              <a:latin typeface="Calibri" panose="020F0502020204030204" pitchFamily="34" charset="0"/>
              <a:cs typeface="Calibri" panose="020F0502020204030204" pitchFamily="34" charset="0"/>
            </a:endParaRPr>
          </a:p>
          <a:p>
            <a:pPr lvl="0"/>
            <a:r>
              <a:rPr lang="en-US" sz="3200" dirty="0" smtClean="0">
                <a:latin typeface="Calibri" panose="020F0502020204030204" pitchFamily="34" charset="0"/>
                <a:cs typeface="Calibri" panose="020F0502020204030204" pitchFamily="34" charset="0"/>
              </a:rPr>
              <a:t>Benefits </a:t>
            </a:r>
            <a:r>
              <a:rPr lang="en-US" sz="3200" dirty="0">
                <a:latin typeface="Calibri" panose="020F0502020204030204" pitchFamily="34" charset="0"/>
                <a:cs typeface="Calibri" panose="020F0502020204030204" pitchFamily="34" charset="0"/>
              </a:rPr>
              <a:t>of Opting into the Pilot </a:t>
            </a:r>
            <a:r>
              <a:rPr lang="en-US" sz="3200" dirty="0" smtClean="0">
                <a:latin typeface="Calibri" panose="020F0502020204030204" pitchFamily="34" charset="0"/>
                <a:cs typeface="Calibri" panose="020F0502020204030204" pitchFamily="34" charset="0"/>
              </a:rPr>
              <a:t>Project</a:t>
            </a:r>
            <a:endParaRPr lang="en-US" sz="1000" dirty="0">
              <a:latin typeface="Calibri" panose="020F0502020204030204" pitchFamily="34" charset="0"/>
              <a:cs typeface="Calibri" panose="020F0502020204030204" pitchFamily="34" charset="0"/>
            </a:endParaRPr>
          </a:p>
          <a:p>
            <a:pPr lvl="0"/>
            <a:r>
              <a:rPr lang="en-US" sz="3200" dirty="0">
                <a:latin typeface="Calibri" panose="020F0502020204030204" pitchFamily="34" charset="0"/>
                <a:cs typeface="Calibri" panose="020F0502020204030204" pitchFamily="34" charset="0"/>
              </a:rPr>
              <a:t>Expanded Substance Use Disorder (SUD) Services </a:t>
            </a:r>
            <a:r>
              <a:rPr lang="en-US" sz="3200" dirty="0" smtClean="0">
                <a:latin typeface="Calibri" panose="020F0502020204030204" pitchFamily="34" charset="0"/>
                <a:cs typeface="Calibri" panose="020F0502020204030204" pitchFamily="34" charset="0"/>
              </a:rPr>
              <a:t>Requirements</a:t>
            </a:r>
            <a:endParaRPr lang="en-US" sz="800" dirty="0">
              <a:latin typeface="Calibri" panose="020F0502020204030204" pitchFamily="34" charset="0"/>
              <a:cs typeface="Calibri" panose="020F0502020204030204" pitchFamily="34" charset="0"/>
            </a:endParaRPr>
          </a:p>
          <a:p>
            <a:pPr lvl="0"/>
            <a:r>
              <a:rPr lang="en-US" sz="3200" dirty="0">
                <a:latin typeface="Calibri" panose="020F0502020204030204" pitchFamily="34" charset="0"/>
                <a:cs typeface="Calibri" panose="020F0502020204030204" pitchFamily="34" charset="0"/>
              </a:rPr>
              <a:t>Planning  </a:t>
            </a:r>
            <a:r>
              <a:rPr lang="en-US" sz="3200" dirty="0" smtClean="0">
                <a:latin typeface="Calibri" panose="020F0502020204030204" pitchFamily="34" charset="0"/>
                <a:cs typeface="Calibri" panose="020F0502020204030204" pitchFamily="34" charset="0"/>
              </a:rPr>
              <a:t>Steps</a:t>
            </a:r>
            <a:endParaRPr lang="en-US" sz="800" dirty="0">
              <a:latin typeface="Calibri" panose="020F0502020204030204" pitchFamily="34" charset="0"/>
              <a:cs typeface="Calibri" panose="020F0502020204030204" pitchFamily="34" charset="0"/>
            </a:endParaRPr>
          </a:p>
          <a:p>
            <a:pPr lvl="0"/>
            <a:r>
              <a:rPr lang="en-US" sz="3200" dirty="0">
                <a:latin typeface="Calibri" panose="020F0502020204030204" pitchFamily="34" charset="0"/>
                <a:cs typeface="Calibri" panose="020F0502020204030204" pitchFamily="34" charset="0"/>
              </a:rPr>
              <a:t>Input and Questions </a:t>
            </a:r>
            <a:endParaRPr lang="en-US" sz="3200" dirty="0" smtClean="0">
              <a:latin typeface="Calibri" panose="020F0502020204030204" pitchFamily="34" charset="0"/>
              <a:cs typeface="Calibri" panose="020F0502020204030204" pitchFamily="34" charset="0"/>
            </a:endParaRPr>
          </a:p>
          <a:p>
            <a:pPr lvl="0"/>
            <a:endParaRPr lang="en-US" sz="800" dirty="0">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293462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Calibri" panose="020F0502020204030204" pitchFamily="34" charset="0"/>
                <a:cs typeface="Calibri" panose="020F0502020204030204" pitchFamily="34" charset="0"/>
              </a:rPr>
              <a:t>The 5 </a:t>
            </a:r>
            <a:r>
              <a:rPr lang="en-US" sz="4200" dirty="0" smtClean="0">
                <a:latin typeface="Calibri" panose="020F0502020204030204" pitchFamily="34" charset="0"/>
                <a:cs typeface="Calibri" panose="020F0502020204030204" pitchFamily="34" charset="0"/>
              </a:rPr>
              <a:t>Year </a:t>
            </a:r>
            <a:r>
              <a:rPr lang="en-US" sz="4200" dirty="0">
                <a:latin typeface="Calibri" panose="020F0502020204030204" pitchFamily="34" charset="0"/>
                <a:cs typeface="Calibri" panose="020F0502020204030204" pitchFamily="34" charset="0"/>
              </a:rPr>
              <a:t>Pilot </a:t>
            </a:r>
            <a:r>
              <a:rPr lang="en-US" sz="4200" dirty="0" smtClean="0">
                <a:latin typeface="Calibri" panose="020F0502020204030204" pitchFamily="34" charset="0"/>
                <a:cs typeface="Calibri" panose="020F0502020204030204" pitchFamily="34" charset="0"/>
              </a:rPr>
              <a:t>Project</a:t>
            </a:r>
            <a:endParaRPr lang="en-US" sz="42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92500"/>
          </a:bodyPr>
          <a:lstStyle/>
          <a:p>
            <a:pPr lvl="0">
              <a:buFont typeface="Wingdings" panose="05000000000000000000" pitchFamily="2" charset="2"/>
              <a:buChar char="Ø"/>
            </a:pPr>
            <a:r>
              <a:rPr lang="en-US" dirty="0">
                <a:latin typeface="Calibri" panose="020F0502020204030204" pitchFamily="34" charset="0"/>
                <a:cs typeface="Calibri" panose="020F0502020204030204" pitchFamily="34" charset="0"/>
              </a:rPr>
              <a:t>California received a waiver from the Federal Government to develop a </a:t>
            </a:r>
            <a:r>
              <a:rPr lang="en-US" dirty="0" smtClean="0">
                <a:latin typeface="Calibri" panose="020F0502020204030204" pitchFamily="34" charset="0"/>
                <a:cs typeface="Calibri" panose="020F0502020204030204" pitchFamily="34" charset="0"/>
              </a:rPr>
              <a:t>5-year </a:t>
            </a:r>
            <a:r>
              <a:rPr lang="en-US" dirty="0">
                <a:latin typeface="Calibri" panose="020F0502020204030204" pitchFamily="34" charset="0"/>
                <a:cs typeface="Calibri" panose="020F0502020204030204" pitchFamily="34" charset="0"/>
              </a:rPr>
              <a:t>pilot project to better serve people experiencing a Substance Use Disorder (</a:t>
            </a:r>
            <a:r>
              <a:rPr lang="en-US" dirty="0" smtClean="0">
                <a:latin typeface="Calibri" panose="020F0502020204030204" pitchFamily="34" charset="0"/>
                <a:cs typeface="Calibri" panose="020F0502020204030204" pitchFamily="34" charset="0"/>
              </a:rPr>
              <a:t>SUD) and </a:t>
            </a:r>
            <a:r>
              <a:rPr lang="en-US" dirty="0">
                <a:latin typeface="Calibri" panose="020F0502020204030204" pitchFamily="34" charset="0"/>
                <a:cs typeface="Calibri" panose="020F0502020204030204" pitchFamily="34" charset="0"/>
              </a:rPr>
              <a:t>who are eligible for Drug </a:t>
            </a:r>
            <a:r>
              <a:rPr lang="en-US" dirty="0" smtClean="0">
                <a:latin typeface="Calibri" panose="020F0502020204030204" pitchFamily="34" charset="0"/>
                <a:cs typeface="Calibri" panose="020F0502020204030204" pitchFamily="34" charset="0"/>
              </a:rPr>
              <a:t>Medi-Cal (</a:t>
            </a:r>
            <a:r>
              <a:rPr lang="en-US" dirty="0">
                <a:latin typeface="Calibri" panose="020F0502020204030204" pitchFamily="34" charset="0"/>
                <a:cs typeface="Calibri" panose="020F0502020204030204" pitchFamily="34" charset="0"/>
              </a:rPr>
              <a:t>DMC) under the Affordable Care </a:t>
            </a:r>
            <a:r>
              <a:rPr lang="en-US" dirty="0" smtClean="0">
                <a:latin typeface="Calibri" panose="020F0502020204030204" pitchFamily="34" charset="0"/>
                <a:cs typeface="Calibri" panose="020F0502020204030204" pitchFamily="34" charset="0"/>
              </a:rPr>
              <a:t>Act.  </a:t>
            </a:r>
            <a:endParaRPr lang="en-US" sz="900" dirty="0">
              <a:latin typeface="Calibri" panose="020F0502020204030204" pitchFamily="34" charset="0"/>
              <a:cs typeface="Calibri" panose="020F0502020204030204" pitchFamily="34" charset="0"/>
            </a:endParaRPr>
          </a:p>
          <a:p>
            <a:pPr lvl="0">
              <a:buFont typeface="Wingdings" panose="05000000000000000000" pitchFamily="2" charset="2"/>
              <a:buChar char="Ø"/>
            </a:pPr>
            <a:r>
              <a:rPr lang="en-US" dirty="0">
                <a:latin typeface="Calibri" panose="020F0502020204030204" pitchFamily="34" charset="0"/>
                <a:cs typeface="Calibri" panose="020F0502020204030204" pitchFamily="34" charset="0"/>
              </a:rPr>
              <a:t>Counties may opt-in to the pilot </a:t>
            </a:r>
            <a:r>
              <a:rPr lang="en-US" dirty="0" smtClean="0">
                <a:latin typeface="Calibri" panose="020F0502020204030204" pitchFamily="34" charset="0"/>
                <a:cs typeface="Calibri" panose="020F0502020204030204" pitchFamily="34" charset="0"/>
              </a:rPr>
              <a:t>project</a:t>
            </a:r>
            <a:endParaRPr lang="en-US" sz="900" dirty="0">
              <a:latin typeface="Calibri" panose="020F0502020204030204" pitchFamily="34" charset="0"/>
              <a:cs typeface="Calibri" panose="020F0502020204030204" pitchFamily="34" charset="0"/>
            </a:endParaRPr>
          </a:p>
          <a:p>
            <a:pPr lvl="0">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Expands </a:t>
            </a:r>
            <a:r>
              <a:rPr lang="en-US" dirty="0">
                <a:latin typeface="Calibri" panose="020F0502020204030204" pitchFamily="34" charset="0"/>
                <a:cs typeface="Calibri" panose="020F0502020204030204" pitchFamily="34" charset="0"/>
              </a:rPr>
              <a:t>services that can be funded by DMC, so more people can receive the array of SUD services they may need to enter treatment and sustain their </a:t>
            </a:r>
            <a:r>
              <a:rPr lang="en-US" dirty="0" smtClean="0">
                <a:latin typeface="Calibri" panose="020F0502020204030204" pitchFamily="34" charset="0"/>
                <a:cs typeface="Calibri" panose="020F0502020204030204" pitchFamily="34" charset="0"/>
              </a:rPr>
              <a:t>recovery. </a:t>
            </a:r>
          </a:p>
          <a:p>
            <a:pPr lvl="1"/>
            <a:r>
              <a:rPr lang="en-US" sz="1900" dirty="0" smtClean="0">
                <a:latin typeface="Calibri" panose="020F0502020204030204" pitchFamily="34" charset="0"/>
                <a:cs typeface="Calibri" panose="020F0502020204030204" pitchFamily="34" charset="0"/>
              </a:rPr>
              <a:t>Approximately </a:t>
            </a:r>
            <a:r>
              <a:rPr lang="en-US" sz="1900" dirty="0">
                <a:latin typeface="Calibri" panose="020F0502020204030204" pitchFamily="34" charset="0"/>
                <a:cs typeface="Calibri" panose="020F0502020204030204" pitchFamily="34" charset="0"/>
              </a:rPr>
              <a:t>787,000 people </a:t>
            </a:r>
            <a:r>
              <a:rPr lang="en-US" sz="1900" dirty="0" smtClean="0">
                <a:latin typeface="Calibri" panose="020F0502020204030204" pitchFamily="34" charset="0"/>
                <a:cs typeface="Calibri" panose="020F0502020204030204" pitchFamily="34" charset="0"/>
              </a:rPr>
              <a:t>are actively enrolled in Medi-Cal in Orange County</a:t>
            </a:r>
            <a:endParaRPr lang="en-US" sz="1900" dirty="0">
              <a:latin typeface="Calibri" panose="020F0502020204030204" pitchFamily="34" charset="0"/>
              <a:cs typeface="Calibri" panose="020F0502020204030204" pitchFamily="34" charset="0"/>
            </a:endParaRPr>
          </a:p>
          <a:p>
            <a:pPr lvl="1"/>
            <a:r>
              <a:rPr lang="en-US" sz="1900" dirty="0" smtClean="0">
                <a:latin typeface="Calibri" panose="020F0502020204030204" pitchFamily="34" charset="0"/>
                <a:cs typeface="Calibri" panose="020F0502020204030204" pitchFamily="34" charset="0"/>
              </a:rPr>
              <a:t>Estimated: 7,000 </a:t>
            </a:r>
            <a:r>
              <a:rPr lang="en-US" sz="1900" dirty="0">
                <a:latin typeface="Calibri" panose="020F0502020204030204" pitchFamily="34" charset="0"/>
                <a:cs typeface="Calibri" panose="020F0502020204030204" pitchFamily="34" charset="0"/>
              </a:rPr>
              <a:t>and 13,000 Orange </a:t>
            </a:r>
            <a:r>
              <a:rPr lang="en-US" sz="1900" dirty="0" smtClean="0">
                <a:latin typeface="Calibri" panose="020F0502020204030204" pitchFamily="34" charset="0"/>
                <a:cs typeface="Calibri" panose="020F0502020204030204" pitchFamily="34" charset="0"/>
              </a:rPr>
              <a:t>County residents </a:t>
            </a:r>
            <a:r>
              <a:rPr lang="en-US" sz="1900" dirty="0">
                <a:latin typeface="Calibri" panose="020F0502020204030204" pitchFamily="34" charset="0"/>
                <a:cs typeface="Calibri" panose="020F0502020204030204" pitchFamily="34" charset="0"/>
              </a:rPr>
              <a:t>may seek treatment for SUD in a </a:t>
            </a:r>
            <a:r>
              <a:rPr lang="en-US" sz="1900" dirty="0" smtClean="0">
                <a:latin typeface="Calibri" panose="020F0502020204030204" pitchFamily="34" charset="0"/>
                <a:cs typeface="Calibri" panose="020F0502020204030204" pitchFamily="34" charset="0"/>
              </a:rPr>
              <a:t>year.  </a:t>
            </a:r>
          </a:p>
          <a:p>
            <a:pPr lvl="1"/>
            <a:r>
              <a:rPr lang="en-US" sz="1900" dirty="0" smtClean="0">
                <a:latin typeface="Calibri" panose="020F0502020204030204" pitchFamily="34" charset="0"/>
                <a:cs typeface="Calibri" panose="020F0502020204030204" pitchFamily="34" charset="0"/>
              </a:rPr>
              <a:t>Health </a:t>
            </a:r>
            <a:r>
              <a:rPr lang="en-US" sz="1900" dirty="0">
                <a:latin typeface="Calibri" panose="020F0502020204030204" pitchFamily="34" charset="0"/>
                <a:cs typeface="Calibri" panose="020F0502020204030204" pitchFamily="34" charset="0"/>
              </a:rPr>
              <a:t>Care </a:t>
            </a:r>
            <a:r>
              <a:rPr lang="en-US" sz="1900" dirty="0" smtClean="0">
                <a:latin typeface="Calibri" panose="020F0502020204030204" pitchFamily="34" charset="0"/>
                <a:cs typeface="Calibri" panose="020F0502020204030204" pitchFamily="34" charset="0"/>
              </a:rPr>
              <a:t>Agency (HCA), </a:t>
            </a:r>
            <a:r>
              <a:rPr lang="en-US" sz="1900" dirty="0">
                <a:latin typeface="Calibri" panose="020F0502020204030204" pitchFamily="34" charset="0"/>
                <a:cs typeface="Calibri" panose="020F0502020204030204" pitchFamily="34" charset="0"/>
              </a:rPr>
              <a:t>Behavioral Health </a:t>
            </a:r>
            <a:r>
              <a:rPr lang="en-US" sz="1900" dirty="0" smtClean="0">
                <a:latin typeface="Calibri" panose="020F0502020204030204" pitchFamily="34" charset="0"/>
                <a:cs typeface="Calibri" panose="020F0502020204030204" pitchFamily="34" charset="0"/>
              </a:rPr>
              <a:t>Services (BHS) served </a:t>
            </a:r>
            <a:r>
              <a:rPr lang="en-US" sz="1900" dirty="0">
                <a:latin typeface="Calibri" panose="020F0502020204030204" pitchFamily="34" charset="0"/>
                <a:cs typeface="Calibri" panose="020F0502020204030204" pitchFamily="34" charset="0"/>
              </a:rPr>
              <a:t>over 7,700 individuals with </a:t>
            </a:r>
            <a:r>
              <a:rPr lang="en-US" sz="1900" dirty="0" smtClean="0">
                <a:latin typeface="Calibri" panose="020F0502020204030204" pitchFamily="34" charset="0"/>
                <a:cs typeface="Calibri" panose="020F0502020204030204" pitchFamily="34" charset="0"/>
              </a:rPr>
              <a:t>SUD in </a:t>
            </a:r>
            <a:r>
              <a:rPr lang="en-US" sz="1900" dirty="0">
                <a:latin typeface="Calibri" panose="020F0502020204030204" pitchFamily="34" charset="0"/>
                <a:cs typeface="Calibri" panose="020F0502020204030204" pitchFamily="34" charset="0"/>
              </a:rPr>
              <a:t>the last fiscal </a:t>
            </a:r>
            <a:r>
              <a:rPr lang="en-US" sz="1900" dirty="0" smtClean="0">
                <a:latin typeface="Calibri" panose="020F0502020204030204" pitchFamily="34" charset="0"/>
                <a:cs typeface="Calibri" panose="020F0502020204030204" pitchFamily="34" charset="0"/>
              </a:rPr>
              <a:t>year.  </a:t>
            </a:r>
          </a:p>
          <a:p>
            <a:pPr lvl="2">
              <a:buFont typeface="Courier New" panose="02070309020205020404" pitchFamily="49" charset="0"/>
              <a:buChar char="o"/>
            </a:pPr>
            <a:r>
              <a:rPr lang="en-US" sz="1700" dirty="0" smtClean="0">
                <a:latin typeface="Calibri" panose="020F0502020204030204" pitchFamily="34" charset="0"/>
                <a:cs typeface="Calibri" panose="020F0502020204030204" pitchFamily="34" charset="0"/>
              </a:rPr>
              <a:t>Approximately 50% Medi</a:t>
            </a:r>
            <a:r>
              <a:rPr lang="en-US" sz="1700" dirty="0">
                <a:latin typeface="Calibri" panose="020F0502020204030204" pitchFamily="34" charset="0"/>
                <a:cs typeface="Calibri" panose="020F0502020204030204" pitchFamily="34" charset="0"/>
              </a:rPr>
              <a:t>-</a:t>
            </a:r>
            <a:r>
              <a:rPr lang="en-US" sz="1700" dirty="0" smtClean="0">
                <a:latin typeface="Calibri" panose="020F0502020204030204" pitchFamily="34" charset="0"/>
                <a:cs typeface="Calibri" panose="020F0502020204030204" pitchFamily="34" charset="0"/>
              </a:rPr>
              <a:t>Cal Eligible  </a:t>
            </a:r>
            <a:endParaRPr lang="en-US" sz="17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87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to Consider for Opt-In</a:t>
            </a:r>
            <a:endParaRPr lang="en-US" dirty="0"/>
          </a:p>
        </p:txBody>
      </p:sp>
      <p:sp>
        <p:nvSpPr>
          <p:cNvPr id="3" name="Content Placeholder 2"/>
          <p:cNvSpPr>
            <a:spLocks noGrp="1"/>
          </p:cNvSpPr>
          <p:nvPr>
            <p:ph idx="1"/>
          </p:nvPr>
        </p:nvSpPr>
        <p:spPr/>
        <p:txBody>
          <a:bodyPr/>
          <a:lstStyle/>
          <a:p>
            <a:pPr lvl="0"/>
            <a:r>
              <a:rPr lang="en-US" dirty="0" smtClean="0">
                <a:latin typeface="Calibri" panose="020F0502020204030204" pitchFamily="34" charset="0"/>
                <a:cs typeface="Calibri" panose="020F0502020204030204" pitchFamily="34" charset="0"/>
              </a:rPr>
              <a:t>Will Orange County benefit by participating in Pilot Project? </a:t>
            </a:r>
            <a:endParaRPr lang="en-US" dirty="0">
              <a:latin typeface="Calibri" panose="020F0502020204030204" pitchFamily="34" charset="0"/>
              <a:cs typeface="Calibri" panose="020F0502020204030204" pitchFamily="34" charset="0"/>
            </a:endParaRPr>
          </a:p>
          <a:p>
            <a:pPr marL="0" lvl="0" indent="0">
              <a:buNone/>
            </a:pPr>
            <a:endParaRPr lang="en-US" sz="1000"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Are there service gaps in the current SUD </a:t>
            </a:r>
            <a:r>
              <a:rPr lang="en-US" dirty="0" smtClean="0">
                <a:latin typeface="Calibri" panose="020F0502020204030204" pitchFamily="34" charset="0"/>
                <a:cs typeface="Calibri" panose="020F0502020204030204" pitchFamily="34" charset="0"/>
              </a:rPr>
              <a:t>system and, if so, how should they be filled? </a:t>
            </a:r>
            <a:endParaRPr lang="en-US" dirty="0">
              <a:latin typeface="Calibri" panose="020F0502020204030204" pitchFamily="34" charset="0"/>
              <a:cs typeface="Calibri" panose="020F0502020204030204" pitchFamily="34" charset="0"/>
            </a:endParaRPr>
          </a:p>
          <a:p>
            <a:pPr marL="0" lvl="0" indent="0">
              <a:buNone/>
            </a:pPr>
            <a:endParaRPr lang="en-US" sz="1000" dirty="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Which </a:t>
            </a:r>
            <a:r>
              <a:rPr lang="en-US" dirty="0">
                <a:latin typeface="Calibri" panose="020F0502020204030204" pitchFamily="34" charset="0"/>
                <a:cs typeface="Calibri" panose="020F0502020204030204" pitchFamily="34" charset="0"/>
              </a:rPr>
              <a:t>parts of the SUD system work well? </a:t>
            </a:r>
          </a:p>
          <a:p>
            <a:pPr marL="0" lvl="0" indent="0">
              <a:buNone/>
            </a:pPr>
            <a:endParaRPr lang="en-US" sz="1000" dirty="0">
              <a:latin typeface="Calibri" panose="020F0502020204030204" pitchFamily="34" charset="0"/>
              <a:cs typeface="Calibri" panose="020F0502020204030204" pitchFamily="34" charset="0"/>
            </a:endParaRPr>
          </a:p>
          <a:p>
            <a:pPr lvl="0"/>
            <a:r>
              <a:rPr lang="en-US" smtClean="0">
                <a:latin typeface="Calibri" panose="020F0502020204030204" pitchFamily="34" charset="0"/>
                <a:cs typeface="Calibri" panose="020F0502020204030204" pitchFamily="34" charset="0"/>
              </a:rPr>
              <a:t>Which </a:t>
            </a:r>
            <a:r>
              <a:rPr lang="en-US" dirty="0">
                <a:latin typeface="Calibri" panose="020F0502020204030204" pitchFamily="34" charset="0"/>
                <a:cs typeface="Calibri" panose="020F0502020204030204" pitchFamily="34" charset="0"/>
              </a:rPr>
              <a:t>parts of the SUD system could work more efficiently, effectively?</a:t>
            </a:r>
          </a:p>
          <a:p>
            <a:endParaRPr lang="en-US" dirty="0"/>
          </a:p>
        </p:txBody>
      </p:sp>
    </p:spTree>
    <p:extLst>
      <p:ext uri="{BB962C8B-B14F-4D97-AF65-F5344CB8AC3E}">
        <p14:creationId xmlns:p14="http://schemas.microsoft.com/office/powerpoint/2010/main" val="292892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Calibri" panose="020F0502020204030204" pitchFamily="34" charset="0"/>
                <a:cs typeface="Calibri" panose="020F0502020204030204" pitchFamily="34" charset="0"/>
              </a:rPr>
              <a:t>Benefits of the Pilot Project  </a:t>
            </a:r>
          </a:p>
        </p:txBody>
      </p:sp>
      <p:sp>
        <p:nvSpPr>
          <p:cNvPr id="3" name="Content Placeholder 2"/>
          <p:cNvSpPr>
            <a:spLocks noGrp="1"/>
          </p:cNvSpPr>
          <p:nvPr>
            <p:ph idx="1"/>
          </p:nvPr>
        </p:nvSpPr>
        <p:spPr/>
        <p:txBody>
          <a:bodyPr>
            <a:normAutofit/>
          </a:bodyPr>
          <a:lstStyle/>
          <a:p>
            <a:pPr lvl="0"/>
            <a:r>
              <a:rPr lang="en-US" dirty="0">
                <a:latin typeface="Calibri" panose="020F0502020204030204" pitchFamily="34" charset="0"/>
                <a:cs typeface="Calibri" panose="020F0502020204030204" pitchFamily="34" charset="0"/>
              </a:rPr>
              <a:t>DMC will fund many of the services already provided by BHS</a:t>
            </a:r>
            <a:endParaRPr lang="en-US" sz="1800" dirty="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Changes </a:t>
            </a:r>
            <a:r>
              <a:rPr lang="en-US" dirty="0">
                <a:latin typeface="Calibri" panose="020F0502020204030204" pitchFamily="34" charset="0"/>
                <a:cs typeface="Calibri" panose="020F0502020204030204" pitchFamily="34" charset="0"/>
              </a:rPr>
              <a:t>SUD services from </a:t>
            </a:r>
            <a:r>
              <a:rPr lang="en-US" dirty="0" smtClean="0">
                <a:latin typeface="Calibri" panose="020F0502020204030204" pitchFamily="34" charset="0"/>
                <a:cs typeface="Calibri" panose="020F0502020204030204" pitchFamily="34" charset="0"/>
              </a:rPr>
              <a:t>a social </a:t>
            </a:r>
            <a:r>
              <a:rPr lang="en-US" dirty="0">
                <a:latin typeface="Calibri" panose="020F0502020204030204" pitchFamily="34" charset="0"/>
                <a:cs typeface="Calibri" panose="020F0502020204030204" pitchFamily="34" charset="0"/>
              </a:rPr>
              <a:t>model to a medical model with physicians (MD) and Licensed Practitioners of the Healing Arts (LPHA</a:t>
            </a:r>
            <a:r>
              <a:rPr lang="en-US" dirty="0" smtClean="0">
                <a:latin typeface="Calibri" panose="020F0502020204030204" pitchFamily="34" charset="0"/>
                <a:cs typeface="Calibri" panose="020F0502020204030204" pitchFamily="34" charset="0"/>
              </a:rPr>
              <a:t>)</a:t>
            </a:r>
            <a:endParaRPr lang="en-US" sz="1800"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Supports integrated services with mental health and physical </a:t>
            </a:r>
            <a:r>
              <a:rPr lang="en-US" dirty="0" smtClean="0">
                <a:latin typeface="Calibri" panose="020F0502020204030204" pitchFamily="34" charset="0"/>
                <a:cs typeface="Calibri" panose="020F0502020204030204" pitchFamily="34" charset="0"/>
              </a:rPr>
              <a:t>health</a:t>
            </a:r>
            <a:endParaRPr lang="en-US" sz="1800"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Supports coordinated care and services with other </a:t>
            </a:r>
            <a:r>
              <a:rPr lang="en-US" dirty="0" smtClean="0">
                <a:latin typeface="Calibri" panose="020F0502020204030204" pitchFamily="34" charset="0"/>
                <a:cs typeface="Calibri" panose="020F0502020204030204" pitchFamily="34" charset="0"/>
              </a:rPr>
              <a:t>systems</a:t>
            </a:r>
            <a:endParaRPr lang="en-US" sz="1800"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Increases </a:t>
            </a:r>
            <a:r>
              <a:rPr lang="en-US" dirty="0" smtClean="0">
                <a:latin typeface="Calibri" panose="020F0502020204030204" pitchFamily="34" charset="0"/>
                <a:cs typeface="Calibri" panose="020F0502020204030204" pitchFamily="34" charset="0"/>
              </a:rPr>
              <a:t>County/BHS oversight </a:t>
            </a:r>
            <a:r>
              <a:rPr lang="en-US" dirty="0">
                <a:latin typeface="Calibri" panose="020F0502020204030204" pitchFamily="34" charset="0"/>
                <a:cs typeface="Calibri" panose="020F0502020204030204" pitchFamily="34" charset="0"/>
              </a:rPr>
              <a:t>of services </a:t>
            </a:r>
            <a:endParaRPr lang="en-US" sz="18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82434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latin typeface="Calibri" panose="020F0502020204030204" pitchFamily="34" charset="0"/>
                <a:cs typeface="Calibri" panose="020F0502020204030204" pitchFamily="34" charset="0"/>
              </a:rPr>
              <a:t>Behavioral Health Services (BHS) </a:t>
            </a:r>
            <a:r>
              <a:rPr lang="en-US" sz="3400" dirty="0" smtClean="0">
                <a:latin typeface="Calibri" panose="020F0502020204030204" pitchFamily="34" charset="0"/>
                <a:cs typeface="Calibri" panose="020F0502020204030204" pitchFamily="34" charset="0"/>
              </a:rPr>
              <a:t/>
            </a:r>
            <a:br>
              <a:rPr lang="en-US" sz="3400" dirty="0" smtClean="0">
                <a:latin typeface="Calibri" panose="020F0502020204030204" pitchFamily="34" charset="0"/>
                <a:cs typeface="Calibri" panose="020F0502020204030204" pitchFamily="34" charset="0"/>
              </a:rPr>
            </a:br>
            <a:r>
              <a:rPr lang="en-US" sz="3400" dirty="0" smtClean="0">
                <a:latin typeface="Calibri" panose="020F0502020204030204" pitchFamily="34" charset="0"/>
                <a:cs typeface="Calibri" panose="020F0502020204030204" pitchFamily="34" charset="0"/>
              </a:rPr>
              <a:t>Principles </a:t>
            </a:r>
            <a:r>
              <a:rPr lang="en-US" sz="3400" dirty="0">
                <a:latin typeface="Calibri" panose="020F0502020204030204" pitchFamily="34" charset="0"/>
                <a:cs typeface="Calibri" panose="020F0502020204030204" pitchFamily="34" charset="0"/>
              </a:rPr>
              <a:t>of Service Delivery System </a:t>
            </a:r>
          </a:p>
        </p:txBody>
      </p:sp>
      <p:sp>
        <p:nvSpPr>
          <p:cNvPr id="3" name="Content Placeholder 2"/>
          <p:cNvSpPr>
            <a:spLocks noGrp="1"/>
          </p:cNvSpPr>
          <p:nvPr>
            <p:ph idx="1"/>
          </p:nvPr>
        </p:nvSpPr>
        <p:spPr/>
        <p:txBody>
          <a:bodyPr>
            <a:normAutofit lnSpcReduction="10000"/>
          </a:bodyPr>
          <a:lstStyle/>
          <a:p>
            <a:pPr lvl="0"/>
            <a:r>
              <a:rPr lang="en-US" dirty="0">
                <a:latin typeface="Calibri" panose="020F0502020204030204" pitchFamily="34" charset="0"/>
                <a:cs typeface="Calibri" panose="020F0502020204030204" pitchFamily="34" charset="0"/>
              </a:rPr>
              <a:t>SUD is a treatable chronic disease </a:t>
            </a:r>
            <a:endParaRPr lang="en-US" dirty="0" smtClean="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Services </a:t>
            </a:r>
            <a:r>
              <a:rPr lang="en-US" dirty="0">
                <a:latin typeface="Calibri" panose="020F0502020204030204" pitchFamily="34" charset="0"/>
                <a:cs typeface="Calibri" panose="020F0502020204030204" pitchFamily="34" charset="0"/>
              </a:rPr>
              <a:t>must be client centered and culturally and linguistically appropriate </a:t>
            </a:r>
          </a:p>
          <a:p>
            <a:pPr lvl="0"/>
            <a:r>
              <a:rPr lang="en-US" dirty="0">
                <a:latin typeface="Calibri" panose="020F0502020204030204" pitchFamily="34" charset="0"/>
                <a:cs typeface="Calibri" panose="020F0502020204030204" pitchFamily="34" charset="0"/>
              </a:rPr>
              <a:t>Timely </a:t>
            </a:r>
            <a:r>
              <a:rPr lang="en-US" dirty="0" smtClean="0">
                <a:latin typeface="Calibri" panose="020F0502020204030204" pitchFamily="34" charset="0"/>
                <a:cs typeface="Calibri" panose="020F0502020204030204" pitchFamily="34" charset="0"/>
              </a:rPr>
              <a:t>and appropriate client </a:t>
            </a:r>
            <a:r>
              <a:rPr lang="en-US" dirty="0">
                <a:latin typeface="Calibri" panose="020F0502020204030204" pitchFamily="34" charset="0"/>
                <a:cs typeface="Calibri" panose="020F0502020204030204" pitchFamily="34" charset="0"/>
              </a:rPr>
              <a:t>centered services </a:t>
            </a:r>
            <a:r>
              <a:rPr lang="en-US" dirty="0" smtClean="0">
                <a:latin typeface="Calibri" panose="020F0502020204030204" pitchFamily="34" charset="0"/>
                <a:cs typeface="Calibri" panose="020F0502020204030204" pitchFamily="34" charset="0"/>
              </a:rPr>
              <a:t>should be </a:t>
            </a:r>
            <a:r>
              <a:rPr lang="en-US" dirty="0">
                <a:latin typeface="Calibri" panose="020F0502020204030204" pitchFamily="34" charset="0"/>
                <a:cs typeface="Calibri" panose="020F0502020204030204" pitchFamily="34" charset="0"/>
              </a:rPr>
              <a:t>based on </a:t>
            </a:r>
            <a:r>
              <a:rPr lang="en-US" dirty="0" smtClean="0">
                <a:latin typeface="Calibri" panose="020F0502020204030204" pitchFamily="34" charset="0"/>
                <a:cs typeface="Calibri" panose="020F0502020204030204" pitchFamily="34" charset="0"/>
              </a:rPr>
              <a:t>medical </a:t>
            </a:r>
            <a:r>
              <a:rPr lang="en-US" dirty="0">
                <a:latin typeface="Calibri" panose="020F0502020204030204" pitchFamily="34" charset="0"/>
                <a:cs typeface="Calibri" panose="020F0502020204030204" pitchFamily="34" charset="0"/>
              </a:rPr>
              <a:t>necessity for treatment </a:t>
            </a:r>
          </a:p>
          <a:p>
            <a:pPr lvl="0"/>
            <a:r>
              <a:rPr lang="en-US" dirty="0">
                <a:latin typeface="Calibri" panose="020F0502020204030204" pitchFamily="34" charset="0"/>
                <a:cs typeface="Calibri" panose="020F0502020204030204" pitchFamily="34" charset="0"/>
              </a:rPr>
              <a:t>A continuum of care must be </a:t>
            </a:r>
            <a:r>
              <a:rPr lang="en-US" dirty="0" smtClean="0">
                <a:latin typeface="Calibri" panose="020F0502020204030204" pitchFamily="34" charset="0"/>
                <a:cs typeface="Calibri" panose="020F0502020204030204" pitchFamily="34" charset="0"/>
              </a:rPr>
              <a:t>available</a:t>
            </a:r>
            <a:endParaRPr lang="en-US" dirty="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Services </a:t>
            </a:r>
            <a:r>
              <a:rPr lang="en-US" dirty="0">
                <a:latin typeface="Calibri" panose="020F0502020204030204" pitchFamily="34" charset="0"/>
                <a:cs typeface="Calibri" panose="020F0502020204030204" pitchFamily="34" charset="0"/>
              </a:rPr>
              <a:t>should be coordinated, and care should be </a:t>
            </a:r>
            <a:r>
              <a:rPr lang="en-US" dirty="0" smtClean="0">
                <a:latin typeface="Calibri" panose="020F0502020204030204" pitchFamily="34" charset="0"/>
                <a:cs typeface="Calibri" panose="020F0502020204030204" pitchFamily="34" charset="0"/>
              </a:rPr>
              <a:t>integrated with other </a:t>
            </a:r>
            <a:r>
              <a:rPr lang="en-US" dirty="0">
                <a:latin typeface="Calibri" panose="020F0502020204030204" pitchFamily="34" charset="0"/>
                <a:cs typeface="Calibri" panose="020F0502020204030204" pitchFamily="34" charset="0"/>
              </a:rPr>
              <a:t>systems </a:t>
            </a:r>
          </a:p>
          <a:p>
            <a:pPr lvl="0"/>
            <a:r>
              <a:rPr lang="en-US" dirty="0">
                <a:latin typeface="Calibri" panose="020F0502020204030204" pitchFamily="34" charset="0"/>
                <a:cs typeface="Calibri" panose="020F0502020204030204" pitchFamily="34" charset="0"/>
              </a:rPr>
              <a:t>Continuous Quality Assurance activities are necessary to measure and monitor the quality of </a:t>
            </a:r>
            <a:r>
              <a:rPr lang="en-US" dirty="0" smtClean="0">
                <a:latin typeface="Calibri" panose="020F0502020204030204" pitchFamily="34" charset="0"/>
                <a:cs typeface="Calibri" panose="020F0502020204030204" pitchFamily="34" charset="0"/>
              </a:rPr>
              <a:t>services</a:t>
            </a:r>
          </a:p>
          <a:p>
            <a:pPr lvl="0"/>
            <a:r>
              <a:rPr lang="en-US" dirty="0" smtClean="0">
                <a:latin typeface="Calibri" panose="020F0502020204030204" pitchFamily="34" charset="0"/>
                <a:cs typeface="Calibri" panose="020F0502020204030204" pitchFamily="34" charset="0"/>
              </a:rPr>
              <a:t>The Organized Delivery System (ODS) costs to be shared </a:t>
            </a:r>
            <a:r>
              <a:rPr lang="en-US" dirty="0">
                <a:latin typeface="Calibri" panose="020F0502020204030204" pitchFamily="34" charset="0"/>
                <a:cs typeface="Calibri" panose="020F0502020204030204" pitchFamily="34" charset="0"/>
              </a:rPr>
              <a:t>by federal, state and county </a:t>
            </a:r>
            <a:r>
              <a:rPr lang="en-US" dirty="0" smtClean="0">
                <a:latin typeface="Calibri" panose="020F0502020204030204" pitchFamily="34" charset="0"/>
                <a:cs typeface="Calibri" panose="020F0502020204030204" pitchFamily="34" charset="0"/>
              </a:rPr>
              <a:t>governments</a:t>
            </a:r>
            <a:r>
              <a:rPr lang="en-US" dirty="0">
                <a:latin typeface="Calibri" panose="020F0502020204030204" pitchFamily="34" charset="0"/>
                <a:cs typeface="Calibri" panose="020F0502020204030204" pitchFamily="34" charset="0"/>
              </a:rPr>
              <a:t> </a:t>
            </a:r>
          </a:p>
          <a:p>
            <a:endParaRPr lang="en-US" dirty="0"/>
          </a:p>
        </p:txBody>
      </p:sp>
    </p:spTree>
    <p:extLst>
      <p:ext uri="{BB962C8B-B14F-4D97-AF65-F5344CB8AC3E}">
        <p14:creationId xmlns:p14="http://schemas.microsoft.com/office/powerpoint/2010/main" val="3758889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latin typeface="Calibri" panose="020F0502020204030204" pitchFamily="34" charset="0"/>
                <a:cs typeface="Calibri" panose="020F0502020204030204" pitchFamily="34" charset="0"/>
              </a:rPr>
              <a:t>Requirements for Drug </a:t>
            </a:r>
            <a:r>
              <a:rPr lang="en-US" sz="3400" dirty="0" smtClean="0">
                <a:latin typeface="Calibri" panose="020F0502020204030204" pitchFamily="34" charset="0"/>
                <a:cs typeface="Calibri" panose="020F0502020204030204" pitchFamily="34" charset="0"/>
              </a:rPr>
              <a:t>Medi-Cal (DMC) Providers</a:t>
            </a:r>
            <a:endParaRPr lang="en-US" sz="34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77500" lnSpcReduction="20000"/>
          </a:bodyPr>
          <a:lstStyle/>
          <a:p>
            <a:pPr lvl="0"/>
            <a:r>
              <a:rPr lang="en-US" sz="3800" dirty="0">
                <a:latin typeface="Calibri" panose="020F0502020204030204" pitchFamily="34" charset="0"/>
                <a:cs typeface="Calibri" panose="020F0502020204030204" pitchFamily="34" charset="0"/>
              </a:rPr>
              <a:t>Providers must be certified by DHCS to provide </a:t>
            </a:r>
            <a:r>
              <a:rPr lang="en-US" sz="3800" dirty="0" smtClean="0">
                <a:latin typeface="Calibri" panose="020F0502020204030204" pitchFamily="34" charset="0"/>
                <a:cs typeface="Calibri" panose="020F0502020204030204" pitchFamily="34" charset="0"/>
              </a:rPr>
              <a:t>DMC services</a:t>
            </a:r>
            <a:endParaRPr lang="en-US" sz="2900" dirty="0">
              <a:latin typeface="Calibri" panose="020F0502020204030204" pitchFamily="34" charset="0"/>
              <a:cs typeface="Calibri" panose="020F0502020204030204" pitchFamily="34" charset="0"/>
            </a:endParaRPr>
          </a:p>
          <a:p>
            <a:pPr lvl="0"/>
            <a:r>
              <a:rPr lang="en-US" sz="3800" dirty="0">
                <a:latin typeface="Calibri" panose="020F0502020204030204" pitchFamily="34" charset="0"/>
                <a:cs typeface="Calibri" panose="020F0502020204030204" pitchFamily="34" charset="0"/>
              </a:rPr>
              <a:t>All providers must have a Medical Director (part time is acceptable</a:t>
            </a:r>
            <a:r>
              <a:rPr lang="en-US" sz="3800" dirty="0" smtClean="0">
                <a:latin typeface="Calibri" panose="020F0502020204030204" pitchFamily="34" charset="0"/>
                <a:cs typeface="Calibri" panose="020F0502020204030204" pitchFamily="34" charset="0"/>
              </a:rPr>
              <a:t>)</a:t>
            </a:r>
          </a:p>
          <a:p>
            <a:pPr marL="0" lvl="0" indent="0">
              <a:buNone/>
            </a:pPr>
            <a:endParaRPr lang="en-US" sz="1800" dirty="0">
              <a:latin typeface="Calibri" panose="020F0502020204030204" pitchFamily="34" charset="0"/>
              <a:cs typeface="Calibri" panose="020F0502020204030204" pitchFamily="34" charset="0"/>
            </a:endParaRPr>
          </a:p>
          <a:p>
            <a:pPr lvl="0"/>
            <a:r>
              <a:rPr lang="en-US" sz="3800" dirty="0">
                <a:latin typeface="Calibri" panose="020F0502020204030204" pitchFamily="34" charset="0"/>
                <a:cs typeface="Calibri" panose="020F0502020204030204" pitchFamily="34" charset="0"/>
              </a:rPr>
              <a:t>Providers must have sufficient staffing, including:</a:t>
            </a:r>
          </a:p>
          <a:p>
            <a:pPr lvl="1">
              <a:buFont typeface="Wingdings" panose="05000000000000000000" pitchFamily="2" charset="2"/>
              <a:buChar char="Ø"/>
            </a:pPr>
            <a:r>
              <a:rPr lang="en-US" sz="2900" dirty="0" smtClean="0">
                <a:latin typeface="Calibri" panose="020F0502020204030204" pitchFamily="34" charset="0"/>
                <a:cs typeface="Calibri" panose="020F0502020204030204" pitchFamily="34" charset="0"/>
              </a:rPr>
              <a:t>Qualified </a:t>
            </a:r>
            <a:r>
              <a:rPr lang="en-US" sz="2900" dirty="0">
                <a:latin typeface="Calibri" panose="020F0502020204030204" pitchFamily="34" charset="0"/>
                <a:cs typeface="Calibri" panose="020F0502020204030204" pitchFamily="34" charset="0"/>
              </a:rPr>
              <a:t>treatment staff including LPHAs and certified counselors </a:t>
            </a:r>
            <a:endParaRPr lang="en-US" sz="2900" dirty="0" smtClean="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sz="2900" dirty="0" smtClean="0">
                <a:latin typeface="Calibri" panose="020F0502020204030204" pitchFamily="34" charset="0"/>
                <a:cs typeface="Calibri" panose="020F0502020204030204" pitchFamily="34" charset="0"/>
              </a:rPr>
              <a:t>Administrative </a:t>
            </a:r>
            <a:r>
              <a:rPr lang="en-US" sz="2900" dirty="0">
                <a:latin typeface="Calibri" panose="020F0502020204030204" pitchFamily="34" charset="0"/>
                <a:cs typeface="Calibri" panose="020F0502020204030204" pitchFamily="34" charset="0"/>
              </a:rPr>
              <a:t>and support staff to meet DMC certification and reporting </a:t>
            </a:r>
            <a:r>
              <a:rPr lang="en-US" sz="2900" dirty="0" smtClean="0">
                <a:latin typeface="Calibri" panose="020F0502020204030204" pitchFamily="34" charset="0"/>
                <a:cs typeface="Calibri" panose="020F0502020204030204" pitchFamily="34" charset="0"/>
              </a:rPr>
              <a:t>requirements</a:t>
            </a:r>
            <a:endParaRPr lang="en-US" sz="2900" dirty="0">
              <a:latin typeface="Calibri" panose="020F0502020204030204" pitchFamily="34" charset="0"/>
              <a:cs typeface="Calibri" panose="020F0502020204030204" pitchFamily="34" charset="0"/>
            </a:endParaRPr>
          </a:p>
          <a:p>
            <a:pPr lvl="0"/>
            <a:r>
              <a:rPr lang="en-US" sz="3800" dirty="0">
                <a:latin typeface="Calibri" panose="020F0502020204030204" pitchFamily="34" charset="0"/>
                <a:cs typeface="Calibri" panose="020F0502020204030204" pitchFamily="34" charset="0"/>
              </a:rPr>
              <a:t>Program </a:t>
            </a:r>
            <a:r>
              <a:rPr lang="en-US" sz="3800" dirty="0" smtClean="0">
                <a:latin typeface="Calibri" panose="020F0502020204030204" pitchFamily="34" charset="0"/>
                <a:cs typeface="Calibri" panose="020F0502020204030204" pitchFamily="34" charset="0"/>
              </a:rPr>
              <a:t>enrollment is based on assessment </a:t>
            </a:r>
            <a:r>
              <a:rPr lang="en-US" sz="3800" dirty="0">
                <a:latin typeface="Calibri" panose="020F0502020204030204" pitchFamily="34" charset="0"/>
                <a:cs typeface="Calibri" panose="020F0502020204030204" pitchFamily="34" charset="0"/>
              </a:rPr>
              <a:t>by an LPHA or </a:t>
            </a:r>
            <a:r>
              <a:rPr lang="en-US" sz="3800" dirty="0" smtClean="0">
                <a:latin typeface="Calibri" panose="020F0502020204030204" pitchFamily="34" charset="0"/>
                <a:cs typeface="Calibri" panose="020F0502020204030204" pitchFamily="34" charset="0"/>
              </a:rPr>
              <a:t>MD</a:t>
            </a:r>
            <a:endParaRPr lang="en-US" sz="1800" dirty="0">
              <a:latin typeface="Calibri" panose="020F0502020204030204" pitchFamily="34" charset="0"/>
              <a:cs typeface="Calibri" panose="020F0502020204030204" pitchFamily="34" charset="0"/>
            </a:endParaRPr>
          </a:p>
          <a:p>
            <a:pPr lvl="0"/>
            <a:r>
              <a:rPr lang="en-US" sz="3800" dirty="0">
                <a:latin typeface="Calibri" panose="020F0502020204030204" pitchFamily="34" charset="0"/>
                <a:cs typeface="Calibri" panose="020F0502020204030204" pitchFamily="34" charset="0"/>
              </a:rPr>
              <a:t>Individualized Treatment Plans </a:t>
            </a:r>
            <a:r>
              <a:rPr lang="en-US" sz="3800" dirty="0" smtClean="0">
                <a:latin typeface="Calibri" panose="020F0502020204030204" pitchFamily="34" charset="0"/>
                <a:cs typeface="Calibri" panose="020F0502020204030204" pitchFamily="34" charset="0"/>
              </a:rPr>
              <a:t>must </a:t>
            </a:r>
            <a:r>
              <a:rPr lang="en-US" sz="3800" dirty="0">
                <a:latin typeface="Calibri" panose="020F0502020204030204" pitchFamily="34" charset="0"/>
                <a:cs typeface="Calibri" panose="020F0502020204030204" pitchFamily="34" charset="0"/>
              </a:rPr>
              <a:t>be developed </a:t>
            </a:r>
            <a:r>
              <a:rPr lang="en-US" sz="3800" dirty="0" smtClean="0">
                <a:latin typeface="Calibri" panose="020F0502020204030204" pitchFamily="34" charset="0"/>
                <a:cs typeface="Calibri" panose="020F0502020204030204" pitchFamily="34" charset="0"/>
              </a:rPr>
              <a:t>and updated with </a:t>
            </a:r>
            <a:r>
              <a:rPr lang="en-US" sz="3800" dirty="0">
                <a:latin typeface="Calibri" panose="020F0502020204030204" pitchFamily="34" charset="0"/>
                <a:cs typeface="Calibri" panose="020F0502020204030204" pitchFamily="34" charset="0"/>
              </a:rPr>
              <a:t>active participation by </a:t>
            </a:r>
            <a:r>
              <a:rPr lang="en-US" sz="3800" dirty="0" smtClean="0">
                <a:latin typeface="Calibri" panose="020F0502020204030204" pitchFamily="34" charset="0"/>
                <a:cs typeface="Calibri" panose="020F0502020204030204" pitchFamily="34" charset="0"/>
              </a:rPr>
              <a:t>client</a:t>
            </a:r>
            <a:endParaRPr lang="en-US" dirty="0"/>
          </a:p>
        </p:txBody>
      </p:sp>
    </p:spTree>
    <p:extLst>
      <p:ext uri="{BB962C8B-B14F-4D97-AF65-F5344CB8AC3E}">
        <p14:creationId xmlns:p14="http://schemas.microsoft.com/office/powerpoint/2010/main" val="2315241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Calibri" panose="020F0502020204030204" pitchFamily="34" charset="0"/>
                <a:cs typeface="Calibri" panose="020F0502020204030204" pitchFamily="34" charset="0"/>
              </a:rPr>
              <a:t>DMC Required Services  </a:t>
            </a:r>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US" u="sng" dirty="0">
                <a:latin typeface="Calibri" panose="020F0502020204030204" pitchFamily="34" charset="0"/>
                <a:cs typeface="Calibri" panose="020F0502020204030204" pitchFamily="34" charset="0"/>
              </a:rPr>
              <a:t>Detoxification Services </a:t>
            </a:r>
            <a:endParaRPr lang="en-US" sz="18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Options include Medical, Residential and Ambulatory Detox </a:t>
            </a:r>
            <a:endParaRPr lang="en-US" sz="1600" dirty="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a:latin typeface="Calibri" panose="020F0502020204030204" pitchFamily="34" charset="0"/>
                <a:cs typeface="Calibri" panose="020F0502020204030204" pitchFamily="34" charset="0"/>
              </a:rPr>
              <a:t>BHS offers contracted social model residential and medical detox </a:t>
            </a:r>
            <a:r>
              <a:rPr lang="en-US" dirty="0" smtClean="0">
                <a:latin typeface="Calibri" panose="020F0502020204030204" pitchFamily="34" charset="0"/>
                <a:cs typeface="Calibri" panose="020F0502020204030204" pitchFamily="34" charset="0"/>
              </a:rPr>
              <a:t>programs </a:t>
            </a:r>
            <a:endParaRPr lang="en-US" sz="1400" dirty="0" smtClean="0">
              <a:latin typeface="Calibri" panose="020F0502020204030204" pitchFamily="34" charset="0"/>
              <a:cs typeface="Calibri" panose="020F0502020204030204" pitchFamily="34" charset="0"/>
            </a:endParaRPr>
          </a:p>
          <a:p>
            <a:pPr lvl="0">
              <a:buFont typeface="Wingdings" panose="05000000000000000000" pitchFamily="2" charset="2"/>
              <a:buChar char="v"/>
            </a:pPr>
            <a:r>
              <a:rPr lang="en-US" u="sng" dirty="0" smtClean="0">
                <a:latin typeface="Calibri" panose="020F0502020204030204" pitchFamily="34" charset="0"/>
                <a:cs typeface="Calibri" panose="020F0502020204030204" pitchFamily="34" charset="0"/>
              </a:rPr>
              <a:t>Residential Treatment with prior authorization by BHS </a:t>
            </a:r>
            <a:endParaRPr lang="en-US" sz="1800" dirty="0" smtClean="0">
              <a:latin typeface="Calibri" panose="020F0502020204030204" pitchFamily="34" charset="0"/>
              <a:cs typeface="Calibri" panose="020F0502020204030204" pitchFamily="34" charset="0"/>
            </a:endParaRPr>
          </a:p>
          <a:p>
            <a:pPr lvl="1"/>
            <a:r>
              <a:rPr lang="en-US" dirty="0" smtClean="0">
                <a:latin typeface="Calibri" panose="020F0502020204030204" pitchFamily="34" charset="0"/>
                <a:cs typeface="Calibri" panose="020F0502020204030204" pitchFamily="34" charset="0"/>
              </a:rPr>
              <a:t>90 </a:t>
            </a:r>
            <a:r>
              <a:rPr lang="en-US" dirty="0">
                <a:latin typeface="Calibri" panose="020F0502020204030204" pitchFamily="34" charset="0"/>
                <a:cs typeface="Calibri" panose="020F0502020204030204" pitchFamily="34" charset="0"/>
              </a:rPr>
              <a:t>days for adults, 30 days for adolescents </a:t>
            </a:r>
            <a:endParaRPr lang="en-US" dirty="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BHS </a:t>
            </a:r>
            <a:r>
              <a:rPr lang="en-US" dirty="0">
                <a:latin typeface="Calibri" panose="020F0502020204030204" pitchFamily="34" charset="0"/>
                <a:cs typeface="Calibri" panose="020F0502020204030204" pitchFamily="34" charset="0"/>
              </a:rPr>
              <a:t>offers contracted </a:t>
            </a:r>
            <a:r>
              <a:rPr lang="en-US" dirty="0" smtClean="0">
                <a:latin typeface="Calibri" panose="020F0502020204030204" pitchFamily="34" charset="0"/>
                <a:cs typeface="Calibri" panose="020F0502020204030204" pitchFamily="34" charset="0"/>
              </a:rPr>
              <a:t>adult and adolescent programs </a:t>
            </a:r>
            <a:endParaRPr lang="en-US" sz="1200" dirty="0">
              <a:latin typeface="Calibri" panose="020F0502020204030204" pitchFamily="34" charset="0"/>
              <a:cs typeface="Calibri" panose="020F0502020204030204" pitchFamily="34" charset="0"/>
            </a:endParaRPr>
          </a:p>
          <a:p>
            <a:pPr lvl="0">
              <a:buFont typeface="Wingdings" panose="05000000000000000000" pitchFamily="2" charset="2"/>
              <a:buChar char="v"/>
            </a:pPr>
            <a:r>
              <a:rPr lang="en-US" u="sng" dirty="0">
                <a:latin typeface="Calibri" panose="020F0502020204030204" pitchFamily="34" charset="0"/>
                <a:cs typeface="Calibri" panose="020F0502020204030204" pitchFamily="34" charset="0"/>
              </a:rPr>
              <a:t>Intensive Outpatient Treatment </a:t>
            </a:r>
            <a:endParaRPr lang="en-US" sz="1800" dirty="0">
              <a:latin typeface="Calibri" panose="020F0502020204030204" pitchFamily="34" charset="0"/>
              <a:cs typeface="Calibri" panose="020F0502020204030204" pitchFamily="34" charset="0"/>
            </a:endParaRPr>
          </a:p>
          <a:p>
            <a:pPr lvl="1"/>
            <a:r>
              <a:rPr lang="en-US" dirty="0" smtClean="0">
                <a:latin typeface="Calibri" panose="020F0502020204030204" pitchFamily="34" charset="0"/>
                <a:cs typeface="Calibri" panose="020F0502020204030204" pitchFamily="34" charset="0"/>
              </a:rPr>
              <a:t>9-19 </a:t>
            </a:r>
            <a:r>
              <a:rPr lang="en-US" dirty="0">
                <a:latin typeface="Calibri" panose="020F0502020204030204" pitchFamily="34" charset="0"/>
                <a:cs typeface="Calibri" panose="020F0502020204030204" pitchFamily="34" charset="0"/>
              </a:rPr>
              <a:t>hrs. per week for adults and </a:t>
            </a:r>
            <a:r>
              <a:rPr lang="en-US" dirty="0" smtClean="0">
                <a:latin typeface="Calibri" panose="020F0502020204030204" pitchFamily="34" charset="0"/>
                <a:cs typeface="Calibri" panose="020F0502020204030204" pitchFamily="34" charset="0"/>
              </a:rPr>
              <a:t>6-13 </a:t>
            </a:r>
            <a:r>
              <a:rPr lang="en-US" dirty="0">
                <a:latin typeface="Calibri" panose="020F0502020204030204" pitchFamily="34" charset="0"/>
                <a:cs typeface="Calibri" panose="020F0502020204030204" pitchFamily="34" charset="0"/>
              </a:rPr>
              <a:t>hrs. for youth.</a:t>
            </a:r>
            <a:endParaRPr lang="en-US" sz="1600" dirty="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a:latin typeface="Calibri" panose="020F0502020204030204" pitchFamily="34" charset="0"/>
                <a:cs typeface="Calibri" panose="020F0502020204030204" pitchFamily="34" charset="0"/>
              </a:rPr>
              <a:t>BHS provides Intensive Outpatient Services in </a:t>
            </a:r>
            <a:r>
              <a:rPr lang="en-US" dirty="0" smtClean="0">
                <a:latin typeface="Calibri" panose="020F0502020204030204" pitchFamily="34" charset="0"/>
                <a:cs typeface="Calibri" panose="020F0502020204030204" pitchFamily="34" charset="0"/>
              </a:rPr>
              <a:t>Adult Drug Court</a:t>
            </a:r>
            <a:endParaRPr lang="en-US" sz="1400" dirty="0" smtClean="0">
              <a:latin typeface="Calibri" panose="020F0502020204030204" pitchFamily="34" charset="0"/>
              <a:cs typeface="Calibri" panose="020F0502020204030204" pitchFamily="34" charset="0"/>
            </a:endParaRPr>
          </a:p>
          <a:p>
            <a:pPr lvl="0">
              <a:buFont typeface="Wingdings" panose="05000000000000000000" pitchFamily="2" charset="2"/>
              <a:buChar char="v"/>
            </a:pPr>
            <a:r>
              <a:rPr lang="en-US" u="sng" dirty="0" smtClean="0">
                <a:latin typeface="Calibri" panose="020F0502020204030204" pitchFamily="34" charset="0"/>
                <a:cs typeface="Calibri" panose="020F0502020204030204" pitchFamily="34" charset="0"/>
              </a:rPr>
              <a:t>Outpatient Drug Free (ODF)</a:t>
            </a:r>
            <a:endParaRPr lang="en-US" sz="1800" dirty="0" smtClean="0">
              <a:latin typeface="Calibri" panose="020F0502020204030204" pitchFamily="34" charset="0"/>
              <a:cs typeface="Calibri" panose="020F0502020204030204" pitchFamily="34" charset="0"/>
            </a:endParaRPr>
          </a:p>
          <a:p>
            <a:pPr lvl="1"/>
            <a:r>
              <a:rPr lang="en-US" dirty="0" smtClean="0">
                <a:latin typeface="Calibri" panose="020F0502020204030204" pitchFamily="34" charset="0"/>
                <a:cs typeface="Calibri" panose="020F0502020204030204" pitchFamily="34" charset="0"/>
              </a:rPr>
              <a:t>Up to 9 </a:t>
            </a:r>
            <a:r>
              <a:rPr lang="en-US" dirty="0">
                <a:latin typeface="Calibri" panose="020F0502020204030204" pitchFamily="34" charset="0"/>
                <a:cs typeface="Calibri" panose="020F0502020204030204" pitchFamily="34" charset="0"/>
              </a:rPr>
              <a:t>hours per week with individual and group sessions </a:t>
            </a:r>
            <a:endParaRPr lang="en-US" dirty="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smtClean="0">
                <a:latin typeface="Calibri" panose="020F0502020204030204" pitchFamily="34" charset="0"/>
                <a:cs typeface="Calibri" panose="020F0502020204030204" pitchFamily="34" charset="0"/>
              </a:rPr>
              <a:t>BHS </a:t>
            </a:r>
            <a:r>
              <a:rPr lang="en-US" dirty="0">
                <a:latin typeface="Calibri" panose="020F0502020204030204" pitchFamily="34" charset="0"/>
                <a:cs typeface="Calibri" panose="020F0502020204030204" pitchFamily="34" charset="0"/>
              </a:rPr>
              <a:t>offers ODF in multiple County operated and contracted locations </a:t>
            </a:r>
            <a:endParaRPr lang="en-US" sz="12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91433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latin typeface="Calibri" panose="020F0502020204030204" pitchFamily="34" charset="0"/>
                <a:cs typeface="Calibri" panose="020F0502020204030204" pitchFamily="34" charset="0"/>
              </a:rPr>
              <a:t>DMC Required Services  </a:t>
            </a:r>
          </a:p>
        </p:txBody>
      </p:sp>
      <p:sp>
        <p:nvSpPr>
          <p:cNvPr id="3" name="Content Placeholder 2"/>
          <p:cNvSpPr>
            <a:spLocks noGrp="1"/>
          </p:cNvSpPr>
          <p:nvPr>
            <p:ph idx="1"/>
          </p:nvPr>
        </p:nvSpPr>
        <p:spPr/>
        <p:txBody>
          <a:bodyPr>
            <a:normAutofit fontScale="92500" lnSpcReduction="10000"/>
          </a:bodyPr>
          <a:lstStyle/>
          <a:p>
            <a:pPr lvl="0">
              <a:buFont typeface="Wingdings" panose="05000000000000000000" pitchFamily="2" charset="2"/>
              <a:buChar char="v"/>
            </a:pPr>
            <a:r>
              <a:rPr lang="en-US" u="sng" dirty="0">
                <a:latin typeface="Calibri" panose="020F0502020204030204" pitchFamily="34" charset="0"/>
                <a:cs typeface="Calibri" panose="020F0502020204030204" pitchFamily="34" charset="0"/>
              </a:rPr>
              <a:t>Opioid Treatment </a:t>
            </a:r>
            <a:endParaRPr lang="en-US" sz="18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Narcotic Treatment Programs (</a:t>
            </a:r>
            <a:r>
              <a:rPr lang="en-US" dirty="0" smtClean="0">
                <a:latin typeface="Calibri" panose="020F0502020204030204" pitchFamily="34" charset="0"/>
                <a:cs typeface="Calibri" panose="020F0502020204030204" pitchFamily="34" charset="0"/>
              </a:rPr>
              <a:t>NTP) for </a:t>
            </a:r>
            <a:r>
              <a:rPr lang="en-US" dirty="0">
                <a:latin typeface="Calibri" panose="020F0502020204030204" pitchFamily="34" charset="0"/>
                <a:cs typeface="Calibri" panose="020F0502020204030204" pitchFamily="34" charset="0"/>
              </a:rPr>
              <a:t>Methadone Maintenance and other Medication Assisted </a:t>
            </a:r>
            <a:r>
              <a:rPr lang="en-US" dirty="0" smtClean="0">
                <a:latin typeface="Calibri" panose="020F0502020204030204" pitchFamily="34" charset="0"/>
                <a:cs typeface="Calibri" panose="020F0502020204030204" pitchFamily="34" charset="0"/>
              </a:rPr>
              <a:t>Treatment (</a:t>
            </a:r>
            <a:r>
              <a:rPr lang="en-US" dirty="0">
                <a:latin typeface="Calibri" panose="020F0502020204030204" pitchFamily="34" charset="0"/>
                <a:cs typeface="Calibri" panose="020F0502020204030204" pitchFamily="34" charset="0"/>
              </a:rPr>
              <a:t>MAT)</a:t>
            </a:r>
            <a:endParaRPr lang="en-US" sz="1600" dirty="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a:latin typeface="Calibri" panose="020F0502020204030204" pitchFamily="34" charset="0"/>
                <a:cs typeface="Calibri" panose="020F0502020204030204" pitchFamily="34" charset="0"/>
              </a:rPr>
              <a:t>BHS currently contracts with one  NTP with two </a:t>
            </a:r>
            <a:r>
              <a:rPr lang="en-US" dirty="0" smtClean="0">
                <a:latin typeface="Calibri" panose="020F0502020204030204" pitchFamily="34" charset="0"/>
                <a:cs typeface="Calibri" panose="020F0502020204030204" pitchFamily="34" charset="0"/>
              </a:rPr>
              <a:t>locations</a:t>
            </a:r>
          </a:p>
          <a:p>
            <a:pPr marL="548640" lvl="2" indent="0">
              <a:buNone/>
            </a:pPr>
            <a:r>
              <a:rPr lang="en-US" dirty="0" smtClean="0">
                <a:latin typeface="Calibri" panose="020F0502020204030204" pitchFamily="34" charset="0"/>
                <a:cs typeface="Calibri" panose="020F0502020204030204" pitchFamily="34" charset="0"/>
              </a:rPr>
              <a:t> </a:t>
            </a:r>
            <a:endParaRPr lang="en-US" sz="1200" dirty="0">
              <a:latin typeface="Calibri" panose="020F0502020204030204" pitchFamily="34" charset="0"/>
              <a:cs typeface="Calibri" panose="020F0502020204030204" pitchFamily="34" charset="0"/>
            </a:endParaRPr>
          </a:p>
          <a:p>
            <a:pPr lvl="0">
              <a:buFont typeface="Wingdings" panose="05000000000000000000" pitchFamily="2" charset="2"/>
              <a:buChar char="v"/>
            </a:pPr>
            <a:r>
              <a:rPr lang="en-US" u="sng" dirty="0">
                <a:latin typeface="Calibri" panose="020F0502020204030204" pitchFamily="34" charset="0"/>
                <a:cs typeface="Calibri" panose="020F0502020204030204" pitchFamily="34" charset="0"/>
              </a:rPr>
              <a:t>Recovery Maintenance Services</a:t>
            </a:r>
            <a:endParaRPr lang="en-US" sz="18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Services to maintain recovery, including peer support </a:t>
            </a:r>
            <a:endParaRPr lang="en-US" sz="1600" dirty="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a:latin typeface="Calibri" panose="020F0502020204030204" pitchFamily="34" charset="0"/>
                <a:cs typeface="Calibri" panose="020F0502020204030204" pitchFamily="34" charset="0"/>
              </a:rPr>
              <a:t>BHS contracts with a provider for recovery maintenance services  </a:t>
            </a:r>
            <a:endParaRPr lang="en-US" dirty="0" smtClean="0">
              <a:latin typeface="Calibri" panose="020F0502020204030204" pitchFamily="34" charset="0"/>
              <a:cs typeface="Calibri" panose="020F0502020204030204" pitchFamily="34" charset="0"/>
            </a:endParaRPr>
          </a:p>
          <a:p>
            <a:pPr marL="548640" lvl="2" indent="0">
              <a:buNone/>
            </a:pPr>
            <a:endParaRPr lang="en-US" sz="1200" dirty="0">
              <a:latin typeface="Calibri" panose="020F0502020204030204" pitchFamily="34" charset="0"/>
              <a:cs typeface="Calibri" panose="020F0502020204030204" pitchFamily="34" charset="0"/>
            </a:endParaRPr>
          </a:p>
          <a:p>
            <a:pPr lvl="0">
              <a:buFont typeface="Wingdings" panose="05000000000000000000" pitchFamily="2" charset="2"/>
              <a:buChar char="v"/>
            </a:pPr>
            <a:r>
              <a:rPr lang="en-US" u="sng" dirty="0">
                <a:latin typeface="Calibri" panose="020F0502020204030204" pitchFamily="34" charset="0"/>
                <a:cs typeface="Calibri" panose="020F0502020204030204" pitchFamily="34" charset="0"/>
              </a:rPr>
              <a:t>Case Management Services</a:t>
            </a:r>
            <a:endParaRPr lang="en-US" sz="18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To ensure integrated and coordinated care, as well as transition services </a:t>
            </a:r>
            <a:endParaRPr lang="en-US" sz="1600" dirty="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dirty="0">
                <a:latin typeface="Calibri" panose="020F0502020204030204" pitchFamily="34" charset="0"/>
                <a:cs typeface="Calibri" panose="020F0502020204030204" pitchFamily="34" charset="0"/>
              </a:rPr>
              <a:t>Case management is provided to participants in all County operated and contracted </a:t>
            </a:r>
            <a:r>
              <a:rPr lang="en-US" dirty="0" smtClean="0">
                <a:latin typeface="Calibri" panose="020F0502020204030204" pitchFamily="34" charset="0"/>
                <a:cs typeface="Calibri" panose="020F0502020204030204" pitchFamily="34" charset="0"/>
              </a:rPr>
              <a:t>programs</a:t>
            </a:r>
          </a:p>
          <a:p>
            <a:pPr lvl="0">
              <a:buFont typeface="Wingdings" panose="05000000000000000000" pitchFamily="2" charset="2"/>
              <a:buChar char="v"/>
            </a:pPr>
            <a:r>
              <a:rPr lang="en-US" u="sng" dirty="0">
                <a:latin typeface="Calibri" panose="020F0502020204030204" pitchFamily="34" charset="0"/>
                <a:cs typeface="Calibri" panose="020F0502020204030204" pitchFamily="34" charset="0"/>
              </a:rPr>
              <a:t>Physician Consultation </a:t>
            </a:r>
            <a:endParaRPr lang="en-US" sz="18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MD to MD support related to medications and treatment </a:t>
            </a:r>
            <a:endParaRPr lang="en-US" sz="1600" dirty="0">
              <a:latin typeface="Calibri" panose="020F0502020204030204" pitchFamily="34" charset="0"/>
              <a:cs typeface="Calibri" panose="020F0502020204030204" pitchFamily="34" charset="0"/>
            </a:endParaRPr>
          </a:p>
          <a:p>
            <a:pPr lvl="2">
              <a:buFont typeface="Wingdings" panose="05000000000000000000" pitchFamily="2" charset="2"/>
              <a:buChar char="Ø"/>
            </a:pP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24137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256</TotalTime>
  <Words>1700</Words>
  <Application>Microsoft Office PowerPoint</Application>
  <PresentationFormat>On-screen Show (4:3)</PresentationFormat>
  <Paragraphs>251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Clarity</vt:lpstr>
      <vt:lpstr>Behavioral Health Services  Drug Medi-Cal: Designing an Organized Delivery System for  Substance Use Disorder Services </vt:lpstr>
      <vt:lpstr>Overview </vt:lpstr>
      <vt:lpstr>The 5 Year Pilot Project</vt:lpstr>
      <vt:lpstr>Factors to Consider for Opt-In</vt:lpstr>
      <vt:lpstr>Benefits of the Pilot Project  </vt:lpstr>
      <vt:lpstr>Behavioral Health Services (BHS)  Principles of Service Delivery System </vt:lpstr>
      <vt:lpstr>Requirements for Drug Medi-Cal (DMC) Providers</vt:lpstr>
      <vt:lpstr>DMC Required Services  </vt:lpstr>
      <vt:lpstr>DMC Required Services  </vt:lpstr>
      <vt:lpstr>Optional Services to be Provided </vt:lpstr>
      <vt:lpstr>How to Do It:   Next Steps</vt:lpstr>
      <vt:lpstr>How You Can Help: Input and Questions</vt:lpstr>
      <vt:lpstr>Contact Information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Health Services  Drug Medi-Cal: Designing an Organized Delivery System for Substance Use Disorder Services</dc:title>
  <dc:creator>Daniels, Danielle</dc:creator>
  <cp:lastModifiedBy>Underwood, Kerry</cp:lastModifiedBy>
  <cp:revision>37</cp:revision>
  <cp:lastPrinted>2016-04-06T22:04:37Z</cp:lastPrinted>
  <dcterms:created xsi:type="dcterms:W3CDTF">2016-03-31T22:46:18Z</dcterms:created>
  <dcterms:modified xsi:type="dcterms:W3CDTF">2016-05-02T23:59:52Z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93D28F38-163D-49B0-80D7-6795D93DF322</vt:lpwstr>
  </property>
  <property fmtid="{D5CDD505-2E9C-101B-9397-08002B2CF9AE}" pid="3" name="ArticulatePath">
    <vt:lpwstr>DMC Project Presentation - Final</vt:lpwstr>
  </property>
</Properties>
</file>