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60" r:id="rId4"/>
    <p:sldId id="261" r:id="rId5"/>
    <p:sldId id="262" r:id="rId6"/>
    <p:sldId id="280" r:id="rId7"/>
    <p:sldId id="264" r:id="rId8"/>
    <p:sldId id="265" r:id="rId9"/>
    <p:sldId id="266" r:id="rId10"/>
    <p:sldId id="267" r:id="rId11"/>
    <p:sldId id="277" r:id="rId12"/>
    <p:sldId id="276" r:id="rId13"/>
    <p:sldId id="268" r:id="rId14"/>
    <p:sldId id="279" r:id="rId15"/>
    <p:sldId id="27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538" autoAdjust="0"/>
    <p:restoredTop sz="94660"/>
  </p:normalViewPr>
  <p:slideViewPr>
    <p:cSldViewPr>
      <p:cViewPr varScale="1">
        <p:scale>
          <a:sx n="138" d="100"/>
          <a:sy n="138" d="100"/>
        </p:scale>
        <p:origin x="45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notesViewPr>
    <p:cSldViewPr>
      <p:cViewPr varScale="1">
        <p:scale>
          <a:sx n="58" d="100"/>
          <a:sy n="58" d="100"/>
        </p:scale>
        <p:origin x="-250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 smtClean="0"/>
            </a:lvl1pPr>
          </a:lstStyle>
          <a:p>
            <a:pPr>
              <a:defRPr/>
            </a:pPr>
            <a:fld id="{50AECB14-1238-429C-A2DC-B91CEADB8BD0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D16282-03F8-46E0-ABE6-82E1B2904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36402C-C8BC-4EE1-BF0F-20A4287C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7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2DA-94C2-40CC-A5F1-FCE1BE32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7AA5-61F7-404B-A568-9D04B5FBD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4F06-E1B9-4718-962B-38FE6DEB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D356-C864-460F-86F9-4DA5194E0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48F7-14CC-4D78-A2F8-2F0441AE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C774-0613-4CAE-B02B-A6DC1718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B4C9-99F5-4878-BE0A-8342CB2F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4F57-49CD-4CEF-9EB5-93D9D7FAF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C46F-3442-4620-A010-32311A08C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0499-91A4-4892-9DA0-187AAA072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E6DF-B7CD-4D5F-B54D-F6FB6BF41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D0001D-EA74-4664-AFE6-788C2C28E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VKBi_tKGBY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7VIv5YYKt0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Information Exchange</a:t>
            </a:r>
            <a:br>
              <a:rPr lang="en-US" dirty="0"/>
            </a:br>
            <a:r>
              <a:rPr lang="en-US" dirty="0"/>
              <a:t>for Emergency Medical Services</a:t>
            </a:r>
            <a:br>
              <a:rPr lang="en-US" dirty="0"/>
            </a:br>
            <a:r>
              <a:rPr lang="en-US" dirty="0" smtClean="0"/>
              <a:t>Orange County </a:t>
            </a:r>
            <a:br>
              <a:rPr lang="en-US" dirty="0" smtClean="0"/>
            </a:br>
            <a:r>
              <a:rPr lang="en-US" dirty="0" smtClean="0"/>
              <a:t>+EMS Project Update</a:t>
            </a:r>
            <a:br>
              <a:rPr lang="en-US" dirty="0" smtClean="0"/>
            </a:br>
            <a:r>
              <a:rPr lang="en-US" dirty="0" smtClean="0"/>
              <a:t>SAFR Workflow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HIE in EMS Summit</a:t>
            </a:r>
            <a:endParaRPr lang="en-US" dirty="0"/>
          </a:p>
          <a:p>
            <a:r>
              <a:rPr lang="en-US" dirty="0" smtClean="0"/>
              <a:t>April </a:t>
            </a:r>
            <a:r>
              <a:rPr lang="en-US" dirty="0" smtClean="0"/>
              <a:t>5,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9789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94880" cy="994172"/>
          </a:xfrm>
        </p:spPr>
        <p:txBody>
          <a:bodyPr/>
          <a:lstStyle/>
          <a:p>
            <a:pPr algn="ctr"/>
            <a:r>
              <a:rPr lang="en-US" dirty="0"/>
              <a:t>SEARCH Function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72200" y="1524000"/>
            <a:ext cx="2866846" cy="3886200"/>
          </a:xfrm>
        </p:spPr>
        <p:txBody>
          <a:bodyPr>
            <a:normAutofit fontScale="6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If there is a match, the user will be prompted to confirm their selection – this is called “Breaking the glass”.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“Breaking the glass” confirms that you are in fact this patients current care giver and have rights to access his/her medical records.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search will return patient medical history, allergies, medications, and basic demographic information.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327178"/>
            <a:ext cx="2971800" cy="42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08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Search demo video</a:t>
            </a:r>
            <a:br>
              <a:rPr lang="en-US" dirty="0"/>
            </a:br>
            <a:r>
              <a:rPr lang="en-US" sz="2000" dirty="0"/>
              <a:t>(Next Slide)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Video May also be viewed online at: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youtu.be/qVKBi_tKGBY</a:t>
            </a:r>
            <a:r>
              <a:rPr lang="en-US" sz="2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5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IE Search Demo SAFR 03-17-201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92570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ALERT Function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63407"/>
            <a:ext cx="3499258" cy="22517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752601"/>
            <a:ext cx="3457036" cy="2514600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 smtClean="0"/>
              <a:t>Implemented Feb. 22, 2017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b="0" dirty="0" smtClean="0"/>
              <a:t>Changes </a:t>
            </a:r>
            <a:r>
              <a:rPr lang="en-US" sz="1650" b="0" dirty="0"/>
              <a:t>to how receiving hospitals use the existing OC Hospital Hub are underway.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b="0" dirty="0"/>
              <a:t>Changes include an audible alert.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b="0" dirty="0"/>
              <a:t>Receiving hospital will need Hospital Hub on a static display.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b="0" dirty="0"/>
              <a:t>EMS providers will need to post their </a:t>
            </a:r>
            <a:r>
              <a:rPr lang="en-US" sz="1650" b="0" dirty="0" err="1"/>
              <a:t>ePCRs</a:t>
            </a:r>
            <a:r>
              <a:rPr lang="en-US" sz="1650" b="0" dirty="0"/>
              <a:t> prior to arrival at the hospital.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916" t="11843" r="3054" b="69221"/>
          <a:stretch/>
        </p:blipFill>
        <p:spPr>
          <a:xfrm>
            <a:off x="1681954" y="4493284"/>
            <a:ext cx="7396406" cy="993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05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ALERT demo video</a:t>
            </a:r>
            <a:br>
              <a:rPr lang="en-US" dirty="0"/>
            </a:br>
            <a:r>
              <a:rPr lang="en-US" sz="2000" dirty="0"/>
              <a:t>(Next Slide)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Video May also be viewed online at:</a:t>
            </a:r>
            <a:br>
              <a:rPr lang="en-US" sz="2000" dirty="0"/>
            </a:br>
            <a:r>
              <a:rPr lang="en-US" sz="2000" u="sng" dirty="0">
                <a:hlinkClick r:id="rId2"/>
              </a:rPr>
              <a:t>https://youtu.be/j7VIv5YYKt0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12580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IE Alert Demo 01-09-201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10933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FILE Function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1491597"/>
            <a:ext cx="3733800" cy="3769053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/>
              <a:t>ePCR</a:t>
            </a:r>
            <a:r>
              <a:rPr lang="en-US" sz="1800" dirty="0" smtClean="0"/>
              <a:t> </a:t>
            </a:r>
            <a:r>
              <a:rPr lang="en-US" sz="1800" dirty="0"/>
              <a:t>must be completed in real-time while at the patients bed-side. </a:t>
            </a:r>
          </a:p>
          <a:p>
            <a:r>
              <a:rPr lang="en-US" sz="1800" dirty="0"/>
              <a:t>Provider must finalize their posted report so that it can be transmitted to the HIE in CCDA format.  </a:t>
            </a:r>
          </a:p>
          <a:p>
            <a:r>
              <a:rPr lang="en-US" sz="1800" dirty="0"/>
              <a:t>Provider agency must be currently using an </a:t>
            </a:r>
            <a:r>
              <a:rPr lang="en-US" sz="1800" dirty="0" err="1"/>
              <a:t>ePCR</a:t>
            </a:r>
            <a:r>
              <a:rPr lang="en-US" sz="1800" dirty="0"/>
              <a:t> system which is certified compliant with NEMSIS v3 (3.4.0); In OC, the countywide system is provided by </a:t>
            </a:r>
            <a:r>
              <a:rPr lang="en-US" sz="1800" dirty="0" err="1"/>
              <a:t>ImageTrend</a:t>
            </a:r>
            <a:r>
              <a:rPr lang="en-US" sz="1800" dirty="0"/>
              <a:t>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45" y="2055442"/>
            <a:ext cx="3774837" cy="25165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27193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RECONCILE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67400" y="1828800"/>
            <a:ext cx="29718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Outcome information from receiving hospital to populate NEMSIS </a:t>
            </a:r>
            <a:r>
              <a:rPr lang="en-US" sz="1800" dirty="0" err="1"/>
              <a:t>eOutcome</a:t>
            </a:r>
            <a:r>
              <a:rPr lang="en-US" sz="1800" dirty="0"/>
              <a:t> fields in </a:t>
            </a:r>
            <a:r>
              <a:rPr lang="en-US" sz="1800" dirty="0" err="1"/>
              <a:t>ePCR</a:t>
            </a:r>
            <a:r>
              <a:rPr lang="en-US" sz="1800" dirty="0"/>
              <a:t>. </a:t>
            </a:r>
          </a:p>
          <a:p>
            <a:r>
              <a:rPr lang="en-US" sz="1800" dirty="0"/>
              <a:t>Predicated on accurate patient information – making search function more important. </a:t>
            </a:r>
          </a:p>
          <a:p>
            <a:r>
              <a:rPr lang="en-US" sz="1800" dirty="0"/>
              <a:t>EMS providers must learn how to compile and use outcome information to aid with improving EMS patient care and operations. </a:t>
            </a:r>
          </a:p>
        </p:txBody>
      </p:sp>
      <p:pic>
        <p:nvPicPr>
          <p:cNvPr id="1026" name="Picture 2" descr="Image result for ems patient outcome da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60062"/>
            <a:ext cx="4217255" cy="28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7785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994172"/>
          </a:xfrm>
        </p:spPr>
        <p:txBody>
          <a:bodyPr/>
          <a:lstStyle/>
          <a:p>
            <a:r>
              <a:rPr lang="en-US" dirty="0"/>
              <a:t>Patient Privacy and Information Security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752600"/>
            <a:ext cx="4404145" cy="4495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Continue to use existing organizational privacy and security practices regarding patient care information. </a:t>
            </a:r>
          </a:p>
          <a:p>
            <a:r>
              <a:rPr lang="en-US" dirty="0"/>
              <a:t>Patients must be offered (or have access to) your Notice of Privacy Practices (NPP). </a:t>
            </a:r>
          </a:p>
          <a:p>
            <a:pPr lvl="1"/>
            <a:r>
              <a:rPr lang="en-US" dirty="0"/>
              <a:t>This can be done by providing them with a copy at the time of service or providing them with contact information (or a link to a website) where they can obtain this information at a later date. </a:t>
            </a:r>
          </a:p>
          <a:p>
            <a:pPr lvl="1"/>
            <a:r>
              <a:rPr lang="en-US" dirty="0"/>
              <a:t>If the patient is able, have them sign the </a:t>
            </a:r>
            <a:r>
              <a:rPr lang="en-US" dirty="0" err="1"/>
              <a:t>ePCR</a:t>
            </a:r>
            <a:r>
              <a:rPr lang="en-US" dirty="0"/>
              <a:t> and note the HIPAA Acknowledgement. </a:t>
            </a:r>
          </a:p>
          <a:p>
            <a:pPr lvl="1"/>
            <a:r>
              <a:rPr lang="en-US" dirty="0"/>
              <a:t>No additional explanation is necessary by EMS providers at the time of service.</a:t>
            </a:r>
          </a:p>
          <a:p>
            <a:pPr lvl="1"/>
            <a:r>
              <a:rPr lang="en-US" dirty="0"/>
              <a:t>After reviewing the NPP, a Patient may “opt-out” of any future disclosure of their health information.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952" t="22939" r="24253" b="22875"/>
          <a:stretch/>
        </p:blipFill>
        <p:spPr>
          <a:xfrm>
            <a:off x="5774224" y="2202972"/>
            <a:ext cx="3005310" cy="214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547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86700" cy="994172"/>
          </a:xfrm>
        </p:spPr>
        <p:txBody>
          <a:bodyPr/>
          <a:lstStyle/>
          <a:p>
            <a:r>
              <a:rPr lang="en-US" dirty="0"/>
              <a:t>Patient Privacy and Information Security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929879"/>
            <a:ext cx="7143750" cy="332792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Conducting a patient search using the HIE (breaking the glass) gives access to ALL patient records countywide; not just patients seen by your organization (like with “repeat patient” searches). </a:t>
            </a:r>
          </a:p>
          <a:p>
            <a:endParaRPr lang="en-US" dirty="0"/>
          </a:p>
          <a:p>
            <a:r>
              <a:rPr lang="en-US" dirty="0"/>
              <a:t>It’s important to use the HIE search responsibly and never access records for any patient that </a:t>
            </a:r>
            <a:r>
              <a:rPr lang="en-US" dirty="0" smtClean="0"/>
              <a:t>is </a:t>
            </a:r>
            <a:r>
              <a:rPr lang="en-US" dirty="0"/>
              <a:t>not in your immediate care.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1003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7162800" cy="3886200"/>
          </a:xfrm>
        </p:spPr>
        <p:txBody>
          <a:bodyPr/>
          <a:lstStyle/>
          <a:p>
            <a:r>
              <a:rPr lang="en-US" sz="2400" dirty="0"/>
              <a:t>Discuss the background of the project. </a:t>
            </a:r>
          </a:p>
          <a:p>
            <a:endParaRPr lang="en-US" sz="2400" dirty="0"/>
          </a:p>
          <a:p>
            <a:r>
              <a:rPr lang="en-US" sz="2400" dirty="0" smtClean="0"/>
              <a:t>Discuss progress with implementing SAFR </a:t>
            </a:r>
            <a:r>
              <a:rPr lang="en-US" sz="2400" dirty="0"/>
              <a:t>Workflow </a:t>
            </a:r>
            <a:r>
              <a:rPr lang="en-US" sz="2400" dirty="0" smtClean="0"/>
              <a:t>process.</a:t>
            </a:r>
          </a:p>
          <a:p>
            <a:endParaRPr lang="en-US" sz="2400" dirty="0"/>
          </a:p>
          <a:p>
            <a:r>
              <a:rPr lang="en-US" sz="2400" dirty="0"/>
              <a:t>Discuss HIE pilot testing phase and project outcome.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Discuss patient privacy and information security.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18859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31239"/>
            <a:ext cx="7067550" cy="340276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This is a grant funded project designed to test real-time health information exchange between EMS providers and hospitals.  </a:t>
            </a:r>
          </a:p>
          <a:p>
            <a:endParaRPr lang="en-US" dirty="0"/>
          </a:p>
          <a:p>
            <a:r>
              <a:rPr lang="en-US" dirty="0"/>
              <a:t>NBFD is a partner with Hoag, OCPRHIO, and OCEMS whose key role is to pilot the SAFR model for data exchange and interoperability. </a:t>
            </a:r>
          </a:p>
          <a:p>
            <a:endParaRPr lang="en-US" dirty="0"/>
          </a:p>
          <a:p>
            <a:r>
              <a:rPr lang="en-US" dirty="0"/>
              <a:t>Implementing the SAFR model will include some changes to how the </a:t>
            </a:r>
            <a:r>
              <a:rPr lang="en-US" dirty="0" err="1"/>
              <a:t>ePCR</a:t>
            </a:r>
            <a:r>
              <a:rPr lang="en-US" dirty="0"/>
              <a:t> system is currently used.</a:t>
            </a:r>
          </a:p>
          <a:p>
            <a:endParaRPr lang="en-US" dirty="0"/>
          </a:p>
          <a:p>
            <a:r>
              <a:rPr lang="en-US" dirty="0"/>
              <a:t>Patient privacy and information security are key components of responsible health information exchange.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75324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0103307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86700" cy="994172"/>
          </a:xfrm>
        </p:spPr>
        <p:txBody>
          <a:bodyPr/>
          <a:lstStyle/>
          <a:p>
            <a:r>
              <a:rPr lang="en-US" dirty="0" smtClean="0"/>
              <a:t>+EMS Project </a:t>
            </a:r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8972"/>
            <a:ext cx="6915150" cy="4416029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/>
              <a:t>Each participating County is to develop partnerships between one 9-1-1 EMS provider with transport capability, one receiving hospital, the Regional Health Information Organization (RHIO), and the Local EMS Agency (LEMSA). </a:t>
            </a:r>
            <a:endParaRPr lang="en-US" sz="3400" dirty="0" smtClean="0"/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Orange County Project Participants</a:t>
            </a:r>
          </a:p>
          <a:p>
            <a:pPr lvl="1"/>
            <a:r>
              <a:rPr lang="en-US" sz="3400" dirty="0"/>
              <a:t>EMS Provider: Newport Beach Fire </a:t>
            </a:r>
            <a:r>
              <a:rPr lang="en-US" sz="3400" dirty="0" smtClean="0"/>
              <a:t>Department (NBFD)</a:t>
            </a:r>
            <a:endParaRPr lang="en-US" sz="3400" dirty="0"/>
          </a:p>
          <a:p>
            <a:pPr lvl="1"/>
            <a:r>
              <a:rPr lang="en-US" sz="3400" dirty="0"/>
              <a:t>Hospital: </a:t>
            </a:r>
            <a:r>
              <a:rPr lang="en-US" sz="3400" dirty="0" smtClean="0"/>
              <a:t>Hoag Memorial Hospital Presbyterian</a:t>
            </a:r>
            <a:endParaRPr lang="en-US" sz="3400" dirty="0"/>
          </a:p>
          <a:p>
            <a:pPr lvl="1"/>
            <a:r>
              <a:rPr lang="en-US" sz="3400" dirty="0"/>
              <a:t>RHIO: One California Partnership Regional Health Information Organization (OCPRHIO)</a:t>
            </a:r>
          </a:p>
          <a:p>
            <a:pPr lvl="1"/>
            <a:r>
              <a:rPr lang="en-US" sz="3400" dirty="0"/>
              <a:t>LEMSA: Orange County </a:t>
            </a:r>
            <a:r>
              <a:rPr lang="en-US" sz="3400" dirty="0" smtClean="0"/>
              <a:t>EMS</a:t>
            </a:r>
          </a:p>
          <a:p>
            <a:pPr lvl="1"/>
            <a:endParaRPr lang="en-US" sz="3400" dirty="0"/>
          </a:p>
          <a:p>
            <a:r>
              <a:rPr lang="en-US" sz="3400" dirty="0"/>
              <a:t>Project Timeline: July 2015 – July </a:t>
            </a:r>
            <a:r>
              <a:rPr lang="en-US" sz="3400" dirty="0" smtClean="0"/>
              <a:t>2017</a:t>
            </a:r>
          </a:p>
          <a:p>
            <a:endParaRPr lang="en-US" sz="3400" dirty="0" smtClean="0"/>
          </a:p>
          <a:p>
            <a:r>
              <a:rPr lang="en-US" sz="3400" dirty="0"/>
              <a:t>Primary Project Deliverables = Implement SAFR Workflow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/>
              <a:t>Primary goal is 10% of monthly EMS transport call volume includes data exchanged through the HIE network.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3033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8" y="346603"/>
            <a:ext cx="7886700" cy="994172"/>
          </a:xfrm>
        </p:spPr>
        <p:txBody>
          <a:bodyPr/>
          <a:lstStyle/>
          <a:p>
            <a:r>
              <a:rPr lang="en-US" dirty="0" smtClean="0"/>
              <a:t>+EMS Project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38" y="1369530"/>
            <a:ext cx="6915150" cy="42258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NBFD Live on NEMSIS 3 Apr 2016</a:t>
            </a:r>
          </a:p>
          <a:p>
            <a:r>
              <a:rPr lang="en-US" dirty="0" smtClean="0"/>
              <a:t>Q4 2016 / Q1 2017 Technical Dev.</a:t>
            </a:r>
          </a:p>
          <a:p>
            <a:r>
              <a:rPr lang="en-US" dirty="0" smtClean="0"/>
              <a:t>20 medics selected to participate</a:t>
            </a:r>
          </a:p>
          <a:p>
            <a:pPr lvl="1"/>
            <a:r>
              <a:rPr lang="en-US" dirty="0" smtClean="0"/>
              <a:t>All trained in Dec. 2016 / Jan. 2017</a:t>
            </a:r>
          </a:p>
          <a:p>
            <a:r>
              <a:rPr lang="en-US" dirty="0" smtClean="0"/>
              <a:t>“Soft” Go-Live Feb. 22, 2017</a:t>
            </a:r>
          </a:p>
          <a:p>
            <a:pPr lvl="1"/>
            <a:r>
              <a:rPr lang="en-US" dirty="0" smtClean="0"/>
              <a:t>Included “Search” and “Alert"</a:t>
            </a:r>
          </a:p>
          <a:p>
            <a:r>
              <a:rPr lang="en-US" dirty="0" smtClean="0"/>
              <a:t>“Hard” Go-Live Mar. 30, 2017</a:t>
            </a:r>
          </a:p>
          <a:p>
            <a:pPr lvl="1"/>
            <a:r>
              <a:rPr lang="en-US" dirty="0" smtClean="0"/>
              <a:t>Included all SAFR components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353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28" t="11770" r="22419" b="1329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16759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63"/>
            <a:ext cx="9144000" cy="68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1935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SAFR – Practical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7162800" cy="3581400"/>
          </a:xfrm>
        </p:spPr>
        <p:txBody>
          <a:bodyPr/>
          <a:lstStyle/>
          <a:p>
            <a:r>
              <a:rPr lang="en-US" sz="2400" dirty="0"/>
              <a:t>Each aspect of the SAFR model has an effect on EMS patient care operations and workflow. </a:t>
            </a:r>
          </a:p>
          <a:p>
            <a:r>
              <a:rPr lang="en-US" sz="2400" dirty="0"/>
              <a:t>Practical application of SAFR will change how OC EMS providers use their </a:t>
            </a:r>
            <a:r>
              <a:rPr lang="en-US" sz="2400" dirty="0" err="1"/>
              <a:t>ePCRs</a:t>
            </a:r>
            <a:r>
              <a:rPr lang="en-US" sz="2400" dirty="0"/>
              <a:t> and will change how OC Receiving Hospitals receive and use EMS reports. </a:t>
            </a:r>
          </a:p>
          <a:p>
            <a:r>
              <a:rPr lang="en-US" sz="2400" dirty="0" smtClean="0"/>
              <a:t>20 </a:t>
            </a:r>
            <a:r>
              <a:rPr lang="en-US" sz="2400" dirty="0"/>
              <a:t>users have been identified who are best suited to test these changes.  Only these users will have permissions to search the HIE.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0148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2590"/>
            <a:ext cx="8194880" cy="994172"/>
          </a:xfrm>
        </p:spPr>
        <p:txBody>
          <a:bodyPr/>
          <a:lstStyle/>
          <a:p>
            <a:pPr algn="ctr"/>
            <a:r>
              <a:rPr lang="en-US" dirty="0"/>
              <a:t>SEARCH Function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3000" y="1276762"/>
            <a:ext cx="5041813" cy="1411160"/>
          </a:xfrm>
        </p:spPr>
        <p:txBody>
          <a:bodyPr>
            <a:normAutofit fontScale="6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50" dirty="0" smtClean="0"/>
              <a:t>Implemented Feb.22, 2017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950" b="0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50" b="0" dirty="0" smtClean="0"/>
              <a:t>A </a:t>
            </a:r>
            <a:r>
              <a:rPr lang="en-US" sz="1950" b="0" dirty="0"/>
              <a:t>new interface in the </a:t>
            </a:r>
            <a:r>
              <a:rPr lang="en-US" sz="1950" b="0" dirty="0" err="1"/>
              <a:t>ePCR</a:t>
            </a:r>
            <a:r>
              <a:rPr lang="en-US" sz="1950" b="0" dirty="0"/>
              <a:t> embedded in the “Repeat Patient” search area allows providers to search the HIE.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50" b="0" dirty="0"/>
              <a:t>Searching the HIE is a new behavior which will have to be taught.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50" b="0" dirty="0"/>
              <a:t>Searching the HIE may take time.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46" y="2057400"/>
            <a:ext cx="2035878" cy="305381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160" r="1" b="54438"/>
          <a:stretch/>
        </p:blipFill>
        <p:spPr bwMode="auto">
          <a:xfrm>
            <a:off x="1523999" y="3124200"/>
            <a:ext cx="4800601" cy="18288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370941" y="4214675"/>
            <a:ext cx="2147978" cy="1682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30398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709" y="533400"/>
            <a:ext cx="8194880" cy="994172"/>
          </a:xfrm>
        </p:spPr>
        <p:txBody>
          <a:bodyPr/>
          <a:lstStyle/>
          <a:p>
            <a:pPr algn="ctr"/>
            <a:r>
              <a:rPr lang="en-US" dirty="0"/>
              <a:t>SEARCH Function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77000" y="2125266"/>
            <a:ext cx="2477220" cy="3284934"/>
          </a:xfrm>
        </p:spPr>
        <p:txBody>
          <a:bodyPr>
            <a:normAutofit fontScale="6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search should be conducted at some point upon patient contact, but before arrival at the hospital.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When searching the HIE, users MUST have the following four (4) patient identifiers: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First Name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Last Name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Date of Birth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Gender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98454"/>
            <a:ext cx="1847850" cy="632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281" t="33554" r="19133"/>
          <a:stretch/>
        </p:blipFill>
        <p:spPr>
          <a:xfrm>
            <a:off x="1706523" y="2971800"/>
            <a:ext cx="464644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76568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c_meds">
  <a:themeElements>
    <a:clrScheme name="oc_me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_me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_me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oc_meds</Template>
  <TotalTime>2338</TotalTime>
  <Words>894</Words>
  <Application>Microsoft Office PowerPoint</Application>
  <PresentationFormat>On-screen Show (4:3)</PresentationFormat>
  <Paragraphs>103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oc_meds</vt:lpstr>
      <vt:lpstr>Health Information Exchange for Emergency Medical Services Orange County  +EMS Project Update SAFR Workflow</vt:lpstr>
      <vt:lpstr>Objectives</vt:lpstr>
      <vt:lpstr>+EMS Project Background</vt:lpstr>
      <vt:lpstr>+EMS Project Implementation</vt:lpstr>
      <vt:lpstr>PowerPoint Presentation</vt:lpstr>
      <vt:lpstr>PowerPoint Presentation</vt:lpstr>
      <vt:lpstr>SAFR – Practical Considerations</vt:lpstr>
      <vt:lpstr>SEARCH Function</vt:lpstr>
      <vt:lpstr>SEARCH Function</vt:lpstr>
      <vt:lpstr>SEARCH Function</vt:lpstr>
      <vt:lpstr>Search demo video (Next Slide)  Video May also be viewed online at: https://youtu.be/qVKBi_tKGBY </vt:lpstr>
      <vt:lpstr>PowerPoint Presentation</vt:lpstr>
      <vt:lpstr>ALERT Function</vt:lpstr>
      <vt:lpstr>ALERT demo video (Next Slide)  Video May also be viewed online at: https://youtu.be/j7VIv5YYKt0</vt:lpstr>
      <vt:lpstr>PowerPoint Presentation</vt:lpstr>
      <vt:lpstr>FILE Function</vt:lpstr>
      <vt:lpstr>RECONCILE Function</vt:lpstr>
      <vt:lpstr>Patient Privacy and Information Security</vt:lpstr>
      <vt:lpstr>Patient Privacy and Information Security</vt:lpstr>
      <vt:lpstr>Summary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Samarin</dc:creator>
  <cp:lastModifiedBy>Repass, Laurent</cp:lastModifiedBy>
  <cp:revision>226</cp:revision>
  <cp:lastPrinted>2017-03-17T14:37:31Z</cp:lastPrinted>
  <dcterms:created xsi:type="dcterms:W3CDTF">2010-09-27T23:52:50Z</dcterms:created>
  <dcterms:modified xsi:type="dcterms:W3CDTF">2017-04-18T20:15:21Z</dcterms:modified>
</cp:coreProperties>
</file>