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47"/>
  </p:notesMasterIdLst>
  <p:sldIdLst>
    <p:sldId id="256" r:id="rId2"/>
    <p:sldId id="257" r:id="rId3"/>
    <p:sldId id="258" r:id="rId4"/>
    <p:sldId id="259" r:id="rId5"/>
    <p:sldId id="286" r:id="rId6"/>
    <p:sldId id="260" r:id="rId7"/>
    <p:sldId id="261" r:id="rId8"/>
    <p:sldId id="262" r:id="rId9"/>
    <p:sldId id="263" r:id="rId10"/>
    <p:sldId id="264" r:id="rId11"/>
    <p:sldId id="265" r:id="rId12"/>
    <p:sldId id="266" r:id="rId13"/>
    <p:sldId id="268" r:id="rId14"/>
    <p:sldId id="267" r:id="rId15"/>
    <p:sldId id="269" r:id="rId16"/>
    <p:sldId id="270" r:id="rId17"/>
    <p:sldId id="285" r:id="rId18"/>
    <p:sldId id="271" r:id="rId19"/>
    <p:sldId id="272" r:id="rId20"/>
    <p:sldId id="277" r:id="rId21"/>
    <p:sldId id="273" r:id="rId22"/>
    <p:sldId id="274" r:id="rId23"/>
    <p:sldId id="287" r:id="rId24"/>
    <p:sldId id="288" r:id="rId25"/>
    <p:sldId id="275" r:id="rId26"/>
    <p:sldId id="304" r:id="rId27"/>
    <p:sldId id="276" r:id="rId28"/>
    <p:sldId id="289" r:id="rId29"/>
    <p:sldId id="290" r:id="rId30"/>
    <p:sldId id="292" r:id="rId31"/>
    <p:sldId id="295" r:id="rId32"/>
    <p:sldId id="296" r:id="rId33"/>
    <p:sldId id="297" r:id="rId34"/>
    <p:sldId id="298" r:id="rId35"/>
    <p:sldId id="299" r:id="rId36"/>
    <p:sldId id="300" r:id="rId37"/>
    <p:sldId id="301" r:id="rId38"/>
    <p:sldId id="302" r:id="rId39"/>
    <p:sldId id="303" r:id="rId40"/>
    <p:sldId id="284" r:id="rId41"/>
    <p:sldId id="291" r:id="rId42"/>
    <p:sldId id="281" r:id="rId43"/>
    <p:sldId id="282" r:id="rId44"/>
    <p:sldId id="283" r:id="rId45"/>
    <p:sldId id="293"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52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C844FE-5CA9-4214-B3F8-D2445665860E}" type="datetimeFigureOut">
              <a:rPr lang="en-US" smtClean="0"/>
              <a:t>6/10/2016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13E4A5-155E-42F0-8650-37AE5D9E65D0}" type="slidenum">
              <a:rPr lang="en-US" smtClean="0"/>
              <a:t>‹#›</a:t>
            </a:fld>
            <a:endParaRPr lang="en-US"/>
          </a:p>
        </p:txBody>
      </p:sp>
    </p:spTree>
    <p:extLst>
      <p:ext uri="{BB962C8B-B14F-4D97-AF65-F5344CB8AC3E}">
        <p14:creationId xmlns:p14="http://schemas.microsoft.com/office/powerpoint/2010/main" val="1282306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7B1B319-C0C8-40BD-ADCE-D6728F9C3987}" type="datetime1">
              <a:rPr lang="en-US" smtClean="0"/>
              <a:t>6/10/2016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9CEABF-A911-4F8B-8BAB-8FB89877AEBC}" type="datetime1">
              <a:rPr lang="en-US" smtClean="0"/>
              <a:t>6/10/2016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DE07CD-BC17-4E25-A45D-14525F14D189}" type="datetime1">
              <a:rPr lang="en-US" smtClean="0"/>
              <a:t>6/10/2016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AE5C50-E1B2-481C-BCFB-00670362DD1E}" type="datetime1">
              <a:rPr lang="en-US" smtClean="0"/>
              <a:t>6/10/2016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2EA9AAD-F66E-4F6B-88EB-684307C7DF7E}" type="datetime1">
              <a:rPr lang="en-US" smtClean="0"/>
              <a:t>6/10/2016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BE36DDBA-277C-40ED-B6D9-FC09415BCEB4}" type="datetime1">
              <a:rPr lang="en-US" smtClean="0"/>
              <a:t>6/10/2016</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2E71C246-21E8-4B6D-B10D-63B4ED16B1A3}" type="datetime1">
              <a:rPr lang="en-US" smtClean="0"/>
              <a:t>6/10/2016</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4F858B6F-4FC0-4506-9C08-DE6FBA2F1634}" type="datetime1">
              <a:rPr lang="en-US" smtClean="0"/>
              <a:t>6/10/2016</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1FC0E50-D493-4850-8549-2E13C94E0FF0}" type="datetime1">
              <a:rPr lang="en-US" smtClean="0"/>
              <a:t>6/10/2016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61B3242B-4114-4DB3-977F-53E681392805}" type="datetime1">
              <a:rPr lang="en-US" smtClean="0"/>
              <a:t>6/10/2016</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4EF3FF0C-5883-4912-A948-B623CAC9807A}" type="datetime1">
              <a:rPr lang="en-US" smtClean="0"/>
              <a:t>6/10/2016</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0CDF82C8-D50C-431D-8236-126C1F5D5781}" type="datetime1">
              <a:rPr lang="en-US" smtClean="0"/>
              <a:t>6/10/2016</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hyperlink" Target="http://www.oc-meds.org/elit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OC-Meds</a:t>
            </a:r>
            <a:br>
              <a:rPr lang="en-US" dirty="0"/>
            </a:br>
            <a:r>
              <a:rPr lang="en-US" dirty="0"/>
              <a:t>Elite</a:t>
            </a:r>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1</a:t>
            </a:fld>
            <a:endParaRPr lang="en-US" dirty="0"/>
          </a:p>
        </p:txBody>
      </p:sp>
    </p:spTree>
    <p:extLst>
      <p:ext uri="{BB962C8B-B14F-4D97-AF65-F5344CB8AC3E}">
        <p14:creationId xmlns:p14="http://schemas.microsoft.com/office/powerpoint/2010/main" val="3897109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Elite Field</a:t>
            </a:r>
          </a:p>
        </p:txBody>
      </p:sp>
      <p:sp>
        <p:nvSpPr>
          <p:cNvPr id="3" name="Content Placeholder 2"/>
          <p:cNvSpPr>
            <a:spLocks noGrp="1"/>
          </p:cNvSpPr>
          <p:nvPr>
            <p:ph sz="half" idx="1"/>
          </p:nvPr>
        </p:nvSpPr>
        <p:spPr/>
        <p:txBody>
          <a:bodyPr/>
          <a:lstStyle/>
          <a:p>
            <a:r>
              <a:rPr lang="en-US" dirty="0"/>
              <a:t>Locate and click on the desktop shortcut/application to go directly to the application OR</a:t>
            </a:r>
          </a:p>
          <a:p>
            <a:r>
              <a:rPr lang="en-US" dirty="0"/>
              <a:t>Access via the web site as illustrated in previous slides</a:t>
            </a:r>
          </a:p>
          <a:p>
            <a:r>
              <a:rPr lang="en-US" dirty="0"/>
              <a:t>Note: Icon may be different based on the web browser utilized</a:t>
            </a:r>
          </a:p>
          <a:p>
            <a:endParaRPr lang="en-US" dirty="0"/>
          </a:p>
        </p:txBody>
      </p:sp>
      <p:pic>
        <p:nvPicPr>
          <p:cNvPr id="5" name="Content Placeholder 4"/>
          <p:cNvPicPr>
            <a:picLocks noGrp="1"/>
          </p:cNvPicPr>
          <p:nvPr>
            <p:ph sz="half" idx="2"/>
          </p:nvPr>
        </p:nvPicPr>
        <p:blipFill rotWithShape="1">
          <a:blip r:embed="rId2"/>
          <a:srcRect l="15055" t="36239" r="79872" b="53504"/>
          <a:stretch/>
        </p:blipFill>
        <p:spPr bwMode="auto">
          <a:xfrm>
            <a:off x="7886700" y="2198077"/>
            <a:ext cx="2149865" cy="1969478"/>
          </a:xfrm>
          <a:prstGeom prst="rect">
            <a:avLst/>
          </a:prstGeom>
          <a:ln>
            <a:noFill/>
          </a:ln>
          <a:extLst>
            <a:ext uri="{53640926-AAD7-44D8-BBD7-CCE9431645EC}">
              <a14:shadowObscured xmlns:a14="http://schemas.microsoft.com/office/drawing/2010/main"/>
            </a:ext>
          </a:extLst>
        </p:spPr>
      </p:pic>
      <p:sp>
        <p:nvSpPr>
          <p:cNvPr id="4" name="Slide Number Placeholder 3"/>
          <p:cNvSpPr>
            <a:spLocks noGrp="1"/>
          </p:cNvSpPr>
          <p:nvPr>
            <p:ph type="sldNum" sz="quarter" idx="12"/>
          </p:nvPr>
        </p:nvSpPr>
        <p:spPr/>
        <p:txBody>
          <a:bodyPr/>
          <a:lstStyle/>
          <a:p>
            <a:fld id="{4FAB73BC-B049-4115-A692-8D63A059BFB8}" type="slidenum">
              <a:rPr lang="en-US" smtClean="0"/>
              <a:pPr/>
              <a:t>10</a:t>
            </a:fld>
            <a:endParaRPr lang="en-US" dirty="0"/>
          </a:p>
        </p:txBody>
      </p:sp>
    </p:spTree>
    <p:extLst>
      <p:ext uri="{BB962C8B-B14F-4D97-AF65-F5344CB8AC3E}">
        <p14:creationId xmlns:p14="http://schemas.microsoft.com/office/powerpoint/2010/main" val="2904605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Elite Field</a:t>
            </a:r>
          </a:p>
        </p:txBody>
      </p:sp>
      <p:sp>
        <p:nvSpPr>
          <p:cNvPr id="11" name="Content Placeholder 10"/>
          <p:cNvSpPr>
            <a:spLocks noGrp="1"/>
          </p:cNvSpPr>
          <p:nvPr>
            <p:ph sz="half" idx="1"/>
          </p:nvPr>
        </p:nvSpPr>
        <p:spPr/>
        <p:txBody>
          <a:bodyPr>
            <a:normAutofit lnSpcReduction="10000"/>
          </a:bodyPr>
          <a:lstStyle/>
          <a:p>
            <a:r>
              <a:rPr lang="en-US" dirty="0"/>
              <a:t>Sign in using same user name and password used in Field Bridge/Elite-web</a:t>
            </a:r>
          </a:p>
          <a:p>
            <a:r>
              <a:rPr lang="en-US" dirty="0"/>
              <a:t>Note: Internet connectivity must be present the first time a user signs-on.  After the initial sign-on, internet connectivity is only necessary for posting the incident, downloading CAD data, or  transferring/downloading an incident from another OC-Meds user</a:t>
            </a:r>
          </a:p>
          <a:p>
            <a:r>
              <a:rPr lang="en-US" dirty="0"/>
              <a:t>The green check next to the user name signifies the off-line program recognizes a user who has previously signed-on with internet connectivity present</a:t>
            </a:r>
          </a:p>
        </p:txBody>
      </p:sp>
      <p:pic>
        <p:nvPicPr>
          <p:cNvPr id="15" name="Content Placeholder 14"/>
          <p:cNvPicPr>
            <a:picLocks noGrp="1" noChangeAspect="1"/>
          </p:cNvPicPr>
          <p:nvPr>
            <p:ph sz="half" idx="2"/>
          </p:nvPr>
        </p:nvPicPr>
        <p:blipFill rotWithShape="1">
          <a:blip r:embed="rId2"/>
          <a:srcRect l="28025" t="1421" r="28456" b="34706"/>
          <a:stretch/>
        </p:blipFill>
        <p:spPr>
          <a:xfrm>
            <a:off x="7501451" y="1661745"/>
            <a:ext cx="3897838" cy="3217986"/>
          </a:xfrm>
          <a:prstGeom prst="rect">
            <a:avLst/>
          </a:prstGeom>
        </p:spPr>
      </p:pic>
      <p:sp>
        <p:nvSpPr>
          <p:cNvPr id="2" name="Slide Number Placeholder 1"/>
          <p:cNvSpPr>
            <a:spLocks noGrp="1"/>
          </p:cNvSpPr>
          <p:nvPr>
            <p:ph type="sldNum" sz="quarter" idx="12"/>
          </p:nvPr>
        </p:nvSpPr>
        <p:spPr/>
        <p:txBody>
          <a:bodyPr/>
          <a:lstStyle/>
          <a:p>
            <a:fld id="{4FAB73BC-B049-4115-A692-8D63A059BFB8}" type="slidenum">
              <a:rPr lang="en-US" smtClean="0"/>
              <a:pPr/>
              <a:t>11</a:t>
            </a:fld>
            <a:endParaRPr lang="en-US" dirty="0"/>
          </a:p>
        </p:txBody>
      </p:sp>
    </p:spTree>
    <p:extLst>
      <p:ext uri="{BB962C8B-B14F-4D97-AF65-F5344CB8AC3E}">
        <p14:creationId xmlns:p14="http://schemas.microsoft.com/office/powerpoint/2010/main" val="3655661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Sign-in/Auto Synch</a:t>
            </a:r>
          </a:p>
        </p:txBody>
      </p:sp>
      <p:sp>
        <p:nvSpPr>
          <p:cNvPr id="3" name="Content Placeholder 2"/>
          <p:cNvSpPr>
            <a:spLocks noGrp="1"/>
          </p:cNvSpPr>
          <p:nvPr>
            <p:ph sz="half" idx="1"/>
          </p:nvPr>
        </p:nvSpPr>
        <p:spPr>
          <a:xfrm>
            <a:off x="3867912" y="4695092"/>
            <a:ext cx="7192811" cy="1294228"/>
          </a:xfrm>
        </p:spPr>
        <p:txBody>
          <a:bodyPr/>
          <a:lstStyle/>
          <a:p>
            <a:r>
              <a:rPr lang="en-US" dirty="0"/>
              <a:t>A sync will automatically occur once Field Elite is opened: </a:t>
            </a:r>
            <a:r>
              <a:rPr lang="en-US" b="1" u="sng" dirty="0"/>
              <a:t>Allow this to conclude without any activity on the computer</a:t>
            </a:r>
          </a:p>
        </p:txBody>
      </p:sp>
      <p:pic>
        <p:nvPicPr>
          <p:cNvPr id="5" name="Content Placeholder 4"/>
          <p:cNvPicPr>
            <a:picLocks noGrp="1" noChangeAspect="1"/>
          </p:cNvPicPr>
          <p:nvPr>
            <p:ph sz="half" idx="2"/>
          </p:nvPr>
        </p:nvPicPr>
        <p:blipFill rotWithShape="1">
          <a:blip r:embed="rId2"/>
          <a:srcRect l="774" t="2559" b="3576"/>
          <a:stretch/>
        </p:blipFill>
        <p:spPr>
          <a:xfrm>
            <a:off x="4251458" y="668216"/>
            <a:ext cx="6890269" cy="3666392"/>
          </a:xfrm>
          <a:prstGeom prst="rect">
            <a:avLst/>
          </a:prstGeom>
        </p:spPr>
      </p:pic>
      <p:sp>
        <p:nvSpPr>
          <p:cNvPr id="4" name="Slide Number Placeholder 3"/>
          <p:cNvSpPr>
            <a:spLocks noGrp="1"/>
          </p:cNvSpPr>
          <p:nvPr>
            <p:ph type="sldNum" sz="quarter" idx="12"/>
          </p:nvPr>
        </p:nvSpPr>
        <p:spPr/>
        <p:txBody>
          <a:bodyPr/>
          <a:lstStyle/>
          <a:p>
            <a:fld id="{4FAB73BC-B049-4115-A692-8D63A059BFB8}" type="slidenum">
              <a:rPr lang="en-US" smtClean="0"/>
              <a:pPr/>
              <a:t>12</a:t>
            </a:fld>
            <a:endParaRPr lang="en-US" dirty="0"/>
          </a:p>
        </p:txBody>
      </p:sp>
    </p:spTree>
    <p:extLst>
      <p:ext uri="{BB962C8B-B14F-4D97-AF65-F5344CB8AC3E}">
        <p14:creationId xmlns:p14="http://schemas.microsoft.com/office/powerpoint/2010/main" val="3923574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761" t="-2714" r="70" b="5111"/>
          <a:stretch/>
        </p:blipFill>
        <p:spPr>
          <a:xfrm>
            <a:off x="1865376" y="292608"/>
            <a:ext cx="8357616" cy="4626864"/>
          </a:xfrm>
          <a:prstGeom prst="rect">
            <a:avLst/>
          </a:prstGeom>
        </p:spPr>
      </p:pic>
      <p:sp>
        <p:nvSpPr>
          <p:cNvPr id="5" name="Oval 4"/>
          <p:cNvSpPr/>
          <p:nvPr/>
        </p:nvSpPr>
        <p:spPr>
          <a:xfrm>
            <a:off x="3499338" y="4607168"/>
            <a:ext cx="483577" cy="4835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223538" y="5310554"/>
            <a:ext cx="7877908" cy="923330"/>
          </a:xfrm>
          <a:prstGeom prst="rect">
            <a:avLst/>
          </a:prstGeom>
          <a:noFill/>
        </p:spPr>
        <p:txBody>
          <a:bodyPr wrap="square" rtlCol="0">
            <a:spAutoFit/>
          </a:bodyPr>
          <a:lstStyle/>
          <a:p>
            <a:r>
              <a:rPr lang="en-US" dirty="0"/>
              <a:t>Click on Setting to manually synch.  </a:t>
            </a:r>
          </a:p>
          <a:p>
            <a:r>
              <a:rPr lang="en-US" dirty="0"/>
              <a:t>May also access Messages (Formerly called QA/QI notes) and Logout using the selections on the bottom of the screen</a:t>
            </a:r>
          </a:p>
        </p:txBody>
      </p:sp>
      <p:sp>
        <p:nvSpPr>
          <p:cNvPr id="2" name="Slide Number Placeholder 1"/>
          <p:cNvSpPr>
            <a:spLocks noGrp="1"/>
          </p:cNvSpPr>
          <p:nvPr>
            <p:ph type="sldNum" sz="quarter" idx="12"/>
          </p:nvPr>
        </p:nvSpPr>
        <p:spPr/>
        <p:txBody>
          <a:bodyPr/>
          <a:lstStyle/>
          <a:p>
            <a:fld id="{4FAB73BC-B049-4115-A692-8D63A059BFB8}" type="slidenum">
              <a:rPr lang="en-US" smtClean="0"/>
              <a:pPr/>
              <a:t>13</a:t>
            </a:fld>
            <a:endParaRPr lang="en-US" dirty="0"/>
          </a:p>
        </p:txBody>
      </p:sp>
    </p:spTree>
    <p:extLst>
      <p:ext uri="{BB962C8B-B14F-4D97-AF65-F5344CB8AC3E}">
        <p14:creationId xmlns:p14="http://schemas.microsoft.com/office/powerpoint/2010/main" val="2595515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23950"/>
            <a:ext cx="2947988" cy="4600575"/>
          </a:xfrm>
        </p:spPr>
        <p:txBody>
          <a:bodyPr/>
          <a:lstStyle/>
          <a:p>
            <a:r>
              <a:rPr lang="en-US" dirty="0"/>
              <a:t>The Dashboard</a:t>
            </a:r>
          </a:p>
        </p:txBody>
      </p:sp>
      <p:sp>
        <p:nvSpPr>
          <p:cNvPr id="3" name="Content Placeholder 2"/>
          <p:cNvSpPr>
            <a:spLocks noGrp="1"/>
          </p:cNvSpPr>
          <p:nvPr>
            <p:ph sz="half" idx="4294967295"/>
          </p:nvPr>
        </p:nvSpPr>
        <p:spPr>
          <a:xfrm>
            <a:off x="164124" y="741453"/>
            <a:ext cx="2121875" cy="2250648"/>
          </a:xfrm>
        </p:spPr>
        <p:txBody>
          <a:bodyPr>
            <a:normAutofit fontScale="92500" lnSpcReduction="10000"/>
          </a:bodyPr>
          <a:lstStyle/>
          <a:p>
            <a:r>
              <a:rPr lang="en-US" dirty="0"/>
              <a:t>Search feature to locate a specific incident</a:t>
            </a:r>
          </a:p>
          <a:p>
            <a:r>
              <a:rPr lang="en-US" dirty="0"/>
              <a:t>Enter Crew, Unit, and Shift</a:t>
            </a:r>
          </a:p>
          <a:p>
            <a:r>
              <a:rPr lang="en-US" dirty="0"/>
              <a:t>Click on New Incident to start a new ePCR</a:t>
            </a:r>
          </a:p>
        </p:txBody>
      </p:sp>
      <p:sp>
        <p:nvSpPr>
          <p:cNvPr id="6" name="TextBox 5"/>
          <p:cNvSpPr txBox="1"/>
          <p:nvPr/>
        </p:nvSpPr>
        <p:spPr>
          <a:xfrm>
            <a:off x="9337432" y="570151"/>
            <a:ext cx="2496526" cy="5786199"/>
          </a:xfrm>
          <a:prstGeom prst="rect">
            <a:avLst/>
          </a:prstGeom>
          <a:noFill/>
        </p:spPr>
        <p:txBody>
          <a:bodyPr wrap="square" rtlCol="0">
            <a:spAutoFit/>
          </a:bodyPr>
          <a:lstStyle/>
          <a:p>
            <a:r>
              <a:rPr lang="en-US" sz="1600" dirty="0"/>
              <a:t>The incident list view can be modified by selecting these icons</a:t>
            </a:r>
          </a:p>
          <a:p>
            <a:endParaRPr lang="en-US" sz="1600" dirty="0"/>
          </a:p>
          <a:p>
            <a:r>
              <a:rPr lang="en-US" sz="1600" dirty="0"/>
              <a:t>Open a previously created incident by clicking on the  </a:t>
            </a:r>
          </a:p>
          <a:p>
            <a:r>
              <a:rPr lang="en-US" sz="1600" dirty="0"/>
              <a:t>to the right of each incident listing</a:t>
            </a:r>
          </a:p>
          <a:p>
            <a:endParaRPr lang="en-US" sz="1600" dirty="0"/>
          </a:p>
          <a:p>
            <a:r>
              <a:rPr lang="en-US" sz="1600" dirty="0"/>
              <a:t>The green up arrow-indicates a field incident has been downloaded from another OC-Meds user</a:t>
            </a:r>
          </a:p>
          <a:p>
            <a:endParaRPr lang="en-US" sz="1600" dirty="0"/>
          </a:p>
          <a:p>
            <a:r>
              <a:rPr lang="en-US" sz="1600" dirty="0"/>
              <a:t>Click/Highlight an incident(s) to Post or Delete.  Click again to un-select or use the All or None option on the top to select or unselect multiple incidents  (Can also Post within the incident)</a:t>
            </a:r>
          </a:p>
          <a:p>
            <a:endParaRPr lang="en-US" dirty="0"/>
          </a:p>
        </p:txBody>
      </p:sp>
      <p:cxnSp>
        <p:nvCxnSpPr>
          <p:cNvPr id="8" name="Straight Arrow Connector 7"/>
          <p:cNvCxnSpPr/>
          <p:nvPr/>
        </p:nvCxnSpPr>
        <p:spPr>
          <a:xfrm flipH="1" flipV="1">
            <a:off x="9076471" y="914400"/>
            <a:ext cx="287338" cy="13478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1" name="Straight Arrow Connector 10"/>
          <p:cNvCxnSpPr/>
          <p:nvPr/>
        </p:nvCxnSpPr>
        <p:spPr>
          <a:xfrm flipH="1">
            <a:off x="9076471" y="1049184"/>
            <a:ext cx="208695"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3" name="Straight Arrow Connector 12"/>
          <p:cNvCxnSpPr/>
          <p:nvPr/>
        </p:nvCxnSpPr>
        <p:spPr>
          <a:xfrm flipH="1">
            <a:off x="9076472" y="1049184"/>
            <a:ext cx="287337" cy="181739"/>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5" name="Right Arrow 14"/>
          <p:cNvSpPr/>
          <p:nvPr/>
        </p:nvSpPr>
        <p:spPr>
          <a:xfrm>
            <a:off x="11684488" y="1749669"/>
            <a:ext cx="298939" cy="460342"/>
          </a:xfrm>
          <a:prstGeom prst="rightArrow">
            <a:avLst>
              <a:gd name="adj1" fmla="val 50000"/>
              <a:gd name="adj2" fmla="val 4411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pPr/>
              <a:t>14</a:t>
            </a:fld>
            <a:endParaRPr lang="en-US" dirty="0"/>
          </a:p>
        </p:txBody>
      </p:sp>
      <p:pic>
        <p:nvPicPr>
          <p:cNvPr id="14" name="Picture 13"/>
          <p:cNvPicPr/>
          <p:nvPr/>
        </p:nvPicPr>
        <p:blipFill rotWithShape="1">
          <a:blip r:embed="rId2"/>
          <a:srcRect l="50128" r="-278" b="3084"/>
          <a:stretch/>
        </p:blipFill>
        <p:spPr bwMode="auto">
          <a:xfrm>
            <a:off x="2476115" y="616824"/>
            <a:ext cx="6618934" cy="3903169"/>
          </a:xfrm>
          <a:prstGeom prst="rect">
            <a:avLst/>
          </a:prstGeom>
          <a:ln>
            <a:noFill/>
          </a:ln>
          <a:extLst>
            <a:ext uri="{53640926-AAD7-44D8-BBD7-CCE9431645EC}">
              <a14:shadowObscured xmlns:a14="http://schemas.microsoft.com/office/drawing/2010/main"/>
            </a:ext>
          </a:extLst>
        </p:spPr>
      </p:pic>
      <p:cxnSp>
        <p:nvCxnSpPr>
          <p:cNvPr id="9" name="Straight Arrow Connector 8"/>
          <p:cNvCxnSpPr/>
          <p:nvPr/>
        </p:nvCxnSpPr>
        <p:spPr>
          <a:xfrm flipV="1">
            <a:off x="2013438" y="835269"/>
            <a:ext cx="668216" cy="30478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2" name="Straight Arrow Connector 11"/>
          <p:cNvCxnSpPr/>
          <p:nvPr/>
        </p:nvCxnSpPr>
        <p:spPr>
          <a:xfrm flipV="1">
            <a:off x="2046949" y="1049184"/>
            <a:ext cx="3852311" cy="98184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21" name="Straight Arrow Connector 20"/>
          <p:cNvCxnSpPr/>
          <p:nvPr/>
        </p:nvCxnSpPr>
        <p:spPr>
          <a:xfrm flipH="1" flipV="1">
            <a:off x="8845062" y="1749669"/>
            <a:ext cx="518747" cy="117108"/>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pic>
        <p:nvPicPr>
          <p:cNvPr id="23" name="Picture 22"/>
          <p:cNvPicPr/>
          <p:nvPr/>
        </p:nvPicPr>
        <p:blipFill rotWithShape="1">
          <a:blip r:embed="rId2"/>
          <a:srcRect l="92262" t="26764" r="6849" b="70078"/>
          <a:stretch/>
        </p:blipFill>
        <p:spPr bwMode="auto">
          <a:xfrm>
            <a:off x="11041458" y="2689431"/>
            <a:ext cx="358140" cy="358140"/>
          </a:xfrm>
          <a:prstGeom prst="rect">
            <a:avLst/>
          </a:prstGeom>
          <a:ln>
            <a:noFill/>
          </a:ln>
          <a:extLst>
            <a:ext uri="{53640926-AAD7-44D8-BBD7-CCE9431645EC}">
              <a14:shadowObscured xmlns:a14="http://schemas.microsoft.com/office/drawing/2010/main"/>
            </a:ext>
          </a:extLst>
        </p:spPr>
      </p:pic>
      <p:sp>
        <p:nvSpPr>
          <p:cNvPr id="26" name="Oval 25"/>
          <p:cNvSpPr/>
          <p:nvPr/>
        </p:nvSpPr>
        <p:spPr>
          <a:xfrm>
            <a:off x="7939454" y="1626577"/>
            <a:ext cx="342900" cy="2789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9369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1885" y="475425"/>
            <a:ext cx="2699238" cy="5232202"/>
          </a:xfrm>
          <a:prstGeom prst="rect">
            <a:avLst/>
          </a:prstGeom>
          <a:noFill/>
        </p:spPr>
        <p:txBody>
          <a:bodyPr wrap="square" rtlCol="0">
            <a:spAutoFit/>
          </a:bodyPr>
          <a:lstStyle/>
          <a:p>
            <a:pPr algn="ctr"/>
            <a:r>
              <a:rPr lang="en-US" sz="2000" b="1" dirty="0"/>
              <a:t>What’s Different</a:t>
            </a:r>
          </a:p>
          <a:p>
            <a:pPr algn="ctr"/>
            <a:endParaRPr lang="en-US" sz="2000" b="1" dirty="0"/>
          </a:p>
          <a:p>
            <a:r>
              <a:rPr lang="en-US" sz="1400" dirty="0"/>
              <a:t>Tabs and Panels replaced with Sections and Panels on left side of screen</a:t>
            </a:r>
          </a:p>
          <a:p>
            <a:r>
              <a:rPr lang="en-US" sz="1400" dirty="0"/>
              <a:t>   </a:t>
            </a:r>
          </a:p>
          <a:p>
            <a:r>
              <a:rPr lang="en-US" sz="1400" dirty="0"/>
              <a:t>Pull Down lists vs Quick Select list</a:t>
            </a:r>
          </a:p>
          <a:p>
            <a:endParaRPr lang="en-US" sz="1400" dirty="0"/>
          </a:p>
          <a:p>
            <a:r>
              <a:rPr lang="en-US" sz="1400" dirty="0"/>
              <a:t>Pertinent Negatives/Null Values </a:t>
            </a:r>
          </a:p>
          <a:p>
            <a:endParaRPr lang="en-US" sz="1400" dirty="0"/>
          </a:p>
          <a:p>
            <a:r>
              <a:rPr lang="en-US" sz="1400" dirty="0"/>
              <a:t>Timeline replaces Treatment Pane</a:t>
            </a:r>
          </a:p>
          <a:p>
            <a:endParaRPr lang="en-US" sz="1400" dirty="0"/>
          </a:p>
          <a:p>
            <a:r>
              <a:rPr lang="en-US" sz="1400" dirty="0"/>
              <a:t>Grids</a:t>
            </a:r>
          </a:p>
          <a:p>
            <a:endParaRPr lang="en-US" sz="1400" dirty="0"/>
          </a:p>
          <a:p>
            <a:r>
              <a:rPr lang="en-US" sz="1400" dirty="0"/>
              <a:t>Validation list and Menu options on bottom of screen</a:t>
            </a:r>
          </a:p>
          <a:p>
            <a:endParaRPr lang="en-US" sz="1400" dirty="0"/>
          </a:p>
          <a:p>
            <a:r>
              <a:rPr lang="en-US" sz="1400" dirty="0"/>
              <a:t>Pending development/release:</a:t>
            </a:r>
          </a:p>
          <a:p>
            <a:pPr marL="285750" indent="-285750">
              <a:buFont typeface="Arial" panose="020B0604020202020204" pitchFamily="34" charset="0"/>
              <a:buChar char="•"/>
            </a:pPr>
            <a:r>
              <a:rPr lang="en-US" sz="1400" dirty="0"/>
              <a:t>Active Protocols</a:t>
            </a:r>
          </a:p>
          <a:p>
            <a:pPr marL="285750" indent="-285750">
              <a:buFont typeface="Arial" panose="020B0604020202020204" pitchFamily="34" charset="0"/>
              <a:buChar char="•"/>
            </a:pPr>
            <a:r>
              <a:rPr lang="en-US" sz="1400" dirty="0"/>
              <a:t>Jot Pad</a:t>
            </a:r>
          </a:p>
          <a:p>
            <a:pPr marL="285750" indent="-285750">
              <a:buFont typeface="Arial" panose="020B0604020202020204" pitchFamily="34" charset="0"/>
              <a:buChar char="•"/>
            </a:pPr>
            <a:r>
              <a:rPr lang="en-US" sz="1400" dirty="0"/>
              <a:t>Cardiac Arrest Power Tool</a:t>
            </a:r>
          </a:p>
          <a:p>
            <a:pPr marL="285750" indent="-285750">
              <a:buFont typeface="Arial" panose="020B0604020202020204" pitchFamily="34" charset="0"/>
              <a:buChar char="•"/>
            </a:pPr>
            <a:r>
              <a:rPr lang="en-US" sz="1400" dirty="0"/>
              <a:t>Ability to toggle between multiple patients</a:t>
            </a:r>
          </a:p>
        </p:txBody>
      </p:sp>
      <p:sp>
        <p:nvSpPr>
          <p:cNvPr id="2" name="Slide Number Placeholder 1"/>
          <p:cNvSpPr>
            <a:spLocks noGrp="1"/>
          </p:cNvSpPr>
          <p:nvPr>
            <p:ph type="sldNum" sz="quarter" idx="12"/>
          </p:nvPr>
        </p:nvSpPr>
        <p:spPr/>
        <p:txBody>
          <a:bodyPr/>
          <a:lstStyle/>
          <a:p>
            <a:fld id="{4FAB73BC-B049-4115-A692-8D63A059BFB8}" type="slidenum">
              <a:rPr lang="en-US" smtClean="0"/>
              <a:pPr/>
              <a:t>15</a:t>
            </a:fld>
            <a:endParaRPr lang="en-US" dirty="0"/>
          </a:p>
        </p:txBody>
      </p:sp>
      <p:pic>
        <p:nvPicPr>
          <p:cNvPr id="5" name="Picture 4"/>
          <p:cNvPicPr/>
          <p:nvPr/>
        </p:nvPicPr>
        <p:blipFill rotWithShape="1">
          <a:blip r:embed="rId2"/>
          <a:srcRect l="50128" t="2278" b="3380"/>
          <a:stretch/>
        </p:blipFill>
        <p:spPr bwMode="auto">
          <a:xfrm>
            <a:off x="3539140" y="786912"/>
            <a:ext cx="8181006" cy="52505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5199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846385" y="325315"/>
            <a:ext cx="8387861" cy="1200329"/>
          </a:xfrm>
          <a:prstGeom prst="rect">
            <a:avLst/>
          </a:prstGeom>
          <a:noFill/>
        </p:spPr>
        <p:txBody>
          <a:bodyPr wrap="square" rtlCol="0">
            <a:spAutoFit/>
          </a:bodyPr>
          <a:lstStyle/>
          <a:p>
            <a:r>
              <a:rPr lang="en-US" dirty="0"/>
              <a:t>The </a:t>
            </a:r>
            <a:r>
              <a:rPr lang="en-US" b="1" u="sng" dirty="0"/>
              <a:t>Quick Select lists </a:t>
            </a:r>
            <a:r>
              <a:rPr lang="en-US" dirty="0"/>
              <a:t>is another option, similar to the pull down lists.  It places the selection options to the left of the screen, making selection for an individual holding a touch screen tablet easier.  This option also allows the user to resort the list in an ascending or descending order.  </a:t>
            </a:r>
          </a:p>
        </p:txBody>
      </p:sp>
      <p:sp>
        <p:nvSpPr>
          <p:cNvPr id="2" name="Slide Number Placeholder 1"/>
          <p:cNvSpPr>
            <a:spLocks noGrp="1"/>
          </p:cNvSpPr>
          <p:nvPr>
            <p:ph type="sldNum" sz="quarter" idx="12"/>
          </p:nvPr>
        </p:nvSpPr>
        <p:spPr/>
        <p:txBody>
          <a:bodyPr/>
          <a:lstStyle/>
          <a:p>
            <a:fld id="{4FAB73BC-B049-4115-A692-8D63A059BFB8}" type="slidenum">
              <a:rPr lang="en-US" smtClean="0"/>
              <a:pPr/>
              <a:t>16</a:t>
            </a:fld>
            <a:endParaRPr lang="en-US" dirty="0"/>
          </a:p>
        </p:txBody>
      </p:sp>
      <p:pic>
        <p:nvPicPr>
          <p:cNvPr id="6" name="Picture 5"/>
          <p:cNvPicPr/>
          <p:nvPr/>
        </p:nvPicPr>
        <p:blipFill rotWithShape="1">
          <a:blip r:embed="rId2"/>
          <a:srcRect l="49359" t="1367" r="-256" b="2469"/>
          <a:stretch/>
        </p:blipFill>
        <p:spPr bwMode="auto">
          <a:xfrm>
            <a:off x="96714" y="1460767"/>
            <a:ext cx="8548566" cy="5078145"/>
          </a:xfrm>
          <a:prstGeom prst="rect">
            <a:avLst/>
          </a:prstGeom>
          <a:ln>
            <a:noFill/>
          </a:ln>
          <a:extLst>
            <a:ext uri="{53640926-AAD7-44D8-BBD7-CCE9431645EC}">
              <a14:shadowObscured xmlns:a14="http://schemas.microsoft.com/office/drawing/2010/main"/>
            </a:ext>
          </a:extLst>
        </p:spPr>
      </p:pic>
      <p:sp>
        <p:nvSpPr>
          <p:cNvPr id="3" name="Oval 2"/>
          <p:cNvSpPr/>
          <p:nvPr/>
        </p:nvSpPr>
        <p:spPr>
          <a:xfrm>
            <a:off x="5547945" y="2501768"/>
            <a:ext cx="246185" cy="3029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078057" y="2804745"/>
            <a:ext cx="2312377" cy="1323439"/>
          </a:xfrm>
          <a:prstGeom prst="rect">
            <a:avLst/>
          </a:prstGeom>
          <a:noFill/>
        </p:spPr>
        <p:txBody>
          <a:bodyPr wrap="square" rtlCol="0">
            <a:spAutoFit/>
          </a:bodyPr>
          <a:lstStyle/>
          <a:p>
            <a:r>
              <a:rPr lang="en-US" sz="1600" dirty="0"/>
              <a:t>If the list of options is 6 or less, then the selection possibilities will appear as labeled buttons</a:t>
            </a:r>
          </a:p>
        </p:txBody>
      </p:sp>
      <p:cxnSp>
        <p:nvCxnSpPr>
          <p:cNvPr id="11" name="Straight Connector 10"/>
          <p:cNvCxnSpPr>
            <a:stCxn id="4" idx="1"/>
          </p:cNvCxnSpPr>
          <p:nvPr/>
        </p:nvCxnSpPr>
        <p:spPr>
          <a:xfrm flipH="1">
            <a:off x="6110654" y="3466465"/>
            <a:ext cx="2967403" cy="6497"/>
          </a:xfrm>
          <a:prstGeom prst="line">
            <a:avLst/>
          </a:prstGeom>
        </p:spPr>
        <p:style>
          <a:lnRef idx="1">
            <a:schemeClr val="accent6"/>
          </a:lnRef>
          <a:fillRef idx="0">
            <a:schemeClr val="accent6"/>
          </a:fillRef>
          <a:effectRef idx="0">
            <a:schemeClr val="accent6"/>
          </a:effectRef>
          <a:fontRef idx="minor">
            <a:schemeClr val="tx1"/>
          </a:fontRef>
        </p:style>
      </p:cxnSp>
      <p:cxnSp>
        <p:nvCxnSpPr>
          <p:cNvPr id="15" name="Straight Arrow Connector 14"/>
          <p:cNvCxnSpPr/>
          <p:nvPr/>
        </p:nvCxnSpPr>
        <p:spPr>
          <a:xfrm flipH="1" flipV="1">
            <a:off x="5547945" y="3244362"/>
            <a:ext cx="562709" cy="222102"/>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7" name="Straight Arrow Connector 16"/>
          <p:cNvCxnSpPr/>
          <p:nvPr/>
        </p:nvCxnSpPr>
        <p:spPr>
          <a:xfrm flipH="1">
            <a:off x="5547945" y="3472962"/>
            <a:ext cx="562709" cy="21656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9" name="Straight Arrow Connector 18"/>
          <p:cNvCxnSpPr/>
          <p:nvPr/>
        </p:nvCxnSpPr>
        <p:spPr>
          <a:xfrm flipH="1">
            <a:off x="5547945" y="3472962"/>
            <a:ext cx="562709" cy="66172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21" name="Straight Arrow Connector 20"/>
          <p:cNvCxnSpPr/>
          <p:nvPr/>
        </p:nvCxnSpPr>
        <p:spPr>
          <a:xfrm flipH="1">
            <a:off x="1055077" y="2620108"/>
            <a:ext cx="4492868" cy="1758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255430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17</a:t>
            </a:fld>
            <a:endParaRPr lang="en-US" dirty="0"/>
          </a:p>
        </p:txBody>
      </p:sp>
      <p:sp>
        <p:nvSpPr>
          <p:cNvPr id="3" name="TextBox 2"/>
          <p:cNvSpPr txBox="1"/>
          <p:nvPr/>
        </p:nvSpPr>
        <p:spPr>
          <a:xfrm>
            <a:off x="2393266" y="298938"/>
            <a:ext cx="7359161" cy="400110"/>
          </a:xfrm>
          <a:prstGeom prst="rect">
            <a:avLst/>
          </a:prstGeom>
          <a:noFill/>
        </p:spPr>
        <p:txBody>
          <a:bodyPr wrap="square" rtlCol="0">
            <a:spAutoFit/>
          </a:bodyPr>
          <a:lstStyle/>
          <a:p>
            <a:pPr algn="ctr"/>
            <a:r>
              <a:rPr lang="en-US" sz="2000" dirty="0"/>
              <a:t>Primary/Secondary Impression List</a:t>
            </a:r>
          </a:p>
        </p:txBody>
      </p:sp>
      <p:sp>
        <p:nvSpPr>
          <p:cNvPr id="8" name="TextBox 7"/>
          <p:cNvSpPr txBox="1"/>
          <p:nvPr/>
        </p:nvSpPr>
        <p:spPr>
          <a:xfrm>
            <a:off x="4404946" y="1688123"/>
            <a:ext cx="2892140" cy="3754874"/>
          </a:xfrm>
          <a:prstGeom prst="rect">
            <a:avLst/>
          </a:prstGeom>
          <a:noFill/>
        </p:spPr>
        <p:txBody>
          <a:bodyPr wrap="square" rtlCol="0">
            <a:spAutoFit/>
          </a:bodyPr>
          <a:lstStyle/>
          <a:p>
            <a:r>
              <a:rPr lang="en-US" sz="1400" dirty="0"/>
              <a:t>The Quick Select List for the Primary and Secondary Impressions is extensive in NEMSIS 3.  When clicking on the Quick Select Option for this field, the list will initially be organized in categories (see left screen shot). By clicking on the arrow, the list within each category will be visible.  </a:t>
            </a:r>
            <a:r>
              <a:rPr lang="en-US" sz="1400" b="1" u="sng" dirty="0"/>
              <a:t>By clicking on </a:t>
            </a:r>
            <a:r>
              <a:rPr lang="en-US" sz="1400" b="1" u="sng" dirty="0" err="1"/>
              <a:t>Asc</a:t>
            </a:r>
            <a:r>
              <a:rPr lang="en-US" sz="1400" b="1" u="sng" dirty="0"/>
              <a:t> order, the list will be the more familiar listing.</a:t>
            </a:r>
          </a:p>
          <a:p>
            <a:endParaRPr lang="en-US" sz="1400" dirty="0"/>
          </a:p>
          <a:p>
            <a:r>
              <a:rPr lang="en-US" sz="1400" dirty="0"/>
              <a:t>The Primary Impression list is a single select.  The Secondary Impression list is a multiple select field (more than one secondary impression can be documented)</a:t>
            </a:r>
          </a:p>
        </p:txBody>
      </p:sp>
      <p:sp>
        <p:nvSpPr>
          <p:cNvPr id="11" name="Oval 10"/>
          <p:cNvSpPr/>
          <p:nvPr/>
        </p:nvSpPr>
        <p:spPr>
          <a:xfrm>
            <a:off x="8440615" y="1081453"/>
            <a:ext cx="562708" cy="3604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p:nvPr/>
        </p:nvPicPr>
        <p:blipFill rotWithShape="1">
          <a:blip r:embed="rId2"/>
          <a:srcRect l="49231" t="3646" r="43839" b="4591"/>
          <a:stretch/>
        </p:blipFill>
        <p:spPr bwMode="auto">
          <a:xfrm>
            <a:off x="1566788" y="973308"/>
            <a:ext cx="2196319" cy="5632892"/>
          </a:xfrm>
          <a:prstGeom prst="rect">
            <a:avLst/>
          </a:prstGeom>
          <a:ln>
            <a:noFill/>
          </a:ln>
          <a:extLst>
            <a:ext uri="{53640926-AAD7-44D8-BBD7-CCE9431645EC}">
              <a14:shadowObscured xmlns:a14="http://schemas.microsoft.com/office/drawing/2010/main"/>
            </a:ext>
          </a:extLst>
        </p:spPr>
      </p:pic>
      <p:pic>
        <p:nvPicPr>
          <p:cNvPr id="12" name="Picture 11"/>
          <p:cNvPicPr/>
          <p:nvPr/>
        </p:nvPicPr>
        <p:blipFill rotWithShape="1">
          <a:blip r:embed="rId3"/>
          <a:srcRect l="50128" t="1367" r="43846" b="5203"/>
          <a:stretch/>
        </p:blipFill>
        <p:spPr bwMode="auto">
          <a:xfrm>
            <a:off x="7788665" y="896628"/>
            <a:ext cx="1866607" cy="5833637"/>
          </a:xfrm>
          <a:prstGeom prst="rect">
            <a:avLst/>
          </a:prstGeom>
          <a:ln>
            <a:noFill/>
          </a:ln>
          <a:extLst>
            <a:ext uri="{53640926-AAD7-44D8-BBD7-CCE9431645EC}">
              <a14:shadowObscured xmlns:a14="http://schemas.microsoft.com/office/drawing/2010/main"/>
            </a:ext>
          </a:extLst>
        </p:spPr>
      </p:pic>
      <p:sp>
        <p:nvSpPr>
          <p:cNvPr id="5" name="Oval 4"/>
          <p:cNvSpPr/>
          <p:nvPr/>
        </p:nvSpPr>
        <p:spPr>
          <a:xfrm>
            <a:off x="8721968" y="1261694"/>
            <a:ext cx="933304" cy="4308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0949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76046" y="369277"/>
            <a:ext cx="8537331" cy="1200329"/>
          </a:xfrm>
          <a:prstGeom prst="rect">
            <a:avLst/>
          </a:prstGeom>
          <a:noFill/>
        </p:spPr>
        <p:txBody>
          <a:bodyPr wrap="square" rtlCol="0">
            <a:spAutoFit/>
          </a:bodyPr>
          <a:lstStyle/>
          <a:p>
            <a:r>
              <a:rPr lang="en-US" dirty="0"/>
              <a:t>NEMSIS 3 allows </a:t>
            </a:r>
            <a:r>
              <a:rPr lang="en-US" b="1" u="sng" dirty="0"/>
              <a:t>Pertinent Negatives and Null Values </a:t>
            </a:r>
            <a:r>
              <a:rPr lang="en-US" dirty="0"/>
              <a:t>for selected fields.  These can be accessed by clicking on the            sign next to the fields in which this is allowed by NEMSIS.  The options such as Not Applicable, Not Recorded, Unknown, Patient Denies, etc. will vary based on the intent of the field where this option is available.  </a:t>
            </a:r>
          </a:p>
        </p:txBody>
      </p:sp>
      <p:pic>
        <p:nvPicPr>
          <p:cNvPr id="5" name="Picture 4"/>
          <p:cNvPicPr/>
          <p:nvPr/>
        </p:nvPicPr>
        <p:blipFill rotWithShape="1">
          <a:blip r:embed="rId2"/>
          <a:srcRect l="66796" t="26685" r="30843" b="68548"/>
          <a:stretch/>
        </p:blipFill>
        <p:spPr bwMode="auto">
          <a:xfrm>
            <a:off x="4429859" y="654148"/>
            <a:ext cx="409076" cy="383344"/>
          </a:xfrm>
          <a:prstGeom prst="rect">
            <a:avLst/>
          </a:prstGeom>
          <a:ln>
            <a:noFill/>
          </a:ln>
          <a:extLst>
            <a:ext uri="{53640926-AAD7-44D8-BBD7-CCE9431645EC}">
              <a14:shadowObscured xmlns:a14="http://schemas.microsoft.com/office/drawing/2010/main"/>
            </a:ext>
          </a:extLst>
        </p:spPr>
      </p:pic>
      <p:sp>
        <p:nvSpPr>
          <p:cNvPr id="7" name="Slide Number Placeholder 6"/>
          <p:cNvSpPr>
            <a:spLocks noGrp="1"/>
          </p:cNvSpPr>
          <p:nvPr>
            <p:ph type="sldNum" sz="quarter" idx="12"/>
          </p:nvPr>
        </p:nvSpPr>
        <p:spPr/>
        <p:txBody>
          <a:bodyPr/>
          <a:lstStyle/>
          <a:p>
            <a:fld id="{4FAB73BC-B049-4115-A692-8D63A059BFB8}" type="slidenum">
              <a:rPr lang="en-US" smtClean="0"/>
              <a:pPr/>
              <a:t>18</a:t>
            </a:fld>
            <a:endParaRPr lang="en-US" dirty="0"/>
          </a:p>
        </p:txBody>
      </p:sp>
      <p:pic>
        <p:nvPicPr>
          <p:cNvPr id="9" name="Picture 8"/>
          <p:cNvPicPr/>
          <p:nvPr/>
        </p:nvPicPr>
        <p:blipFill rotWithShape="1">
          <a:blip r:embed="rId3"/>
          <a:srcRect l="50385" t="456" r="-769" b="3380"/>
          <a:stretch/>
        </p:blipFill>
        <p:spPr bwMode="auto">
          <a:xfrm>
            <a:off x="1670538" y="1673990"/>
            <a:ext cx="8375870" cy="4933185"/>
          </a:xfrm>
          <a:prstGeom prst="rect">
            <a:avLst/>
          </a:prstGeom>
          <a:ln>
            <a:noFill/>
          </a:ln>
          <a:extLst>
            <a:ext uri="{53640926-AAD7-44D8-BBD7-CCE9431645EC}">
              <a14:shadowObscured xmlns:a14="http://schemas.microsoft.com/office/drawing/2010/main"/>
            </a:ext>
          </a:extLst>
        </p:spPr>
      </p:pic>
      <p:sp>
        <p:nvSpPr>
          <p:cNvPr id="10" name="Oval 9"/>
          <p:cNvSpPr/>
          <p:nvPr/>
        </p:nvSpPr>
        <p:spPr>
          <a:xfrm>
            <a:off x="6989885" y="3253153"/>
            <a:ext cx="316523" cy="2813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7371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37493" y="228572"/>
            <a:ext cx="10102362" cy="1200329"/>
          </a:xfrm>
          <a:prstGeom prst="rect">
            <a:avLst/>
          </a:prstGeom>
          <a:noFill/>
        </p:spPr>
        <p:txBody>
          <a:bodyPr wrap="square" rtlCol="0">
            <a:spAutoFit/>
          </a:bodyPr>
          <a:lstStyle/>
          <a:p>
            <a:r>
              <a:rPr lang="en-US" dirty="0"/>
              <a:t>The </a:t>
            </a:r>
            <a:r>
              <a:rPr lang="en-US" b="1" u="sng" dirty="0"/>
              <a:t>Timeline</a:t>
            </a:r>
            <a:r>
              <a:rPr lang="en-US" dirty="0"/>
              <a:t> list all assessments and interventions documented.  By clicking on the      to the right of any listing on the Timeline, the program will open to the location of the fields where the entry can be modified. By clicking on the       icon, a search filter may be applied to assist in searching for a specific listing.</a:t>
            </a:r>
            <a:endParaRPr lang="en-US" b="1" u="sng" dirty="0"/>
          </a:p>
        </p:txBody>
      </p:sp>
      <p:sp>
        <p:nvSpPr>
          <p:cNvPr id="8" name="Right Arrow 7"/>
          <p:cNvSpPr/>
          <p:nvPr/>
        </p:nvSpPr>
        <p:spPr>
          <a:xfrm>
            <a:off x="8994531" y="325384"/>
            <a:ext cx="228601" cy="14946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p:nvPr/>
        </p:nvPicPr>
        <p:blipFill rotWithShape="1">
          <a:blip r:embed="rId2"/>
          <a:srcRect l="66108" t="2960" r="32478" b="94401"/>
          <a:stretch/>
        </p:blipFill>
        <p:spPr bwMode="auto">
          <a:xfrm>
            <a:off x="3736733" y="765769"/>
            <a:ext cx="304800" cy="320040"/>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10357338" y="1837592"/>
            <a:ext cx="1696915" cy="2800767"/>
          </a:xfrm>
          <a:prstGeom prst="rect">
            <a:avLst/>
          </a:prstGeom>
          <a:noFill/>
        </p:spPr>
        <p:txBody>
          <a:bodyPr wrap="square" rtlCol="0">
            <a:spAutoFit/>
          </a:bodyPr>
          <a:lstStyle/>
          <a:p>
            <a:r>
              <a:rPr lang="en-US" sz="1600" dirty="0"/>
              <a:t>The patient encounter tab is tied into the Repeat Patient function and will list pertinent information from the previous times a patient was evaluated by a specific agency</a:t>
            </a:r>
          </a:p>
        </p:txBody>
      </p:sp>
      <p:sp>
        <p:nvSpPr>
          <p:cNvPr id="4" name="Slide Number Placeholder 3"/>
          <p:cNvSpPr>
            <a:spLocks noGrp="1"/>
          </p:cNvSpPr>
          <p:nvPr>
            <p:ph type="sldNum" sz="quarter" idx="12"/>
          </p:nvPr>
        </p:nvSpPr>
        <p:spPr/>
        <p:txBody>
          <a:bodyPr/>
          <a:lstStyle/>
          <a:p>
            <a:fld id="{4FAB73BC-B049-4115-A692-8D63A059BFB8}" type="slidenum">
              <a:rPr lang="en-US" smtClean="0"/>
              <a:pPr/>
              <a:t>19</a:t>
            </a:fld>
            <a:endParaRPr lang="en-US" dirty="0"/>
          </a:p>
        </p:txBody>
      </p:sp>
      <p:pic>
        <p:nvPicPr>
          <p:cNvPr id="10" name="Picture 9"/>
          <p:cNvPicPr/>
          <p:nvPr/>
        </p:nvPicPr>
        <p:blipFill rotWithShape="1">
          <a:blip r:embed="rId3"/>
          <a:srcRect l="49231" t="-912" r="-1025" b="3837"/>
          <a:stretch/>
        </p:blipFill>
        <p:spPr bwMode="auto">
          <a:xfrm>
            <a:off x="769523" y="1473658"/>
            <a:ext cx="9711200" cy="4796053"/>
          </a:xfrm>
          <a:prstGeom prst="rect">
            <a:avLst/>
          </a:prstGeom>
          <a:ln>
            <a:noFill/>
          </a:ln>
          <a:extLst>
            <a:ext uri="{53640926-AAD7-44D8-BBD7-CCE9431645EC}">
              <a14:shadowObscured xmlns:a14="http://schemas.microsoft.com/office/drawing/2010/main"/>
            </a:ext>
          </a:extLst>
        </p:spPr>
      </p:pic>
      <p:cxnSp>
        <p:nvCxnSpPr>
          <p:cNvPr id="12" name="Straight Arrow Connector 11"/>
          <p:cNvCxnSpPr>
            <a:stCxn id="9" idx="2"/>
          </p:cNvCxnSpPr>
          <p:nvPr/>
        </p:nvCxnSpPr>
        <p:spPr>
          <a:xfrm>
            <a:off x="3889133" y="1085809"/>
            <a:ext cx="3918436" cy="567145"/>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13" name="Oval 12"/>
          <p:cNvSpPr/>
          <p:nvPr/>
        </p:nvSpPr>
        <p:spPr>
          <a:xfrm>
            <a:off x="9724583" y="2049307"/>
            <a:ext cx="228309" cy="2103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flipV="1">
            <a:off x="9812215" y="1837592"/>
            <a:ext cx="668508" cy="211715"/>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630717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10" name="Content Placeholder 9"/>
          <p:cNvSpPr>
            <a:spLocks noGrp="1"/>
          </p:cNvSpPr>
          <p:nvPr>
            <p:ph idx="1"/>
          </p:nvPr>
        </p:nvSpPr>
        <p:spPr/>
        <p:txBody>
          <a:bodyPr/>
          <a:lstStyle/>
          <a:p>
            <a:r>
              <a:rPr lang="en-US" dirty="0"/>
              <a:t>At the conclusion of this training, participants will be able to:</a:t>
            </a:r>
          </a:p>
          <a:p>
            <a:pPr lvl="1"/>
            <a:r>
              <a:rPr lang="en-US" dirty="0"/>
              <a:t>Verbalize the rationale for transitioning to a NEMSIS  3 compliant software program</a:t>
            </a:r>
          </a:p>
          <a:p>
            <a:pPr lvl="1"/>
            <a:r>
              <a:rPr lang="en-US" dirty="0"/>
              <a:t>Demonstrate the ability to complete an ePCR in Elite Field and Elite web version</a:t>
            </a:r>
          </a:p>
          <a:p>
            <a:pPr lvl="1"/>
            <a:r>
              <a:rPr lang="en-US" dirty="0"/>
              <a:t>Demonstrate the ability to upload and download a transferred ePCR</a:t>
            </a:r>
          </a:p>
          <a:p>
            <a:pPr lvl="1"/>
            <a:r>
              <a:rPr lang="en-US" dirty="0"/>
              <a:t>Demonstrate accessing the Agency incident list in Elite</a:t>
            </a:r>
          </a:p>
          <a:p>
            <a:pPr lvl="1"/>
            <a:r>
              <a:rPr lang="en-US" dirty="0"/>
              <a:t>Note: This presentation is intended to highlight differences between Field Bridge/Service Bridge and Elite.  It presents talking points for the instructor.  Using the program, Elite Field, for instruction vs showing this PowerPoint presentation to field personnel may be more effective. </a:t>
            </a:r>
          </a:p>
          <a:p>
            <a:pPr lvl="1"/>
            <a:r>
              <a:rPr lang="en-US" dirty="0"/>
              <a:t>Note 2:  Strongly recommend devoting time orienting personnel to the tablet to be utilized if switching to a new device</a:t>
            </a:r>
          </a:p>
        </p:txBody>
      </p:sp>
      <p:sp>
        <p:nvSpPr>
          <p:cNvPr id="3" name="Slide Number Placeholder 2"/>
          <p:cNvSpPr>
            <a:spLocks noGrp="1"/>
          </p:cNvSpPr>
          <p:nvPr>
            <p:ph type="sldNum" sz="quarter" idx="12"/>
          </p:nvPr>
        </p:nvSpPr>
        <p:spPr/>
        <p:txBody>
          <a:bodyPr/>
          <a:lstStyle/>
          <a:p>
            <a:fld id="{4FAB73BC-B049-4115-A692-8D63A059BFB8}" type="slidenum">
              <a:rPr lang="en-US" smtClean="0"/>
              <a:pPr/>
              <a:t>2</a:t>
            </a:fld>
            <a:endParaRPr lang="en-US" dirty="0"/>
          </a:p>
        </p:txBody>
      </p:sp>
    </p:spTree>
    <p:extLst>
      <p:ext uri="{BB962C8B-B14F-4D97-AF65-F5344CB8AC3E}">
        <p14:creationId xmlns:p14="http://schemas.microsoft.com/office/powerpoint/2010/main" val="780191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8900" y="650631"/>
            <a:ext cx="6682154" cy="1631216"/>
          </a:xfrm>
          <a:prstGeom prst="rect">
            <a:avLst/>
          </a:prstGeom>
          <a:noFill/>
        </p:spPr>
        <p:txBody>
          <a:bodyPr wrap="square" rtlCol="0">
            <a:spAutoFit/>
          </a:bodyPr>
          <a:lstStyle/>
          <a:p>
            <a:pPr algn="ctr"/>
            <a:r>
              <a:rPr lang="en-US" sz="2000" b="1" dirty="0"/>
              <a:t>Crew Info Panel</a:t>
            </a:r>
          </a:p>
          <a:p>
            <a:r>
              <a:rPr lang="en-US" sz="1600" dirty="0"/>
              <a:t>In addition to listing all personnel assigned to the responding unit who provided care to the patient, the individual who completes the data entry must be entered by opening the Crew Info panel.  The crew listed on the Dashboard can be modified by clicking the +Add button or the X (will delete the listing) to the right of the name to remove the listing</a:t>
            </a:r>
            <a:endParaRPr lang="en-US" sz="1400"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20</a:t>
            </a:fld>
            <a:endParaRPr lang="en-US" dirty="0"/>
          </a:p>
        </p:txBody>
      </p:sp>
      <p:pic>
        <p:nvPicPr>
          <p:cNvPr id="5" name="Picture 4"/>
          <p:cNvPicPr/>
          <p:nvPr/>
        </p:nvPicPr>
        <p:blipFill rotWithShape="1">
          <a:blip r:embed="rId2"/>
          <a:srcRect l="50000" t="456" r="-513" b="4291"/>
          <a:stretch/>
        </p:blipFill>
        <p:spPr bwMode="auto">
          <a:xfrm>
            <a:off x="2319704" y="2425602"/>
            <a:ext cx="7184780" cy="39307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57382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23950"/>
            <a:ext cx="2947988" cy="4600575"/>
          </a:xfrm>
        </p:spPr>
        <p:txBody>
          <a:bodyPr/>
          <a:lstStyle/>
          <a:p>
            <a:r>
              <a:rPr lang="en-US" dirty="0"/>
              <a:t>Data Entry</a:t>
            </a:r>
          </a:p>
        </p:txBody>
      </p:sp>
      <p:sp>
        <p:nvSpPr>
          <p:cNvPr id="4" name="TextBox 3"/>
          <p:cNvSpPr txBox="1"/>
          <p:nvPr/>
        </p:nvSpPr>
        <p:spPr>
          <a:xfrm>
            <a:off x="2514600" y="401936"/>
            <a:ext cx="6793523" cy="1877437"/>
          </a:xfrm>
          <a:prstGeom prst="rect">
            <a:avLst/>
          </a:prstGeom>
          <a:noFill/>
        </p:spPr>
        <p:txBody>
          <a:bodyPr wrap="square" rtlCol="0">
            <a:spAutoFit/>
          </a:bodyPr>
          <a:lstStyle/>
          <a:p>
            <a:pPr algn="ctr"/>
            <a:r>
              <a:rPr lang="en-US" sz="2400" dirty="0"/>
              <a:t>Data Entry: Other Grids</a:t>
            </a:r>
          </a:p>
          <a:p>
            <a:r>
              <a:rPr lang="en-US" dirty="0"/>
              <a:t>Data entry is very similar to Field Bridge. When a data element is derived from a “Grid” it will appear with a + Add box. Click on the +Add box and the pull down menu/quick select list or applicable text box (</a:t>
            </a:r>
            <a:r>
              <a:rPr lang="en-US" dirty="0" err="1"/>
              <a:t>es</a:t>
            </a:r>
            <a:r>
              <a:rPr lang="en-US" dirty="0"/>
              <a:t>) becomes visible.  </a:t>
            </a:r>
          </a:p>
          <a:p>
            <a:r>
              <a:rPr lang="en-US" sz="2000" dirty="0"/>
              <a:t> </a:t>
            </a:r>
          </a:p>
        </p:txBody>
      </p:sp>
      <p:sp>
        <p:nvSpPr>
          <p:cNvPr id="3" name="Slide Number Placeholder 2"/>
          <p:cNvSpPr>
            <a:spLocks noGrp="1"/>
          </p:cNvSpPr>
          <p:nvPr>
            <p:ph type="sldNum" sz="quarter" idx="12"/>
          </p:nvPr>
        </p:nvSpPr>
        <p:spPr/>
        <p:txBody>
          <a:bodyPr/>
          <a:lstStyle/>
          <a:p>
            <a:fld id="{4FAB73BC-B049-4115-A692-8D63A059BFB8}" type="slidenum">
              <a:rPr lang="en-US" smtClean="0"/>
              <a:pPr/>
              <a:t>21</a:t>
            </a:fld>
            <a:endParaRPr lang="en-US" dirty="0"/>
          </a:p>
        </p:txBody>
      </p:sp>
      <p:pic>
        <p:nvPicPr>
          <p:cNvPr id="7" name="Picture 6"/>
          <p:cNvPicPr/>
          <p:nvPr/>
        </p:nvPicPr>
        <p:blipFill rotWithShape="1">
          <a:blip r:embed="rId2"/>
          <a:srcRect l="70940" t="80669" r="16283" b="9912"/>
          <a:stretch/>
        </p:blipFill>
        <p:spPr bwMode="auto">
          <a:xfrm>
            <a:off x="1860486" y="2027951"/>
            <a:ext cx="2845046" cy="827870"/>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3"/>
          <a:srcRect l="70697" t="18413" r="16364" b="73028"/>
          <a:stretch/>
        </p:blipFill>
        <p:spPr bwMode="auto">
          <a:xfrm>
            <a:off x="6463077" y="2027951"/>
            <a:ext cx="2845046" cy="587851"/>
          </a:xfrm>
          <a:prstGeom prst="rect">
            <a:avLst/>
          </a:prstGeom>
          <a:ln>
            <a:noFill/>
          </a:ln>
          <a:extLst>
            <a:ext uri="{53640926-AAD7-44D8-BBD7-CCE9431645EC}">
              <a14:shadowObscured xmlns:a14="http://schemas.microsoft.com/office/drawing/2010/main"/>
            </a:ext>
          </a:extLst>
        </p:spPr>
      </p:pic>
      <p:pic>
        <p:nvPicPr>
          <p:cNvPr id="13" name="Picture 12"/>
          <p:cNvPicPr/>
          <p:nvPr/>
        </p:nvPicPr>
        <p:blipFill rotWithShape="1">
          <a:blip r:embed="rId4"/>
          <a:srcRect l="71178" t="64264" r="16565" b="10406"/>
          <a:stretch/>
        </p:blipFill>
        <p:spPr bwMode="auto">
          <a:xfrm>
            <a:off x="1860486" y="2921086"/>
            <a:ext cx="2571854" cy="1585278"/>
          </a:xfrm>
          <a:prstGeom prst="rect">
            <a:avLst/>
          </a:prstGeom>
          <a:ln>
            <a:noFill/>
          </a:ln>
          <a:extLst>
            <a:ext uri="{53640926-AAD7-44D8-BBD7-CCE9431645EC}">
              <a14:shadowObscured xmlns:a14="http://schemas.microsoft.com/office/drawing/2010/main"/>
            </a:ext>
          </a:extLst>
        </p:spPr>
      </p:pic>
      <p:pic>
        <p:nvPicPr>
          <p:cNvPr id="14" name="Picture 13"/>
          <p:cNvPicPr/>
          <p:nvPr/>
        </p:nvPicPr>
        <p:blipFill rotWithShape="1">
          <a:blip r:embed="rId5"/>
          <a:srcRect l="70811" t="18710" r="16185" b="51475"/>
          <a:stretch/>
        </p:blipFill>
        <p:spPr bwMode="auto">
          <a:xfrm>
            <a:off x="6455195" y="2755509"/>
            <a:ext cx="2852928" cy="184002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29336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FAB73BC-B049-4115-A692-8D63A059BFB8}" type="slidenum">
              <a:rPr lang="en-US" smtClean="0"/>
              <a:pPr/>
              <a:t>22</a:t>
            </a:fld>
            <a:endParaRPr lang="en-US" dirty="0"/>
          </a:p>
        </p:txBody>
      </p:sp>
      <p:pic>
        <p:nvPicPr>
          <p:cNvPr id="7" name="Picture 6"/>
          <p:cNvPicPr/>
          <p:nvPr/>
        </p:nvPicPr>
        <p:blipFill rotWithShape="1">
          <a:blip r:embed="rId2"/>
          <a:srcRect l="67564" t="8659" r="13718" b="30725"/>
          <a:stretch/>
        </p:blipFill>
        <p:spPr bwMode="auto">
          <a:xfrm>
            <a:off x="944879" y="1166001"/>
            <a:ext cx="4805289" cy="4513829"/>
          </a:xfrm>
          <a:prstGeom prst="rect">
            <a:avLst/>
          </a:prstGeom>
          <a:ln>
            <a:noFill/>
          </a:ln>
          <a:extLst>
            <a:ext uri="{53640926-AAD7-44D8-BBD7-CCE9431645EC}">
              <a14:shadowObscured xmlns:a14="http://schemas.microsoft.com/office/drawing/2010/main"/>
            </a:ext>
          </a:extLst>
        </p:spPr>
      </p:pic>
      <p:sp>
        <p:nvSpPr>
          <p:cNvPr id="8" name="TextBox 7"/>
          <p:cNvSpPr txBox="1"/>
          <p:nvPr/>
        </p:nvSpPr>
        <p:spPr>
          <a:xfrm>
            <a:off x="6435969" y="1299256"/>
            <a:ext cx="4607169" cy="4247317"/>
          </a:xfrm>
          <a:prstGeom prst="rect">
            <a:avLst/>
          </a:prstGeom>
          <a:noFill/>
        </p:spPr>
        <p:txBody>
          <a:bodyPr wrap="square" rtlCol="0">
            <a:spAutoFit/>
          </a:bodyPr>
          <a:lstStyle/>
          <a:p>
            <a:r>
              <a:rPr lang="en-US" dirty="0"/>
              <a:t>Note: The Primary Assessment Grid will remain red until the Primary Survey assessment, one set of vital signs, and the GCS is documented. </a:t>
            </a:r>
          </a:p>
          <a:p>
            <a:endParaRPr lang="en-US" dirty="0"/>
          </a:p>
          <a:p>
            <a:r>
              <a:rPr lang="en-US" dirty="0"/>
              <a:t>The Secondary Assessment must include documentation of the patient’s Skin Signs and Mental Status.  The remainder of the secondary assessment documentation must be specific/pertinent to the patient’s chief complaint/primary impression, MOI, medical hx, etc.</a:t>
            </a:r>
          </a:p>
          <a:p>
            <a:endParaRPr lang="en-US" dirty="0"/>
          </a:p>
          <a:p>
            <a:r>
              <a:rPr lang="en-US" dirty="0"/>
              <a:t>The user has the option of using the Grids for the documentation illustrated to the left or the corresponding  Power Tools.</a:t>
            </a:r>
          </a:p>
        </p:txBody>
      </p:sp>
    </p:spTree>
    <p:extLst>
      <p:ext uri="{BB962C8B-B14F-4D97-AF65-F5344CB8AC3E}">
        <p14:creationId xmlns:p14="http://schemas.microsoft.com/office/powerpoint/2010/main" val="4132536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23</a:t>
            </a:fld>
            <a:endParaRPr lang="en-US" dirty="0"/>
          </a:p>
        </p:txBody>
      </p:sp>
      <p:sp>
        <p:nvSpPr>
          <p:cNvPr id="3" name="TextBox 2"/>
          <p:cNvSpPr txBox="1"/>
          <p:nvPr/>
        </p:nvSpPr>
        <p:spPr>
          <a:xfrm>
            <a:off x="2637691" y="193431"/>
            <a:ext cx="6814039" cy="677108"/>
          </a:xfrm>
          <a:prstGeom prst="rect">
            <a:avLst/>
          </a:prstGeom>
          <a:noFill/>
        </p:spPr>
        <p:txBody>
          <a:bodyPr wrap="square" rtlCol="0">
            <a:spAutoFit/>
          </a:bodyPr>
          <a:lstStyle/>
          <a:p>
            <a:pPr algn="ctr"/>
            <a:r>
              <a:rPr lang="en-US" sz="2000" b="1" dirty="0"/>
              <a:t>Secondary Assessment</a:t>
            </a:r>
          </a:p>
          <a:p>
            <a:r>
              <a:rPr lang="en-US" dirty="0"/>
              <a:t> Document utilizing the Secondary Assessment Grid or the Power Tool</a:t>
            </a:r>
          </a:p>
        </p:txBody>
      </p:sp>
      <p:pic>
        <p:nvPicPr>
          <p:cNvPr id="4" name="Picture 3"/>
          <p:cNvPicPr/>
          <p:nvPr/>
        </p:nvPicPr>
        <p:blipFill rotWithShape="1">
          <a:blip r:embed="rId2"/>
          <a:srcRect l="66410" t="2279" r="13333" b="7482"/>
          <a:stretch/>
        </p:blipFill>
        <p:spPr bwMode="auto">
          <a:xfrm>
            <a:off x="422617" y="1039762"/>
            <a:ext cx="3627120" cy="4545330"/>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3"/>
          <a:srcRect l="49847" t="456" r="-1" b="4262"/>
          <a:stretch/>
        </p:blipFill>
        <p:spPr bwMode="auto">
          <a:xfrm>
            <a:off x="4800600" y="1028597"/>
            <a:ext cx="6330462" cy="4725719"/>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5301761" y="5754316"/>
            <a:ext cx="6207369" cy="830997"/>
          </a:xfrm>
          <a:prstGeom prst="rect">
            <a:avLst/>
          </a:prstGeom>
          <a:noFill/>
        </p:spPr>
        <p:txBody>
          <a:bodyPr wrap="square" rtlCol="0">
            <a:spAutoFit/>
          </a:bodyPr>
          <a:lstStyle/>
          <a:p>
            <a:r>
              <a:rPr lang="en-US" sz="1600" dirty="0"/>
              <a:t>Click on the pertinent category to enter assessment findings. For normal findings, may select the Tag Normal button and then click on the body area/system that is WNL </a:t>
            </a:r>
          </a:p>
        </p:txBody>
      </p:sp>
      <p:sp>
        <p:nvSpPr>
          <p:cNvPr id="7" name="Oval 6"/>
          <p:cNvSpPr/>
          <p:nvPr/>
        </p:nvSpPr>
        <p:spPr>
          <a:xfrm flipH="1">
            <a:off x="7262445" y="5433645"/>
            <a:ext cx="448407" cy="4175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3484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24</a:t>
            </a:fld>
            <a:endParaRPr lang="en-US" dirty="0"/>
          </a:p>
        </p:txBody>
      </p:sp>
      <p:pic>
        <p:nvPicPr>
          <p:cNvPr id="3" name="Picture 2"/>
          <p:cNvPicPr/>
          <p:nvPr/>
        </p:nvPicPr>
        <p:blipFill rotWithShape="1">
          <a:blip r:embed="rId2"/>
          <a:srcRect l="50515" t="221" r="125" b="3714"/>
          <a:stretch/>
        </p:blipFill>
        <p:spPr bwMode="auto">
          <a:xfrm>
            <a:off x="335572" y="503272"/>
            <a:ext cx="9966551" cy="5605272"/>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10506808" y="1230923"/>
            <a:ext cx="1573823" cy="4616648"/>
          </a:xfrm>
          <a:prstGeom prst="rect">
            <a:avLst/>
          </a:prstGeom>
          <a:noFill/>
        </p:spPr>
        <p:txBody>
          <a:bodyPr wrap="square" rtlCol="0">
            <a:spAutoFit/>
          </a:bodyPr>
          <a:lstStyle/>
          <a:p>
            <a:r>
              <a:rPr lang="en-US" sz="1400" dirty="0"/>
              <a:t>Document the time the assessment was performed</a:t>
            </a:r>
          </a:p>
          <a:p>
            <a:endParaRPr lang="en-US" sz="1400" dirty="0"/>
          </a:p>
          <a:p>
            <a:r>
              <a:rPr lang="en-US" sz="1400" dirty="0"/>
              <a:t>Click on the body area/system assessed to select the specific findings</a:t>
            </a:r>
          </a:p>
          <a:p>
            <a:endParaRPr lang="en-US" sz="1400" dirty="0"/>
          </a:p>
          <a:p>
            <a:r>
              <a:rPr lang="en-US" sz="1400" dirty="0"/>
              <a:t>Click on Details to add a narrative for clarification as indicated</a:t>
            </a:r>
          </a:p>
          <a:p>
            <a:endParaRPr lang="en-US" sz="1400" dirty="0"/>
          </a:p>
          <a:p>
            <a:r>
              <a:rPr lang="en-US" sz="1400" dirty="0"/>
              <a:t>Not Pertinent option is available   </a:t>
            </a:r>
          </a:p>
          <a:p>
            <a:endParaRPr lang="en-US" sz="1400" dirty="0"/>
          </a:p>
          <a:p>
            <a:r>
              <a:rPr lang="en-US" sz="1400" dirty="0"/>
              <a:t>Click OK when complete</a:t>
            </a:r>
          </a:p>
        </p:txBody>
      </p:sp>
      <p:cxnSp>
        <p:nvCxnSpPr>
          <p:cNvPr id="6" name="Straight Arrow Connector 5"/>
          <p:cNvCxnSpPr/>
          <p:nvPr/>
        </p:nvCxnSpPr>
        <p:spPr>
          <a:xfrm flipH="1" flipV="1">
            <a:off x="9407769" y="861646"/>
            <a:ext cx="1063869" cy="501162"/>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8" name="Straight Arrow Connector 7"/>
          <p:cNvCxnSpPr/>
          <p:nvPr/>
        </p:nvCxnSpPr>
        <p:spPr>
          <a:xfrm flipH="1" flipV="1">
            <a:off x="9812215" y="1362808"/>
            <a:ext cx="729762" cy="2391507"/>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0" name="Straight Arrow Connector 9"/>
          <p:cNvCxnSpPr/>
          <p:nvPr/>
        </p:nvCxnSpPr>
        <p:spPr>
          <a:xfrm flipH="1">
            <a:off x="6400800" y="4800600"/>
            <a:ext cx="4141177" cy="105156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293501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5469" y="474785"/>
            <a:ext cx="7323993" cy="892552"/>
          </a:xfrm>
          <a:prstGeom prst="rect">
            <a:avLst/>
          </a:prstGeom>
          <a:noFill/>
        </p:spPr>
        <p:txBody>
          <a:bodyPr wrap="square" rtlCol="0">
            <a:spAutoFit/>
          </a:bodyPr>
          <a:lstStyle/>
          <a:p>
            <a:pPr algn="ctr"/>
            <a:r>
              <a:rPr lang="en-US" b="1" dirty="0"/>
              <a:t>Power Tools</a:t>
            </a:r>
          </a:p>
          <a:p>
            <a:pPr algn="ctr"/>
            <a:r>
              <a:rPr lang="en-US" b="1" dirty="0"/>
              <a:t>To see all the Power Tools available, click on All</a:t>
            </a:r>
          </a:p>
          <a:p>
            <a:r>
              <a:rPr lang="en-US" sz="1600" dirty="0"/>
              <a:t> </a:t>
            </a:r>
          </a:p>
        </p:txBody>
      </p:sp>
      <p:sp>
        <p:nvSpPr>
          <p:cNvPr id="5" name="Slide Number Placeholder 4"/>
          <p:cNvSpPr>
            <a:spLocks noGrp="1"/>
          </p:cNvSpPr>
          <p:nvPr>
            <p:ph type="sldNum" sz="quarter" idx="12"/>
          </p:nvPr>
        </p:nvSpPr>
        <p:spPr/>
        <p:txBody>
          <a:bodyPr/>
          <a:lstStyle/>
          <a:p>
            <a:fld id="{4FAB73BC-B049-4115-A692-8D63A059BFB8}" type="slidenum">
              <a:rPr lang="en-US" smtClean="0"/>
              <a:pPr/>
              <a:t>25</a:t>
            </a:fld>
            <a:endParaRPr lang="en-US" dirty="0"/>
          </a:p>
        </p:txBody>
      </p:sp>
      <p:pic>
        <p:nvPicPr>
          <p:cNvPr id="7" name="Picture 6"/>
          <p:cNvPicPr/>
          <p:nvPr/>
        </p:nvPicPr>
        <p:blipFill rotWithShape="1">
          <a:blip r:embed="rId2"/>
          <a:srcRect l="66667" t="911" r="-385" b="5659"/>
          <a:stretch/>
        </p:blipFill>
        <p:spPr bwMode="auto">
          <a:xfrm>
            <a:off x="1152906" y="1459230"/>
            <a:ext cx="9332292" cy="5014722"/>
          </a:xfrm>
          <a:prstGeom prst="rect">
            <a:avLst/>
          </a:prstGeom>
          <a:ln>
            <a:noFill/>
          </a:ln>
          <a:extLst>
            <a:ext uri="{53640926-AAD7-44D8-BBD7-CCE9431645EC}">
              <a14:shadowObscured xmlns:a14="http://schemas.microsoft.com/office/drawing/2010/main"/>
            </a:ext>
          </a:extLst>
        </p:spPr>
      </p:pic>
      <p:sp>
        <p:nvSpPr>
          <p:cNvPr id="8" name="Oval 7"/>
          <p:cNvSpPr/>
          <p:nvPr/>
        </p:nvSpPr>
        <p:spPr>
          <a:xfrm>
            <a:off x="10018854" y="6018022"/>
            <a:ext cx="466344" cy="3383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883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26</a:t>
            </a:fld>
            <a:endParaRPr lang="en-US" dirty="0"/>
          </a:p>
        </p:txBody>
      </p:sp>
      <p:pic>
        <p:nvPicPr>
          <p:cNvPr id="3" name="Picture 2"/>
          <p:cNvPicPr/>
          <p:nvPr/>
        </p:nvPicPr>
        <p:blipFill rotWithShape="1">
          <a:blip r:embed="rId2"/>
          <a:srcRect l="50514" t="456" r="1538" b="2926"/>
          <a:stretch/>
        </p:blipFill>
        <p:spPr bwMode="auto">
          <a:xfrm>
            <a:off x="255221" y="633101"/>
            <a:ext cx="7402878" cy="4409928"/>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2505808" y="263769"/>
            <a:ext cx="6040315" cy="369332"/>
          </a:xfrm>
          <a:prstGeom prst="rect">
            <a:avLst/>
          </a:prstGeom>
          <a:noFill/>
        </p:spPr>
        <p:txBody>
          <a:bodyPr wrap="square" rtlCol="0">
            <a:spAutoFit/>
          </a:bodyPr>
          <a:lstStyle/>
          <a:p>
            <a:pPr algn="ctr"/>
            <a:r>
              <a:rPr lang="en-US" dirty="0"/>
              <a:t>IV Power Tool</a:t>
            </a:r>
          </a:p>
        </p:txBody>
      </p:sp>
      <p:sp>
        <p:nvSpPr>
          <p:cNvPr id="5" name="TextBox 4"/>
          <p:cNvSpPr txBox="1"/>
          <p:nvPr/>
        </p:nvSpPr>
        <p:spPr>
          <a:xfrm>
            <a:off x="7992208" y="1107831"/>
            <a:ext cx="3640015" cy="2677656"/>
          </a:xfrm>
          <a:prstGeom prst="rect">
            <a:avLst/>
          </a:prstGeom>
          <a:noFill/>
        </p:spPr>
        <p:txBody>
          <a:bodyPr wrap="square" rtlCol="0">
            <a:spAutoFit/>
          </a:bodyPr>
          <a:lstStyle/>
          <a:p>
            <a:r>
              <a:rPr lang="en-US" sz="1400" dirty="0"/>
              <a:t>The Favorites feature on the Power tools are pending development.  Currently, Venous Access is selected as the default  venous access procedure. To select other venous access options, e.g. IO or Saline lock, click  the Alpha category of U-Z and these options will be visible.</a:t>
            </a:r>
          </a:p>
          <a:p>
            <a:endParaRPr lang="en-US" sz="1400" dirty="0"/>
          </a:p>
          <a:p>
            <a:r>
              <a:rPr lang="en-US" sz="1400" dirty="0"/>
              <a:t>If the venous access attempt was unsuccessful, or a saline lock is inserted, the fluid dose validation can be satisfied by using the NV/</a:t>
            </a:r>
            <a:r>
              <a:rPr lang="en-US" sz="1400" dirty="0" err="1"/>
              <a:t>PN</a:t>
            </a:r>
            <a:r>
              <a:rPr lang="en-US" sz="1400" dirty="0"/>
              <a:t> option next to the Fluid dose field: </a:t>
            </a:r>
          </a:p>
        </p:txBody>
      </p:sp>
      <p:pic>
        <p:nvPicPr>
          <p:cNvPr id="6" name="Picture 5"/>
          <p:cNvPicPr/>
          <p:nvPr/>
        </p:nvPicPr>
        <p:blipFill rotWithShape="1">
          <a:blip r:embed="rId3"/>
          <a:srcRect l="50250" t="14151" r="25749" b="68825"/>
          <a:stretch/>
        </p:blipFill>
        <p:spPr bwMode="auto">
          <a:xfrm>
            <a:off x="290391" y="5175250"/>
            <a:ext cx="5919470" cy="1181100"/>
          </a:xfrm>
          <a:prstGeom prst="rect">
            <a:avLst/>
          </a:prstGeom>
          <a:ln>
            <a:noFill/>
          </a:ln>
          <a:extLst>
            <a:ext uri="{53640926-AAD7-44D8-BBD7-CCE9431645EC}">
              <a14:shadowObscured xmlns:a14="http://schemas.microsoft.com/office/drawing/2010/main"/>
            </a:ext>
          </a:extLst>
        </p:spPr>
      </p:pic>
      <p:sp>
        <p:nvSpPr>
          <p:cNvPr id="7" name="Oval 6"/>
          <p:cNvSpPr/>
          <p:nvPr/>
        </p:nvSpPr>
        <p:spPr>
          <a:xfrm>
            <a:off x="5205046" y="5043029"/>
            <a:ext cx="509954" cy="4696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p:nvPr/>
        </p:nvPicPr>
        <p:blipFill rotWithShape="1">
          <a:blip r:embed="rId3"/>
          <a:srcRect l="69719" t="24589" r="29705" b="72567"/>
          <a:stretch/>
        </p:blipFill>
        <p:spPr bwMode="auto">
          <a:xfrm>
            <a:off x="10634135" y="3434967"/>
            <a:ext cx="292735" cy="350520"/>
          </a:xfrm>
          <a:prstGeom prst="rect">
            <a:avLst/>
          </a:prstGeom>
          <a:ln>
            <a:noFill/>
          </a:ln>
          <a:extLst>
            <a:ext uri="{53640926-AAD7-44D8-BBD7-CCE9431645EC}">
              <a14:shadowObscured xmlns:a14="http://schemas.microsoft.com/office/drawing/2010/main"/>
            </a:ext>
          </a:extLst>
        </p:spPr>
      </p:pic>
      <p:sp>
        <p:nvSpPr>
          <p:cNvPr id="10" name="Oval 9"/>
          <p:cNvSpPr/>
          <p:nvPr/>
        </p:nvSpPr>
        <p:spPr>
          <a:xfrm>
            <a:off x="914400" y="4141177"/>
            <a:ext cx="360485" cy="3165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a:off x="1424354" y="3613638"/>
            <a:ext cx="6690946" cy="668216"/>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399943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FAB73BC-B049-4115-A692-8D63A059BFB8}" type="slidenum">
              <a:rPr lang="en-US" smtClean="0"/>
              <a:pPr/>
              <a:t>27</a:t>
            </a:fld>
            <a:endParaRPr lang="en-US" dirty="0"/>
          </a:p>
        </p:txBody>
      </p:sp>
      <p:sp>
        <p:nvSpPr>
          <p:cNvPr id="10" name="TextBox 9"/>
          <p:cNvSpPr txBox="1"/>
          <p:nvPr/>
        </p:nvSpPr>
        <p:spPr>
          <a:xfrm>
            <a:off x="448408" y="334107"/>
            <a:ext cx="6137031" cy="923330"/>
          </a:xfrm>
          <a:prstGeom prst="rect">
            <a:avLst/>
          </a:prstGeom>
          <a:noFill/>
        </p:spPr>
        <p:txBody>
          <a:bodyPr wrap="square" rtlCol="0">
            <a:spAutoFit/>
          </a:bodyPr>
          <a:lstStyle/>
          <a:p>
            <a:pPr algn="ctr"/>
            <a:r>
              <a:rPr lang="en-US" dirty="0"/>
              <a:t>Incident/Patient Disposition</a:t>
            </a:r>
          </a:p>
          <a:p>
            <a:r>
              <a:rPr lang="en-US" dirty="0"/>
              <a:t>The Level of Care and Incident Disposition has been combined into one field to maintain compliance with NEMSIS3</a:t>
            </a:r>
          </a:p>
        </p:txBody>
      </p:sp>
      <p:pic>
        <p:nvPicPr>
          <p:cNvPr id="11" name="Picture 10"/>
          <p:cNvPicPr/>
          <p:nvPr/>
        </p:nvPicPr>
        <p:blipFill rotWithShape="1">
          <a:blip r:embed="rId2"/>
          <a:srcRect l="50769" t="456" r="-513" b="8393"/>
          <a:stretch/>
        </p:blipFill>
        <p:spPr bwMode="auto">
          <a:xfrm>
            <a:off x="265527" y="1400908"/>
            <a:ext cx="6952958" cy="4955442"/>
          </a:xfrm>
          <a:prstGeom prst="rect">
            <a:avLst/>
          </a:prstGeom>
          <a:ln>
            <a:noFill/>
          </a:ln>
          <a:extLst>
            <a:ext uri="{53640926-AAD7-44D8-BBD7-CCE9431645EC}">
              <a14:shadowObscured xmlns:a14="http://schemas.microsoft.com/office/drawing/2010/main"/>
            </a:ext>
          </a:extLst>
        </p:spPr>
      </p:pic>
      <p:pic>
        <p:nvPicPr>
          <p:cNvPr id="12" name="Picture 11"/>
          <p:cNvPicPr/>
          <p:nvPr/>
        </p:nvPicPr>
        <p:blipFill rotWithShape="1">
          <a:blip r:embed="rId3"/>
          <a:srcRect l="75128" t="14061" r="17999" b="66558"/>
          <a:stretch/>
        </p:blipFill>
        <p:spPr bwMode="auto">
          <a:xfrm>
            <a:off x="8386689" y="175398"/>
            <a:ext cx="2313549" cy="1802872"/>
          </a:xfrm>
          <a:prstGeom prst="rect">
            <a:avLst/>
          </a:prstGeom>
          <a:ln>
            <a:noFill/>
          </a:ln>
          <a:extLst>
            <a:ext uri="{53640926-AAD7-44D8-BBD7-CCE9431645EC}">
              <a14:shadowObscured xmlns:a14="http://schemas.microsoft.com/office/drawing/2010/main"/>
            </a:ext>
          </a:extLst>
        </p:spPr>
      </p:pic>
      <p:pic>
        <p:nvPicPr>
          <p:cNvPr id="13" name="Picture 12"/>
          <p:cNvPicPr/>
          <p:nvPr/>
        </p:nvPicPr>
        <p:blipFill rotWithShape="1">
          <a:blip r:embed="rId4"/>
          <a:srcRect l="75444" t="18739" r="18258" b="65780"/>
          <a:stretch/>
        </p:blipFill>
        <p:spPr bwMode="auto">
          <a:xfrm>
            <a:off x="8523981" y="2010565"/>
            <a:ext cx="2176257" cy="1400850"/>
          </a:xfrm>
          <a:prstGeom prst="rect">
            <a:avLst/>
          </a:prstGeom>
          <a:ln>
            <a:noFill/>
          </a:ln>
          <a:extLst>
            <a:ext uri="{53640926-AAD7-44D8-BBD7-CCE9431645EC}">
              <a14:shadowObscured xmlns:a14="http://schemas.microsoft.com/office/drawing/2010/main"/>
            </a:ext>
          </a:extLst>
        </p:spPr>
      </p:pic>
      <p:pic>
        <p:nvPicPr>
          <p:cNvPr id="14" name="Picture 13"/>
          <p:cNvPicPr/>
          <p:nvPr/>
        </p:nvPicPr>
        <p:blipFill rotWithShape="1">
          <a:blip r:embed="rId5"/>
          <a:srcRect l="75491" t="16618" r="18166" b="65460"/>
          <a:stretch/>
        </p:blipFill>
        <p:spPr bwMode="auto">
          <a:xfrm>
            <a:off x="8523982" y="3443710"/>
            <a:ext cx="2176256" cy="1625543"/>
          </a:xfrm>
          <a:prstGeom prst="rect">
            <a:avLst/>
          </a:prstGeom>
          <a:ln>
            <a:noFill/>
          </a:ln>
          <a:extLst>
            <a:ext uri="{53640926-AAD7-44D8-BBD7-CCE9431645EC}">
              <a14:shadowObscured xmlns:a14="http://schemas.microsoft.com/office/drawing/2010/main"/>
            </a:ext>
          </a:extLst>
        </p:spPr>
      </p:pic>
      <p:pic>
        <p:nvPicPr>
          <p:cNvPr id="15" name="Picture 14"/>
          <p:cNvPicPr/>
          <p:nvPr/>
        </p:nvPicPr>
        <p:blipFill rotWithShape="1">
          <a:blip r:embed="rId6"/>
          <a:srcRect l="75513" t="16956" r="18094" b="67893"/>
          <a:stretch/>
        </p:blipFill>
        <p:spPr bwMode="auto">
          <a:xfrm>
            <a:off x="8523981" y="5152389"/>
            <a:ext cx="2176257" cy="13890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01076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28</a:t>
            </a:fld>
            <a:endParaRPr lang="en-US" dirty="0"/>
          </a:p>
        </p:txBody>
      </p:sp>
      <p:sp>
        <p:nvSpPr>
          <p:cNvPr id="3" name="TextBox 2"/>
          <p:cNvSpPr txBox="1"/>
          <p:nvPr/>
        </p:nvSpPr>
        <p:spPr>
          <a:xfrm>
            <a:off x="1635369" y="140678"/>
            <a:ext cx="7640515" cy="923330"/>
          </a:xfrm>
          <a:prstGeom prst="rect">
            <a:avLst/>
          </a:prstGeom>
          <a:noFill/>
        </p:spPr>
        <p:txBody>
          <a:bodyPr wrap="square" rtlCol="0">
            <a:spAutoFit/>
          </a:bodyPr>
          <a:lstStyle/>
          <a:p>
            <a:pPr algn="ctr"/>
            <a:r>
              <a:rPr lang="en-US" dirty="0"/>
              <a:t>Signatures</a:t>
            </a:r>
          </a:p>
          <a:p>
            <a:r>
              <a:rPr lang="en-US" dirty="0"/>
              <a:t>To add a signature, click on the Signature panel and select +Add.  Next, select the appropriate person or reason a signature is being obtained</a:t>
            </a:r>
          </a:p>
        </p:txBody>
      </p:sp>
      <p:pic>
        <p:nvPicPr>
          <p:cNvPr id="4" name="Picture 3"/>
          <p:cNvPicPr/>
          <p:nvPr/>
        </p:nvPicPr>
        <p:blipFill rotWithShape="1">
          <a:blip r:embed="rId2"/>
          <a:srcRect l="49486" t="911" r="257" b="1557"/>
          <a:stretch/>
        </p:blipFill>
        <p:spPr bwMode="auto">
          <a:xfrm>
            <a:off x="518575" y="1187254"/>
            <a:ext cx="7253825" cy="4369483"/>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3"/>
          <a:srcRect l="71799" t="5860" r="21208" b="63539"/>
          <a:stretch/>
        </p:blipFill>
        <p:spPr bwMode="auto">
          <a:xfrm>
            <a:off x="8498058" y="1366202"/>
            <a:ext cx="2423160" cy="29825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831020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29</a:t>
            </a:fld>
            <a:endParaRPr lang="en-US" dirty="0"/>
          </a:p>
        </p:txBody>
      </p:sp>
      <p:sp>
        <p:nvSpPr>
          <p:cNvPr id="4" name="TextBox 3"/>
          <p:cNvSpPr txBox="1"/>
          <p:nvPr/>
        </p:nvSpPr>
        <p:spPr>
          <a:xfrm>
            <a:off x="9064869" y="1037493"/>
            <a:ext cx="2180492" cy="4524315"/>
          </a:xfrm>
          <a:prstGeom prst="rect">
            <a:avLst/>
          </a:prstGeom>
          <a:noFill/>
        </p:spPr>
        <p:txBody>
          <a:bodyPr wrap="square" rtlCol="0">
            <a:spAutoFit/>
          </a:bodyPr>
          <a:lstStyle/>
          <a:p>
            <a:r>
              <a:rPr lang="en-US" dirty="0"/>
              <a:t>English, Spanish, Vietnamese, and Korean translations are available</a:t>
            </a:r>
          </a:p>
          <a:p>
            <a:endParaRPr lang="en-US" dirty="0"/>
          </a:p>
          <a:p>
            <a:r>
              <a:rPr lang="en-US" dirty="0"/>
              <a:t>Select the reason the signature is being obtained and complete the other data fields indicated</a:t>
            </a:r>
          </a:p>
          <a:p>
            <a:endParaRPr lang="en-US" dirty="0"/>
          </a:p>
          <a:p>
            <a:r>
              <a:rPr lang="en-US" dirty="0"/>
              <a:t>Note: AMA signature and checklist will be validated if an AMA Disposition is selected</a:t>
            </a:r>
          </a:p>
        </p:txBody>
      </p:sp>
      <p:pic>
        <p:nvPicPr>
          <p:cNvPr id="5" name="Picture 4"/>
          <p:cNvPicPr/>
          <p:nvPr/>
        </p:nvPicPr>
        <p:blipFill rotWithShape="1">
          <a:blip r:embed="rId2"/>
          <a:srcRect l="59745" t="664" r="3991" b="9305"/>
          <a:stretch/>
        </p:blipFill>
        <p:spPr bwMode="auto">
          <a:xfrm>
            <a:off x="876568" y="633925"/>
            <a:ext cx="7440955" cy="538880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52872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Rationale for Transitioning to Elite</a:t>
            </a:r>
          </a:p>
        </p:txBody>
      </p:sp>
      <p:sp>
        <p:nvSpPr>
          <p:cNvPr id="3" name="Content Placeholder 2"/>
          <p:cNvSpPr>
            <a:spLocks noGrp="1"/>
          </p:cNvSpPr>
          <p:nvPr>
            <p:ph idx="1"/>
          </p:nvPr>
        </p:nvSpPr>
        <p:spPr/>
        <p:txBody>
          <a:bodyPr/>
          <a:lstStyle/>
          <a:p>
            <a:r>
              <a:rPr lang="en-US" dirty="0"/>
              <a:t>Current software is complaint with the National EMS Information System (NEMSIS) Version 2 </a:t>
            </a:r>
          </a:p>
          <a:p>
            <a:r>
              <a:rPr lang="en-US" dirty="0"/>
              <a:t>Federal and State regulations are requiring the transition to a newer version: NEMSIS 3.  California compliance is mandated by January 1, 2017</a:t>
            </a:r>
          </a:p>
          <a:p>
            <a:r>
              <a:rPr lang="en-US" dirty="0"/>
              <a:t>NEMSIS  is consistent with international/national standards for electronic medical records (prehospital, hospital, medical offices, etc.).  </a:t>
            </a:r>
          </a:p>
          <a:p>
            <a:r>
              <a:rPr lang="en-US" dirty="0"/>
              <a:t>There will be some new fields mandated by NEMSIS or the State that were not included in Field Bridge</a:t>
            </a:r>
          </a:p>
          <a:p>
            <a:r>
              <a:rPr lang="en-US" dirty="0"/>
              <a:t>This will allow for a fully integrated repository of patient medical records in the future Health Information Exchange System(HIE).  </a:t>
            </a:r>
          </a:p>
        </p:txBody>
      </p:sp>
      <p:sp>
        <p:nvSpPr>
          <p:cNvPr id="4" name="Slide Number Placeholder 3"/>
          <p:cNvSpPr>
            <a:spLocks noGrp="1"/>
          </p:cNvSpPr>
          <p:nvPr>
            <p:ph type="sldNum" sz="quarter" idx="12"/>
          </p:nvPr>
        </p:nvSpPr>
        <p:spPr/>
        <p:txBody>
          <a:bodyPr/>
          <a:lstStyle/>
          <a:p>
            <a:fld id="{4FAB73BC-B049-4115-A692-8D63A059BFB8}" type="slidenum">
              <a:rPr lang="en-US" smtClean="0"/>
              <a:pPr/>
              <a:t>3</a:t>
            </a:fld>
            <a:endParaRPr lang="en-US" dirty="0"/>
          </a:p>
        </p:txBody>
      </p:sp>
    </p:spTree>
    <p:extLst>
      <p:ext uri="{BB962C8B-B14F-4D97-AF65-F5344CB8AC3E}">
        <p14:creationId xmlns:p14="http://schemas.microsoft.com/office/powerpoint/2010/main" val="3912007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30</a:t>
            </a:fld>
            <a:endParaRPr lang="en-US" dirty="0"/>
          </a:p>
        </p:txBody>
      </p:sp>
      <p:sp>
        <p:nvSpPr>
          <p:cNvPr id="6" name="Title 5"/>
          <p:cNvSpPr>
            <a:spLocks noGrp="1"/>
          </p:cNvSpPr>
          <p:nvPr>
            <p:ph type="title" idx="4294967295"/>
          </p:nvPr>
        </p:nvSpPr>
        <p:spPr>
          <a:xfrm>
            <a:off x="0" y="1123950"/>
            <a:ext cx="2947988" cy="4600575"/>
          </a:xfrm>
        </p:spPr>
        <p:txBody>
          <a:bodyPr>
            <a:normAutofit/>
          </a:bodyPr>
          <a:lstStyle/>
          <a:p>
            <a:r>
              <a:rPr lang="en-US" sz="2000" dirty="0"/>
              <a:t>If an IPAD is utilized, then only the clout-to-cloud integration is possible with a WiFi enable  cardiac monitor</a:t>
            </a:r>
            <a:br>
              <a:rPr lang="en-US" sz="2000" dirty="0"/>
            </a:br>
            <a:r>
              <a:rPr lang="en-US" sz="2000" dirty="0"/>
              <a:t> </a:t>
            </a:r>
          </a:p>
        </p:txBody>
      </p:sp>
      <p:sp>
        <p:nvSpPr>
          <p:cNvPr id="3" name="TextBox 2"/>
          <p:cNvSpPr txBox="1"/>
          <p:nvPr/>
        </p:nvSpPr>
        <p:spPr>
          <a:xfrm>
            <a:off x="3156438" y="131885"/>
            <a:ext cx="6075485" cy="1554272"/>
          </a:xfrm>
          <a:prstGeom prst="rect">
            <a:avLst/>
          </a:prstGeom>
          <a:noFill/>
        </p:spPr>
        <p:txBody>
          <a:bodyPr wrap="square" rtlCol="0">
            <a:spAutoFit/>
          </a:bodyPr>
          <a:lstStyle/>
          <a:p>
            <a:pPr algn="ctr"/>
            <a:r>
              <a:rPr lang="en-US" dirty="0"/>
              <a:t> Cardiac Monitor Data  Download</a:t>
            </a:r>
          </a:p>
          <a:p>
            <a:pPr algn="ctr"/>
            <a:endParaRPr lang="en-US" sz="700" dirty="0"/>
          </a:p>
          <a:p>
            <a:r>
              <a:rPr lang="en-US" sz="1400" dirty="0"/>
              <a:t>The process will vary based on the tablet utilized, the cardiac monitor capabilities, and your service set-up.  </a:t>
            </a:r>
          </a:p>
          <a:p>
            <a:endParaRPr lang="en-US" sz="1400" dirty="0"/>
          </a:p>
          <a:p>
            <a:r>
              <a:rPr lang="en-US" sz="1400" dirty="0"/>
              <a:t>Once the monitor data has been uploaded to the cloud, click on the EKG icon and select the import method.</a:t>
            </a:r>
          </a:p>
        </p:txBody>
      </p:sp>
      <p:sp>
        <p:nvSpPr>
          <p:cNvPr id="14" name="TextBox 13"/>
          <p:cNvSpPr txBox="1"/>
          <p:nvPr/>
        </p:nvSpPr>
        <p:spPr>
          <a:xfrm>
            <a:off x="351692" y="423415"/>
            <a:ext cx="2672861" cy="6340197"/>
          </a:xfrm>
          <a:prstGeom prst="rect">
            <a:avLst/>
          </a:prstGeom>
          <a:noFill/>
        </p:spPr>
        <p:txBody>
          <a:bodyPr wrap="square" rtlCol="0">
            <a:spAutoFit/>
          </a:bodyPr>
          <a:lstStyle/>
          <a:p>
            <a:r>
              <a:rPr lang="en-US" sz="1400" dirty="0"/>
              <a:t>The process will vary based on the tablet utilized, the cardiac monitor capabilities (WiFi enabled?), and agency set-up</a:t>
            </a:r>
          </a:p>
          <a:p>
            <a:endParaRPr lang="en-US" sz="1400" dirty="0"/>
          </a:p>
          <a:p>
            <a:r>
              <a:rPr lang="en-US" sz="1400" dirty="0"/>
              <a:t>For direct monitor to tablet transmission using an IPad, only a cloud-to-cloud transmission via a WiFi enabled cardiac monitor is possible (currently only available with a Zoll X series or WiFi enabled PhysioControl monitor.  Note: anticipate Philips cloud-to-cloud will be available this summer)</a:t>
            </a:r>
          </a:p>
          <a:p>
            <a:endParaRPr lang="en-US" sz="1400" dirty="0"/>
          </a:p>
          <a:p>
            <a:r>
              <a:rPr lang="en-US" sz="1400" dirty="0"/>
              <a:t>Windows devices can use the WiFi cloud-to-cloud transmission, or a cable  connection, or Bluetooth (not recommended).  </a:t>
            </a:r>
          </a:p>
          <a:p>
            <a:endParaRPr lang="en-US" sz="1400" dirty="0"/>
          </a:p>
          <a:p>
            <a:r>
              <a:rPr lang="en-US" sz="1400" dirty="0"/>
              <a:t>The other, less desirable,  option is to print the data from the monitor, take a picture (s)  and attach the photos to the ePCR. </a:t>
            </a:r>
          </a:p>
          <a:p>
            <a:endParaRPr lang="en-US" sz="1400" dirty="0"/>
          </a:p>
          <a:p>
            <a:r>
              <a:rPr lang="en-US" sz="1400" dirty="0"/>
              <a:t>Your monitor vendor will assist with the desired  monitor to tablet set-up</a:t>
            </a:r>
          </a:p>
        </p:txBody>
      </p:sp>
      <p:pic>
        <p:nvPicPr>
          <p:cNvPr id="15" name="Picture 14"/>
          <p:cNvPicPr/>
          <p:nvPr/>
        </p:nvPicPr>
        <p:blipFill rotWithShape="1">
          <a:blip r:embed="rId2"/>
          <a:srcRect l="49616" t="-912" r="-513" b="3837"/>
          <a:stretch/>
        </p:blipFill>
        <p:spPr bwMode="auto">
          <a:xfrm>
            <a:off x="3299680" y="1734250"/>
            <a:ext cx="7992209" cy="5123750"/>
          </a:xfrm>
          <a:prstGeom prst="rect">
            <a:avLst/>
          </a:prstGeom>
          <a:ln>
            <a:noFill/>
          </a:ln>
          <a:extLst>
            <a:ext uri="{53640926-AAD7-44D8-BBD7-CCE9431645EC}">
              <a14:shadowObscured xmlns:a14="http://schemas.microsoft.com/office/drawing/2010/main"/>
            </a:ext>
          </a:extLst>
        </p:spPr>
      </p:pic>
      <p:cxnSp>
        <p:nvCxnSpPr>
          <p:cNvPr id="17" name="Straight Arrow Connector 16"/>
          <p:cNvCxnSpPr/>
          <p:nvPr/>
        </p:nvCxnSpPr>
        <p:spPr>
          <a:xfrm flipH="1">
            <a:off x="5665166" y="1397977"/>
            <a:ext cx="1896219" cy="590618"/>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0077898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31</a:t>
            </a:fld>
            <a:endParaRPr lang="en-US" dirty="0"/>
          </a:p>
        </p:txBody>
      </p:sp>
      <p:pic>
        <p:nvPicPr>
          <p:cNvPr id="3" name="Picture 2"/>
          <p:cNvPicPr/>
          <p:nvPr/>
        </p:nvPicPr>
        <p:blipFill rotWithShape="1">
          <a:blip r:embed="rId2"/>
          <a:srcRect l="51154" t="4102" r="-641" b="7937"/>
          <a:stretch/>
        </p:blipFill>
        <p:spPr bwMode="auto">
          <a:xfrm>
            <a:off x="1387426" y="1111323"/>
            <a:ext cx="9595924" cy="5427589"/>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1387426" y="187993"/>
            <a:ext cx="9363808" cy="923330"/>
          </a:xfrm>
          <a:prstGeom prst="rect">
            <a:avLst/>
          </a:prstGeom>
          <a:noFill/>
        </p:spPr>
        <p:txBody>
          <a:bodyPr wrap="square" rtlCol="0">
            <a:spAutoFit/>
          </a:bodyPr>
          <a:lstStyle/>
          <a:p>
            <a:r>
              <a:rPr lang="en-US" dirty="0"/>
              <a:t>If a cloud-to-cloud download has been set-up, the list of monitor data will be available.  The list can be narrowed by date and device selection.  The data will be downloaded into the incident by clicking on the       to the right of the listing</a:t>
            </a:r>
          </a:p>
        </p:txBody>
      </p:sp>
      <p:sp>
        <p:nvSpPr>
          <p:cNvPr id="6" name="Oval 5"/>
          <p:cNvSpPr/>
          <p:nvPr/>
        </p:nvSpPr>
        <p:spPr>
          <a:xfrm>
            <a:off x="1301260" y="1147493"/>
            <a:ext cx="1494693"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2912892" y="829798"/>
            <a:ext cx="202223" cy="19792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1" name="Straight Arrow Connector 10"/>
          <p:cNvCxnSpPr/>
          <p:nvPr/>
        </p:nvCxnSpPr>
        <p:spPr>
          <a:xfrm>
            <a:off x="5451231" y="1030446"/>
            <a:ext cx="4879731" cy="1457777"/>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3105396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32</a:t>
            </a:fld>
            <a:endParaRPr lang="en-US" dirty="0"/>
          </a:p>
        </p:txBody>
      </p:sp>
      <p:pic>
        <p:nvPicPr>
          <p:cNvPr id="3" name="Picture 2"/>
          <p:cNvPicPr/>
          <p:nvPr/>
        </p:nvPicPr>
        <p:blipFill rotWithShape="1">
          <a:blip r:embed="rId2"/>
          <a:srcRect l="83974" t="2735" b="4291"/>
          <a:stretch/>
        </p:blipFill>
        <p:spPr bwMode="auto">
          <a:xfrm>
            <a:off x="282526" y="1485900"/>
            <a:ext cx="3291840" cy="5372100"/>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1811215" y="246185"/>
            <a:ext cx="7403123" cy="923330"/>
          </a:xfrm>
          <a:prstGeom prst="rect">
            <a:avLst/>
          </a:prstGeom>
          <a:noFill/>
        </p:spPr>
        <p:txBody>
          <a:bodyPr wrap="square" rtlCol="0">
            <a:spAutoFit/>
          </a:bodyPr>
          <a:lstStyle/>
          <a:p>
            <a:r>
              <a:rPr lang="en-US" dirty="0"/>
              <a:t>The monitor data may be accessed via the Timeline or Treat/Response section/panel in the Primary Survey/Vital Signs grid or the Medical Devices Grid, or the Procedures grid</a:t>
            </a:r>
          </a:p>
        </p:txBody>
      </p:sp>
      <p:pic>
        <p:nvPicPr>
          <p:cNvPr id="7" name="Picture 6"/>
          <p:cNvPicPr/>
          <p:nvPr/>
        </p:nvPicPr>
        <p:blipFill rotWithShape="1">
          <a:blip r:embed="rId3"/>
          <a:srcRect l="49872" t="911" r="384" b="4292"/>
          <a:stretch/>
        </p:blipFill>
        <p:spPr bwMode="auto">
          <a:xfrm>
            <a:off x="4248442" y="1599027"/>
            <a:ext cx="7076049" cy="49512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56106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33</a:t>
            </a:fld>
            <a:endParaRPr lang="en-US" dirty="0"/>
          </a:p>
        </p:txBody>
      </p:sp>
      <p:pic>
        <p:nvPicPr>
          <p:cNvPr id="5" name="Picture 4"/>
          <p:cNvPicPr/>
          <p:nvPr/>
        </p:nvPicPr>
        <p:blipFill rotWithShape="1">
          <a:blip r:embed="rId2"/>
          <a:srcRect l="69486" t="1467" r="3076" b="11583"/>
          <a:stretch/>
        </p:blipFill>
        <p:spPr bwMode="auto">
          <a:xfrm>
            <a:off x="310895" y="107967"/>
            <a:ext cx="4498497" cy="5088285"/>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3"/>
          <a:srcRect l="68375" t="753" r="8718" b="14318"/>
          <a:stretch/>
        </p:blipFill>
        <p:spPr bwMode="auto">
          <a:xfrm>
            <a:off x="5228607" y="107967"/>
            <a:ext cx="4293461" cy="5040336"/>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712177" y="5433646"/>
            <a:ext cx="8203223" cy="923330"/>
          </a:xfrm>
          <a:prstGeom prst="rect">
            <a:avLst/>
          </a:prstGeom>
          <a:noFill/>
        </p:spPr>
        <p:txBody>
          <a:bodyPr wrap="square" rtlCol="0">
            <a:spAutoFit/>
          </a:bodyPr>
          <a:lstStyle/>
          <a:p>
            <a:r>
              <a:rPr lang="en-US" dirty="0"/>
              <a:t>On a device with a Windows OS, the ECG Waveform and 12-Lead may be selected a viewed from the ePCR.  On an IPad, the rhythm strips and 12-lead may be viewed by opening the PDF (the IPad does not support viewing a .</a:t>
            </a:r>
            <a:r>
              <a:rPr lang="en-US" dirty="0" err="1"/>
              <a:t>png</a:t>
            </a:r>
            <a:r>
              <a:rPr lang="en-US" dirty="0"/>
              <a:t> file)</a:t>
            </a:r>
          </a:p>
        </p:txBody>
      </p:sp>
    </p:spTree>
    <p:extLst>
      <p:ext uri="{BB962C8B-B14F-4D97-AF65-F5344CB8AC3E}">
        <p14:creationId xmlns:p14="http://schemas.microsoft.com/office/powerpoint/2010/main" val="31480702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34</a:t>
            </a:fld>
            <a:endParaRPr lang="en-US" dirty="0"/>
          </a:p>
        </p:txBody>
      </p:sp>
      <p:pic>
        <p:nvPicPr>
          <p:cNvPr id="3" name="Picture 2"/>
          <p:cNvPicPr/>
          <p:nvPr/>
        </p:nvPicPr>
        <p:blipFill rotWithShape="1">
          <a:blip r:embed="rId2"/>
          <a:srcRect l="50642" t="456" r="-257" b="8849"/>
          <a:stretch/>
        </p:blipFill>
        <p:spPr bwMode="auto">
          <a:xfrm>
            <a:off x="2379491" y="1096987"/>
            <a:ext cx="6659001" cy="5400528"/>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2664069" y="369277"/>
            <a:ext cx="6013939" cy="369332"/>
          </a:xfrm>
          <a:prstGeom prst="rect">
            <a:avLst/>
          </a:prstGeom>
          <a:noFill/>
        </p:spPr>
        <p:txBody>
          <a:bodyPr wrap="square" rtlCol="0">
            <a:spAutoFit/>
          </a:bodyPr>
          <a:lstStyle/>
          <a:p>
            <a:r>
              <a:rPr lang="en-US" dirty="0"/>
              <a:t>PDF with the rhythm strip from the monitor download</a:t>
            </a:r>
          </a:p>
        </p:txBody>
      </p:sp>
    </p:spTree>
    <p:extLst>
      <p:ext uri="{BB962C8B-B14F-4D97-AF65-F5344CB8AC3E}">
        <p14:creationId xmlns:p14="http://schemas.microsoft.com/office/powerpoint/2010/main" val="3688248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35</a:t>
            </a:fld>
            <a:endParaRPr lang="en-US" dirty="0"/>
          </a:p>
        </p:txBody>
      </p:sp>
      <p:sp>
        <p:nvSpPr>
          <p:cNvPr id="3" name="TextBox 2"/>
          <p:cNvSpPr txBox="1"/>
          <p:nvPr/>
        </p:nvSpPr>
        <p:spPr>
          <a:xfrm>
            <a:off x="2110887" y="536331"/>
            <a:ext cx="7217751" cy="646331"/>
          </a:xfrm>
          <a:prstGeom prst="rect">
            <a:avLst/>
          </a:prstGeom>
          <a:noFill/>
        </p:spPr>
        <p:txBody>
          <a:bodyPr wrap="square" rtlCol="0">
            <a:spAutoFit/>
          </a:bodyPr>
          <a:lstStyle/>
          <a:p>
            <a:pPr algn="ctr"/>
            <a:r>
              <a:rPr lang="en-US" dirty="0"/>
              <a:t>Transfers</a:t>
            </a:r>
          </a:p>
          <a:p>
            <a:pPr algn="ctr"/>
            <a:r>
              <a:rPr lang="en-US" dirty="0"/>
              <a:t>Click on the Transfer Icon to upload/download a transfer</a:t>
            </a:r>
          </a:p>
        </p:txBody>
      </p:sp>
      <p:cxnSp>
        <p:nvCxnSpPr>
          <p:cNvPr id="6" name="Straight Arrow Connector 5"/>
          <p:cNvCxnSpPr/>
          <p:nvPr/>
        </p:nvCxnSpPr>
        <p:spPr>
          <a:xfrm>
            <a:off x="5249008" y="1072662"/>
            <a:ext cx="470754" cy="298938"/>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pic>
        <p:nvPicPr>
          <p:cNvPr id="7" name="Picture 6"/>
          <p:cNvPicPr/>
          <p:nvPr/>
        </p:nvPicPr>
        <p:blipFill rotWithShape="1">
          <a:blip r:embed="rId2"/>
          <a:srcRect l="56133" t="1665" r="28846" b="82225"/>
          <a:stretch/>
        </p:blipFill>
        <p:spPr bwMode="auto">
          <a:xfrm>
            <a:off x="2669345" y="1371600"/>
            <a:ext cx="4927209" cy="1230923"/>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3"/>
          <a:srcRect l="67051" t="29168" r="19332" b="41533"/>
          <a:stretch/>
        </p:blipFill>
        <p:spPr bwMode="auto">
          <a:xfrm>
            <a:off x="347238" y="2891790"/>
            <a:ext cx="3527298" cy="2168184"/>
          </a:xfrm>
          <a:prstGeom prst="rect">
            <a:avLst/>
          </a:prstGeom>
          <a:ln>
            <a:noFill/>
          </a:ln>
          <a:extLst>
            <a:ext uri="{53640926-AAD7-44D8-BBD7-CCE9431645EC}">
              <a14:shadowObscured xmlns:a14="http://schemas.microsoft.com/office/drawing/2010/main"/>
            </a:ext>
          </a:extLst>
        </p:spPr>
      </p:pic>
      <p:sp>
        <p:nvSpPr>
          <p:cNvPr id="9" name="TextBox 8"/>
          <p:cNvSpPr txBox="1"/>
          <p:nvPr/>
        </p:nvSpPr>
        <p:spPr>
          <a:xfrm>
            <a:off x="347238" y="5349241"/>
            <a:ext cx="4233862" cy="646331"/>
          </a:xfrm>
          <a:prstGeom prst="rect">
            <a:avLst/>
          </a:prstGeom>
          <a:noFill/>
        </p:spPr>
        <p:txBody>
          <a:bodyPr wrap="square" rtlCol="0">
            <a:spAutoFit/>
          </a:bodyPr>
          <a:lstStyle/>
          <a:p>
            <a:r>
              <a:rPr lang="en-US" dirty="0"/>
              <a:t>If transferring an incident to a unit within the same agency, select Current Agency</a:t>
            </a:r>
          </a:p>
        </p:txBody>
      </p:sp>
      <p:pic>
        <p:nvPicPr>
          <p:cNvPr id="10" name="Picture 9"/>
          <p:cNvPicPr/>
          <p:nvPr/>
        </p:nvPicPr>
        <p:blipFill rotWithShape="1">
          <a:blip r:embed="rId4"/>
          <a:srcRect l="67948" t="29168" r="16924" b="51234"/>
          <a:stretch/>
        </p:blipFill>
        <p:spPr bwMode="auto">
          <a:xfrm>
            <a:off x="5432474" y="3002127"/>
            <a:ext cx="4328160" cy="1577340"/>
          </a:xfrm>
          <a:prstGeom prst="rect">
            <a:avLst/>
          </a:prstGeom>
          <a:ln>
            <a:noFill/>
          </a:ln>
          <a:extLst>
            <a:ext uri="{53640926-AAD7-44D8-BBD7-CCE9431645EC}">
              <a14:shadowObscured xmlns:a14="http://schemas.microsoft.com/office/drawing/2010/main"/>
            </a:ext>
          </a:extLst>
        </p:spPr>
      </p:pic>
      <p:sp>
        <p:nvSpPr>
          <p:cNvPr id="11" name="TextBox 10"/>
          <p:cNvSpPr txBox="1"/>
          <p:nvPr/>
        </p:nvSpPr>
        <p:spPr>
          <a:xfrm>
            <a:off x="4881489" y="5335174"/>
            <a:ext cx="4983480" cy="646331"/>
          </a:xfrm>
          <a:prstGeom prst="rect">
            <a:avLst/>
          </a:prstGeom>
          <a:noFill/>
        </p:spPr>
        <p:txBody>
          <a:bodyPr wrap="square" rtlCol="0">
            <a:spAutoFit/>
          </a:bodyPr>
          <a:lstStyle/>
          <a:p>
            <a:r>
              <a:rPr lang="en-US" dirty="0"/>
              <a:t>Once, the agency is selected, the Unit list specific for the selected agency will be available</a:t>
            </a:r>
          </a:p>
        </p:txBody>
      </p:sp>
    </p:spTree>
    <p:extLst>
      <p:ext uri="{BB962C8B-B14F-4D97-AF65-F5344CB8AC3E}">
        <p14:creationId xmlns:p14="http://schemas.microsoft.com/office/powerpoint/2010/main" val="41825144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36</a:t>
            </a:fld>
            <a:endParaRPr lang="en-US" dirty="0"/>
          </a:p>
        </p:txBody>
      </p:sp>
      <p:pic>
        <p:nvPicPr>
          <p:cNvPr id="3" name="Picture 2"/>
          <p:cNvPicPr/>
          <p:nvPr/>
        </p:nvPicPr>
        <p:blipFill rotWithShape="1">
          <a:blip r:embed="rId2"/>
          <a:srcRect l="66667" t="21421" r="16410" b="22522"/>
          <a:stretch/>
        </p:blipFill>
        <p:spPr bwMode="auto">
          <a:xfrm>
            <a:off x="2040988" y="1277962"/>
            <a:ext cx="3427828" cy="3915214"/>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6245762" y="1872762"/>
            <a:ext cx="3877408" cy="2585323"/>
          </a:xfrm>
          <a:prstGeom prst="rect">
            <a:avLst/>
          </a:prstGeom>
          <a:noFill/>
        </p:spPr>
        <p:txBody>
          <a:bodyPr wrap="square" rtlCol="0">
            <a:spAutoFit/>
          </a:bodyPr>
          <a:lstStyle/>
          <a:p>
            <a:r>
              <a:rPr lang="en-US" dirty="0"/>
              <a:t>Selecting a transferred call to download is accomplished by selecting Download Transfer from the Transfer Icon and clicking on the down arrow of the appropriate call</a:t>
            </a:r>
          </a:p>
          <a:p>
            <a:endParaRPr lang="en-US" dirty="0"/>
          </a:p>
          <a:p>
            <a:r>
              <a:rPr lang="en-US" dirty="0"/>
              <a:t>The list may be narrowed by date, unit number or using the Search All Columns option</a:t>
            </a:r>
          </a:p>
        </p:txBody>
      </p:sp>
      <p:sp>
        <p:nvSpPr>
          <p:cNvPr id="7" name="Oval 6"/>
          <p:cNvSpPr/>
          <p:nvPr/>
        </p:nvSpPr>
        <p:spPr>
          <a:xfrm>
            <a:off x="4862146" y="2927838"/>
            <a:ext cx="501162" cy="307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74990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37</a:t>
            </a:fld>
            <a:endParaRPr lang="en-US" dirty="0"/>
          </a:p>
        </p:txBody>
      </p:sp>
      <p:sp>
        <p:nvSpPr>
          <p:cNvPr id="3" name="TextBox 2"/>
          <p:cNvSpPr txBox="1"/>
          <p:nvPr/>
        </p:nvSpPr>
        <p:spPr>
          <a:xfrm>
            <a:off x="2708031" y="712177"/>
            <a:ext cx="5380892" cy="646331"/>
          </a:xfrm>
          <a:prstGeom prst="rect">
            <a:avLst/>
          </a:prstGeom>
          <a:noFill/>
        </p:spPr>
        <p:txBody>
          <a:bodyPr wrap="square" rtlCol="0">
            <a:spAutoFit/>
          </a:bodyPr>
          <a:lstStyle/>
          <a:p>
            <a:r>
              <a:rPr lang="en-US" dirty="0"/>
              <a:t>Attachments and Addendums option is available via the Menu option on the bottom of the screen</a:t>
            </a:r>
          </a:p>
        </p:txBody>
      </p:sp>
      <p:pic>
        <p:nvPicPr>
          <p:cNvPr id="4" name="Picture 3"/>
          <p:cNvPicPr/>
          <p:nvPr/>
        </p:nvPicPr>
        <p:blipFill rotWithShape="1">
          <a:blip r:embed="rId2"/>
          <a:srcRect l="68798" t="1999" r="14367" b="3765"/>
          <a:stretch/>
        </p:blipFill>
        <p:spPr bwMode="auto">
          <a:xfrm>
            <a:off x="3989363" y="1427797"/>
            <a:ext cx="3246120" cy="5111115"/>
          </a:xfrm>
          <a:prstGeom prst="rect">
            <a:avLst/>
          </a:prstGeom>
          <a:ln>
            <a:noFill/>
          </a:ln>
          <a:extLst>
            <a:ext uri="{53640926-AAD7-44D8-BBD7-CCE9431645EC}">
              <a14:shadowObscured xmlns:a14="http://schemas.microsoft.com/office/drawing/2010/main"/>
            </a:ext>
          </a:extLst>
        </p:spPr>
      </p:pic>
      <p:sp>
        <p:nvSpPr>
          <p:cNvPr id="5" name="Oval 4"/>
          <p:cNvSpPr/>
          <p:nvPr/>
        </p:nvSpPr>
        <p:spPr>
          <a:xfrm>
            <a:off x="5169877" y="6268915"/>
            <a:ext cx="422031" cy="3392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98799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38</a:t>
            </a:fld>
            <a:endParaRPr lang="en-US" dirty="0"/>
          </a:p>
        </p:txBody>
      </p:sp>
      <p:sp>
        <p:nvSpPr>
          <p:cNvPr id="3" name="TextBox 2"/>
          <p:cNvSpPr txBox="1"/>
          <p:nvPr/>
        </p:nvSpPr>
        <p:spPr>
          <a:xfrm>
            <a:off x="2646485" y="272562"/>
            <a:ext cx="6119446" cy="369332"/>
          </a:xfrm>
          <a:prstGeom prst="rect">
            <a:avLst/>
          </a:prstGeom>
          <a:noFill/>
        </p:spPr>
        <p:txBody>
          <a:bodyPr wrap="square" rtlCol="0">
            <a:spAutoFit/>
          </a:bodyPr>
          <a:lstStyle/>
          <a:p>
            <a:pPr algn="ctr"/>
            <a:r>
              <a:rPr lang="en-US" dirty="0"/>
              <a:t>Specialty Triage/ Special Circumstances (Assess/Treat Section)</a:t>
            </a:r>
          </a:p>
        </p:txBody>
      </p:sp>
      <p:pic>
        <p:nvPicPr>
          <p:cNvPr id="4" name="Picture 3"/>
          <p:cNvPicPr/>
          <p:nvPr/>
        </p:nvPicPr>
        <p:blipFill rotWithShape="1">
          <a:blip r:embed="rId2"/>
          <a:srcRect l="69895" t="5860" r="14390" b="28447"/>
          <a:stretch/>
        </p:blipFill>
        <p:spPr bwMode="auto">
          <a:xfrm>
            <a:off x="413238" y="1099094"/>
            <a:ext cx="3420208" cy="3727883"/>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527538" y="817629"/>
            <a:ext cx="10357339" cy="369332"/>
          </a:xfrm>
          <a:prstGeom prst="rect">
            <a:avLst/>
          </a:prstGeom>
          <a:noFill/>
        </p:spPr>
        <p:txBody>
          <a:bodyPr wrap="square" rtlCol="0">
            <a:spAutoFit/>
          </a:bodyPr>
          <a:lstStyle/>
          <a:p>
            <a:r>
              <a:rPr lang="en-US" dirty="0"/>
              <a:t>       Trauma						      STEMI                                                         Stroke Power Tool </a:t>
            </a:r>
          </a:p>
        </p:txBody>
      </p:sp>
      <p:pic>
        <p:nvPicPr>
          <p:cNvPr id="6" name="Picture 5"/>
          <p:cNvPicPr/>
          <p:nvPr/>
        </p:nvPicPr>
        <p:blipFill rotWithShape="1">
          <a:blip r:embed="rId3"/>
          <a:srcRect l="68718" t="10027" r="15000" b="10672"/>
          <a:stretch/>
        </p:blipFill>
        <p:spPr bwMode="auto">
          <a:xfrm>
            <a:off x="4027755" y="1186961"/>
            <a:ext cx="2566475" cy="3640015"/>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4"/>
          <a:srcRect l="50384" t="1823" r="898" b="26624"/>
          <a:stretch/>
        </p:blipFill>
        <p:spPr bwMode="auto">
          <a:xfrm>
            <a:off x="6930176" y="1186961"/>
            <a:ext cx="4605332" cy="320040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860759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39</a:t>
            </a:fld>
            <a:endParaRPr lang="en-US" dirty="0"/>
          </a:p>
        </p:txBody>
      </p:sp>
      <p:pic>
        <p:nvPicPr>
          <p:cNvPr id="4" name="Picture 3"/>
          <p:cNvPicPr/>
          <p:nvPr/>
        </p:nvPicPr>
        <p:blipFill rotWithShape="1">
          <a:blip r:embed="rId2"/>
          <a:srcRect l="56794" t="6836" r="1461" b="4552"/>
          <a:stretch/>
        </p:blipFill>
        <p:spPr bwMode="auto">
          <a:xfrm>
            <a:off x="404153" y="752035"/>
            <a:ext cx="5680124" cy="4488180"/>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404152" y="342900"/>
            <a:ext cx="10621401" cy="369332"/>
          </a:xfrm>
          <a:prstGeom prst="rect">
            <a:avLst/>
          </a:prstGeom>
          <a:noFill/>
        </p:spPr>
        <p:txBody>
          <a:bodyPr wrap="square" rtlCol="0">
            <a:spAutoFit/>
          </a:bodyPr>
          <a:lstStyle/>
          <a:p>
            <a:r>
              <a:rPr lang="en-US" dirty="0"/>
              <a:t>Cardiac Arrest Detail (Assess/Treat Section)						        IFT Report (Transport Section)</a:t>
            </a:r>
          </a:p>
        </p:txBody>
      </p:sp>
      <p:pic>
        <p:nvPicPr>
          <p:cNvPr id="6" name="Picture 5"/>
          <p:cNvPicPr/>
          <p:nvPr/>
        </p:nvPicPr>
        <p:blipFill rotWithShape="1">
          <a:blip r:embed="rId3"/>
          <a:srcRect l="57051" t="7748" r="8462" b="12951"/>
          <a:stretch/>
        </p:blipFill>
        <p:spPr bwMode="auto">
          <a:xfrm>
            <a:off x="6308188" y="752035"/>
            <a:ext cx="5025096" cy="36537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39994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What does this transition mean for the future?</a:t>
            </a:r>
          </a:p>
        </p:txBody>
      </p:sp>
      <p:sp>
        <p:nvSpPr>
          <p:cNvPr id="7" name="Text Placeholder 6"/>
          <p:cNvSpPr>
            <a:spLocks noGrp="1"/>
          </p:cNvSpPr>
          <p:nvPr>
            <p:ph idx="1"/>
          </p:nvPr>
        </p:nvSpPr>
        <p:spPr/>
        <p:txBody>
          <a:bodyPr>
            <a:normAutofit/>
          </a:bodyPr>
          <a:lstStyle/>
          <a:p>
            <a:r>
              <a:rPr lang="en-US" dirty="0"/>
              <a:t>This transition lays the groundwork for the following:</a:t>
            </a:r>
          </a:p>
          <a:p>
            <a:r>
              <a:rPr lang="en-US" dirty="0"/>
              <a:t>Once a medical record is transferred to another healthcare provider, it will automatically be available in that agency’s electronic medical records</a:t>
            </a:r>
          </a:p>
          <a:p>
            <a:r>
              <a:rPr lang="en-US" dirty="0"/>
              <a:t>Up-to-date comprehensive patient history/information will be available to all healthcare providers</a:t>
            </a:r>
          </a:p>
          <a:p>
            <a:r>
              <a:rPr lang="en-US" dirty="0"/>
              <a:t>When will this integration happen?  It is too early in the development/process to provide any firm time estimates</a:t>
            </a:r>
          </a:p>
        </p:txBody>
      </p:sp>
      <p:sp>
        <p:nvSpPr>
          <p:cNvPr id="2" name="Slide Number Placeholder 1"/>
          <p:cNvSpPr>
            <a:spLocks noGrp="1"/>
          </p:cNvSpPr>
          <p:nvPr>
            <p:ph type="sldNum" sz="quarter" idx="12"/>
          </p:nvPr>
        </p:nvSpPr>
        <p:spPr/>
        <p:txBody>
          <a:bodyPr/>
          <a:lstStyle/>
          <a:p>
            <a:fld id="{4FAB73BC-B049-4115-A692-8D63A059BFB8}" type="slidenum">
              <a:rPr lang="en-US" smtClean="0"/>
              <a:pPr/>
              <a:t>4</a:t>
            </a:fld>
            <a:endParaRPr lang="en-US" dirty="0"/>
          </a:p>
        </p:txBody>
      </p:sp>
    </p:spTree>
    <p:extLst>
      <p:ext uri="{BB962C8B-B14F-4D97-AF65-F5344CB8AC3E}">
        <p14:creationId xmlns:p14="http://schemas.microsoft.com/office/powerpoint/2010/main" val="4242343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9192" y="342042"/>
            <a:ext cx="4862147" cy="400110"/>
          </a:xfrm>
          <a:prstGeom prst="rect">
            <a:avLst/>
          </a:prstGeom>
          <a:noFill/>
        </p:spPr>
        <p:txBody>
          <a:bodyPr wrap="square" rtlCol="0">
            <a:spAutoFit/>
          </a:bodyPr>
          <a:lstStyle/>
          <a:p>
            <a:pPr algn="ctr"/>
            <a:r>
              <a:rPr lang="en-US" sz="2000" b="1" dirty="0"/>
              <a:t>Clearing Data Fields</a:t>
            </a:r>
          </a:p>
        </p:txBody>
      </p:sp>
      <p:sp>
        <p:nvSpPr>
          <p:cNvPr id="4" name="TextBox 3"/>
          <p:cNvSpPr txBox="1"/>
          <p:nvPr/>
        </p:nvSpPr>
        <p:spPr>
          <a:xfrm>
            <a:off x="430823" y="1136029"/>
            <a:ext cx="4202722" cy="4247317"/>
          </a:xfrm>
          <a:prstGeom prst="rect">
            <a:avLst/>
          </a:prstGeom>
          <a:noFill/>
        </p:spPr>
        <p:txBody>
          <a:bodyPr wrap="square" rtlCol="0">
            <a:spAutoFit/>
          </a:bodyPr>
          <a:lstStyle/>
          <a:p>
            <a:r>
              <a:rPr lang="en-US" b="1" u="sng" dirty="0"/>
              <a:t>Text Fields:</a:t>
            </a:r>
            <a:r>
              <a:rPr lang="en-US" dirty="0"/>
              <a:t> Highlight-Delete/Backspace</a:t>
            </a:r>
          </a:p>
          <a:p>
            <a:endParaRPr lang="en-US" dirty="0"/>
          </a:p>
          <a:p>
            <a:endParaRPr lang="en-US" dirty="0"/>
          </a:p>
          <a:p>
            <a:r>
              <a:rPr lang="en-US" b="1" u="sng" dirty="0"/>
              <a:t>Drop Down Menus/Smart Lists</a:t>
            </a:r>
            <a:r>
              <a:rPr lang="en-US" dirty="0"/>
              <a:t>: Click the X </a:t>
            </a:r>
          </a:p>
          <a:p>
            <a:endParaRPr lang="en-US" dirty="0"/>
          </a:p>
          <a:p>
            <a:r>
              <a:rPr lang="en-US" b="1" u="sng" dirty="0"/>
              <a:t>Time Fields</a:t>
            </a:r>
            <a:r>
              <a:rPr lang="en-US" dirty="0"/>
              <a:t>: Place curser in the Time field and click Clear on number pad</a:t>
            </a:r>
          </a:p>
          <a:p>
            <a:endParaRPr lang="en-US" dirty="0"/>
          </a:p>
          <a:p>
            <a:r>
              <a:rPr lang="en-US" b="1" u="sng" dirty="0"/>
              <a:t>Select Buttons</a:t>
            </a:r>
            <a:r>
              <a:rPr lang="en-US" b="1" dirty="0"/>
              <a:t>: (</a:t>
            </a:r>
            <a:r>
              <a:rPr lang="en-US" dirty="0"/>
              <a:t>Present when drop down list has &lt; 6 options): Click on the selected button again to unselect</a:t>
            </a:r>
          </a:p>
          <a:p>
            <a:endParaRPr lang="en-US" dirty="0"/>
          </a:p>
          <a:p>
            <a:endParaRPr lang="en-US" dirty="0"/>
          </a:p>
          <a:p>
            <a:endParaRPr lang="en-US" dirty="0"/>
          </a:p>
        </p:txBody>
      </p:sp>
      <p:pic>
        <p:nvPicPr>
          <p:cNvPr id="7" name="Picture 6"/>
          <p:cNvPicPr/>
          <p:nvPr/>
        </p:nvPicPr>
        <p:blipFill rotWithShape="1">
          <a:blip r:embed="rId2"/>
          <a:srcRect l="84053" t="1366" r="1876" b="56165"/>
          <a:stretch/>
        </p:blipFill>
        <p:spPr bwMode="auto">
          <a:xfrm>
            <a:off x="4937759" y="2977148"/>
            <a:ext cx="3221503" cy="1876205"/>
          </a:xfrm>
          <a:prstGeom prst="rect">
            <a:avLst/>
          </a:prstGeom>
          <a:ln>
            <a:noFill/>
          </a:ln>
          <a:extLst>
            <a:ext uri="{53640926-AAD7-44D8-BBD7-CCE9431645EC}">
              <a14:shadowObscured xmlns:a14="http://schemas.microsoft.com/office/drawing/2010/main"/>
            </a:ext>
          </a:extLst>
        </p:spPr>
      </p:pic>
      <p:sp>
        <p:nvSpPr>
          <p:cNvPr id="8" name="Oval 7"/>
          <p:cNvSpPr/>
          <p:nvPr/>
        </p:nvSpPr>
        <p:spPr>
          <a:xfrm>
            <a:off x="5569926" y="4334526"/>
            <a:ext cx="571500" cy="3379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40</a:t>
            </a:fld>
            <a:endParaRPr lang="en-US" dirty="0"/>
          </a:p>
        </p:txBody>
      </p:sp>
      <p:pic>
        <p:nvPicPr>
          <p:cNvPr id="10" name="Picture 9"/>
          <p:cNvPicPr/>
          <p:nvPr/>
        </p:nvPicPr>
        <p:blipFill rotWithShape="1">
          <a:blip r:embed="rId3"/>
          <a:srcRect l="66411" t="7748" r="15573" b="49495"/>
          <a:stretch/>
        </p:blipFill>
        <p:spPr bwMode="auto">
          <a:xfrm>
            <a:off x="8388361" y="2977148"/>
            <a:ext cx="3404030" cy="2183935"/>
          </a:xfrm>
          <a:prstGeom prst="rect">
            <a:avLst/>
          </a:prstGeom>
          <a:ln>
            <a:noFill/>
          </a:ln>
          <a:extLst>
            <a:ext uri="{53640926-AAD7-44D8-BBD7-CCE9431645EC}">
              <a14:shadowObscured xmlns:a14="http://schemas.microsoft.com/office/drawing/2010/main"/>
            </a:ext>
          </a:extLst>
        </p:spPr>
      </p:pic>
      <p:sp>
        <p:nvSpPr>
          <p:cNvPr id="11" name="Oval 10"/>
          <p:cNvSpPr/>
          <p:nvPr/>
        </p:nvSpPr>
        <p:spPr>
          <a:xfrm>
            <a:off x="9967283" y="4028697"/>
            <a:ext cx="580292" cy="4747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p:nvPr/>
        </p:nvPicPr>
        <p:blipFill rotWithShape="1">
          <a:blip r:embed="rId4"/>
          <a:srcRect l="56538" t="12305" r="2692" b="48956"/>
          <a:stretch/>
        </p:blipFill>
        <p:spPr bwMode="auto">
          <a:xfrm>
            <a:off x="5108624" y="900413"/>
            <a:ext cx="3050638" cy="1759592"/>
          </a:xfrm>
          <a:prstGeom prst="rect">
            <a:avLst/>
          </a:prstGeom>
          <a:ln>
            <a:noFill/>
          </a:ln>
          <a:extLst>
            <a:ext uri="{53640926-AAD7-44D8-BBD7-CCE9431645EC}">
              <a14:shadowObscured xmlns:a14="http://schemas.microsoft.com/office/drawing/2010/main"/>
            </a:ext>
          </a:extLst>
        </p:spPr>
      </p:pic>
      <p:pic>
        <p:nvPicPr>
          <p:cNvPr id="13" name="Picture 12"/>
          <p:cNvPicPr/>
          <p:nvPr/>
        </p:nvPicPr>
        <p:blipFill rotWithShape="1">
          <a:blip r:embed="rId5"/>
          <a:srcRect l="66410" t="31447" r="8590" b="37106"/>
          <a:stretch/>
        </p:blipFill>
        <p:spPr bwMode="auto">
          <a:xfrm>
            <a:off x="8688350" y="860756"/>
            <a:ext cx="2804052" cy="1838905"/>
          </a:xfrm>
          <a:prstGeom prst="rect">
            <a:avLst/>
          </a:prstGeom>
          <a:ln>
            <a:noFill/>
          </a:ln>
          <a:extLst>
            <a:ext uri="{53640926-AAD7-44D8-BBD7-CCE9431645EC}">
              <a14:shadowObscured xmlns:a14="http://schemas.microsoft.com/office/drawing/2010/main"/>
            </a:ext>
          </a:extLst>
        </p:spPr>
      </p:pic>
      <p:sp>
        <p:nvSpPr>
          <p:cNvPr id="14" name="Oval 13"/>
          <p:cNvSpPr/>
          <p:nvPr/>
        </p:nvSpPr>
        <p:spPr>
          <a:xfrm>
            <a:off x="10321092" y="1661746"/>
            <a:ext cx="452965" cy="4220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73564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41</a:t>
            </a:fld>
            <a:endParaRPr lang="en-US" dirty="0"/>
          </a:p>
        </p:txBody>
      </p:sp>
      <p:sp>
        <p:nvSpPr>
          <p:cNvPr id="3" name="TextBox 2"/>
          <p:cNvSpPr txBox="1"/>
          <p:nvPr/>
        </p:nvSpPr>
        <p:spPr>
          <a:xfrm>
            <a:off x="3094892" y="624254"/>
            <a:ext cx="6356839" cy="923330"/>
          </a:xfrm>
          <a:prstGeom prst="rect">
            <a:avLst/>
          </a:prstGeom>
          <a:noFill/>
        </p:spPr>
        <p:txBody>
          <a:bodyPr wrap="square" rtlCol="0">
            <a:spAutoFit/>
          </a:bodyPr>
          <a:lstStyle/>
          <a:p>
            <a:pPr algn="ctr"/>
            <a:r>
              <a:rPr lang="en-US" dirty="0"/>
              <a:t>Validation</a:t>
            </a:r>
          </a:p>
          <a:p>
            <a:r>
              <a:rPr lang="en-US" dirty="0"/>
              <a:t>A list of the incomplete data fields is available by clicking on the Validation box on the bottom of the screen</a:t>
            </a:r>
          </a:p>
        </p:txBody>
      </p:sp>
      <p:pic>
        <p:nvPicPr>
          <p:cNvPr id="4" name="Picture 3"/>
          <p:cNvPicPr/>
          <p:nvPr/>
        </p:nvPicPr>
        <p:blipFill rotWithShape="1">
          <a:blip r:embed="rId2"/>
          <a:srcRect l="49359" t="-456" r="-385" b="2468"/>
          <a:stretch/>
        </p:blipFill>
        <p:spPr bwMode="auto">
          <a:xfrm>
            <a:off x="1326269" y="1665848"/>
            <a:ext cx="7272607" cy="3987605"/>
          </a:xfrm>
          <a:prstGeom prst="rect">
            <a:avLst/>
          </a:prstGeom>
          <a:ln>
            <a:noFill/>
          </a:ln>
          <a:extLst>
            <a:ext uri="{53640926-AAD7-44D8-BBD7-CCE9431645EC}">
              <a14:shadowObscured xmlns:a14="http://schemas.microsoft.com/office/drawing/2010/main"/>
            </a:ext>
          </a:extLst>
        </p:spPr>
      </p:pic>
      <p:sp>
        <p:nvSpPr>
          <p:cNvPr id="5" name="Oval 4"/>
          <p:cNvSpPr/>
          <p:nvPr/>
        </p:nvSpPr>
        <p:spPr>
          <a:xfrm>
            <a:off x="4686299" y="5332102"/>
            <a:ext cx="386861" cy="4396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08090" y="2215606"/>
            <a:ext cx="2391508" cy="2862322"/>
          </a:xfrm>
          <a:prstGeom prst="rect">
            <a:avLst/>
          </a:prstGeom>
          <a:noFill/>
        </p:spPr>
        <p:txBody>
          <a:bodyPr wrap="square" rtlCol="0">
            <a:spAutoFit/>
          </a:bodyPr>
          <a:lstStyle/>
          <a:p>
            <a:r>
              <a:rPr lang="en-US" dirty="0"/>
              <a:t>Click on the       to the right of each message to open the field/Power Tool to be completed.</a:t>
            </a:r>
          </a:p>
          <a:p>
            <a:endParaRPr lang="en-US" dirty="0"/>
          </a:p>
          <a:p>
            <a:r>
              <a:rPr lang="en-US" dirty="0"/>
              <a:t>When the documentation has been completed, change the status of the call to Completed  </a:t>
            </a:r>
          </a:p>
        </p:txBody>
      </p:sp>
      <p:sp>
        <p:nvSpPr>
          <p:cNvPr id="7" name="Right Arrow 6"/>
          <p:cNvSpPr/>
          <p:nvPr/>
        </p:nvSpPr>
        <p:spPr>
          <a:xfrm>
            <a:off x="10269417" y="2312377"/>
            <a:ext cx="193430" cy="19343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9" name="Straight Arrow Connector 8"/>
          <p:cNvCxnSpPr/>
          <p:nvPr/>
        </p:nvCxnSpPr>
        <p:spPr>
          <a:xfrm flipH="1">
            <a:off x="6937131" y="4906108"/>
            <a:ext cx="2154115" cy="615461"/>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4082320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p:cNvPicPr>
            <a:picLocks noChangeAspect="1"/>
          </p:cNvPicPr>
          <p:nvPr/>
        </p:nvPicPr>
        <p:blipFill rotWithShape="1">
          <a:blip r:embed="rId2"/>
          <a:srcRect l="96" t="1265" r="-237" b="90825"/>
          <a:stretch/>
        </p:blipFill>
        <p:spPr>
          <a:xfrm>
            <a:off x="496764" y="1051977"/>
            <a:ext cx="11139855" cy="494975"/>
          </a:xfrm>
          <a:prstGeom prst="rect">
            <a:avLst/>
          </a:prstGeom>
        </p:spPr>
      </p:pic>
      <p:sp>
        <p:nvSpPr>
          <p:cNvPr id="3" name="TextBox 2"/>
          <p:cNvSpPr txBox="1"/>
          <p:nvPr/>
        </p:nvSpPr>
        <p:spPr>
          <a:xfrm>
            <a:off x="1107831" y="2004646"/>
            <a:ext cx="9917723" cy="646331"/>
          </a:xfrm>
          <a:prstGeom prst="rect">
            <a:avLst/>
          </a:prstGeom>
          <a:noFill/>
        </p:spPr>
        <p:txBody>
          <a:bodyPr wrap="square" rtlCol="0">
            <a:spAutoFit/>
          </a:bodyPr>
          <a:lstStyle/>
          <a:p>
            <a:pPr marL="285750" indent="-285750">
              <a:buFont typeface="Arial" panose="020B0604020202020204" pitchFamily="34" charset="0"/>
              <a:buChar char="•"/>
            </a:pPr>
            <a:r>
              <a:rPr lang="en-US" dirty="0"/>
              <a:t>The PDF may be viewed by clicking on the Print icon</a:t>
            </a:r>
          </a:p>
          <a:p>
            <a:pPr marL="285750" indent="-285750">
              <a:buFont typeface="Arial" panose="020B0604020202020204" pitchFamily="34" charset="0"/>
              <a:buChar char="•"/>
            </a:pPr>
            <a:r>
              <a:rPr lang="en-US" dirty="0"/>
              <a:t>Post the incident when the documentation is complete.</a:t>
            </a:r>
          </a:p>
        </p:txBody>
      </p:sp>
      <p:sp>
        <p:nvSpPr>
          <p:cNvPr id="4" name="Oval 3"/>
          <p:cNvSpPr/>
          <p:nvPr/>
        </p:nvSpPr>
        <p:spPr>
          <a:xfrm>
            <a:off x="3437792" y="1101638"/>
            <a:ext cx="633046" cy="6741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pPr/>
              <a:t>42</a:t>
            </a:fld>
            <a:endParaRPr lang="en-US" dirty="0"/>
          </a:p>
        </p:txBody>
      </p:sp>
      <p:sp>
        <p:nvSpPr>
          <p:cNvPr id="6" name="TextBox 5"/>
          <p:cNvSpPr txBox="1"/>
          <p:nvPr/>
        </p:nvSpPr>
        <p:spPr>
          <a:xfrm>
            <a:off x="2514600" y="404446"/>
            <a:ext cx="6260123" cy="369332"/>
          </a:xfrm>
          <a:prstGeom prst="rect">
            <a:avLst/>
          </a:prstGeom>
          <a:noFill/>
        </p:spPr>
        <p:txBody>
          <a:bodyPr wrap="square" rtlCol="0">
            <a:spAutoFit/>
          </a:bodyPr>
          <a:lstStyle/>
          <a:p>
            <a:pPr algn="ctr"/>
            <a:r>
              <a:rPr lang="en-US" dirty="0"/>
              <a:t>The PDF</a:t>
            </a:r>
          </a:p>
        </p:txBody>
      </p:sp>
    </p:spTree>
    <p:extLst>
      <p:ext uri="{BB962C8B-B14F-4D97-AF65-F5344CB8AC3E}">
        <p14:creationId xmlns:p14="http://schemas.microsoft.com/office/powerpoint/2010/main" val="36774155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40877" y="571500"/>
            <a:ext cx="8581292" cy="677108"/>
          </a:xfrm>
          <a:prstGeom prst="rect">
            <a:avLst/>
          </a:prstGeom>
          <a:noFill/>
        </p:spPr>
        <p:txBody>
          <a:bodyPr wrap="square" rtlCol="0">
            <a:spAutoFit/>
          </a:bodyPr>
          <a:lstStyle/>
          <a:p>
            <a:pPr algn="ctr"/>
            <a:r>
              <a:rPr lang="en-US" sz="2000" b="1" dirty="0"/>
              <a:t>Web Site: Incident List</a:t>
            </a:r>
          </a:p>
          <a:p>
            <a:r>
              <a:rPr lang="en-US" dirty="0"/>
              <a:t>To access posted incidents, click on the Incidents tab, then, View Existing EMS  </a:t>
            </a:r>
          </a:p>
        </p:txBody>
      </p:sp>
      <p:pic>
        <p:nvPicPr>
          <p:cNvPr id="3" name="Picture 2"/>
          <p:cNvPicPr/>
          <p:nvPr/>
        </p:nvPicPr>
        <p:blipFill rotWithShape="1">
          <a:blip r:embed="rId2"/>
          <a:srcRect l="49872" t="2279" b="60349"/>
          <a:stretch/>
        </p:blipFill>
        <p:spPr bwMode="auto">
          <a:xfrm>
            <a:off x="927588" y="1369255"/>
            <a:ext cx="10823331" cy="2361028"/>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3"/>
          <a:srcRect l="50256" t="455" r="129" b="63084"/>
          <a:stretch/>
        </p:blipFill>
        <p:spPr bwMode="auto">
          <a:xfrm>
            <a:off x="1046284" y="4356882"/>
            <a:ext cx="10585940" cy="2307687"/>
          </a:xfrm>
          <a:prstGeom prst="rect">
            <a:avLst/>
          </a:prstGeom>
          <a:ln>
            <a:noFill/>
          </a:ln>
          <a:extLst>
            <a:ext uri="{53640926-AAD7-44D8-BBD7-CCE9431645EC}">
              <a14:shadowObscured xmlns:a14="http://schemas.microsoft.com/office/drawing/2010/main"/>
            </a:ext>
          </a:extLst>
        </p:spPr>
      </p:pic>
      <p:sp>
        <p:nvSpPr>
          <p:cNvPr id="6" name="Oval 5"/>
          <p:cNvSpPr/>
          <p:nvPr/>
        </p:nvSpPr>
        <p:spPr>
          <a:xfrm>
            <a:off x="2593730" y="1441939"/>
            <a:ext cx="615462" cy="6418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27587" y="4897314"/>
            <a:ext cx="655027" cy="4835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27588" y="3807069"/>
            <a:ext cx="10704636" cy="646331"/>
          </a:xfrm>
          <a:prstGeom prst="rect">
            <a:avLst/>
          </a:prstGeom>
          <a:noFill/>
        </p:spPr>
        <p:txBody>
          <a:bodyPr wrap="square" rtlCol="0">
            <a:spAutoFit/>
          </a:bodyPr>
          <a:lstStyle/>
          <a:p>
            <a:r>
              <a:rPr lang="en-US" dirty="0"/>
              <a:t>Can create an incident from the Web site, by selecting Create New EMS-ePCR. Same functionality on Elite Field, just no need to post.</a:t>
            </a:r>
          </a:p>
        </p:txBody>
      </p:sp>
      <p:cxnSp>
        <p:nvCxnSpPr>
          <p:cNvPr id="10" name="Straight Arrow Connector 9"/>
          <p:cNvCxnSpPr/>
          <p:nvPr/>
        </p:nvCxnSpPr>
        <p:spPr>
          <a:xfrm flipH="1">
            <a:off x="2593730" y="4053254"/>
            <a:ext cx="5495194" cy="1222131"/>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4" name="Slide Number Placeholder 3"/>
          <p:cNvSpPr>
            <a:spLocks noGrp="1"/>
          </p:cNvSpPr>
          <p:nvPr>
            <p:ph type="sldNum" sz="quarter" idx="12"/>
          </p:nvPr>
        </p:nvSpPr>
        <p:spPr/>
        <p:txBody>
          <a:bodyPr/>
          <a:lstStyle/>
          <a:p>
            <a:fld id="{4FAB73BC-B049-4115-A692-8D63A059BFB8}" type="slidenum">
              <a:rPr lang="en-US" smtClean="0"/>
              <a:pPr/>
              <a:t>43</a:t>
            </a:fld>
            <a:endParaRPr lang="en-US" dirty="0"/>
          </a:p>
        </p:txBody>
      </p:sp>
    </p:spTree>
    <p:extLst>
      <p:ext uri="{BB962C8B-B14F-4D97-AF65-F5344CB8AC3E}">
        <p14:creationId xmlns:p14="http://schemas.microsoft.com/office/powerpoint/2010/main" val="12855693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srcRect l="58303" t="15240" r="8768" b="7152"/>
          <a:stretch/>
        </p:blipFill>
        <p:spPr bwMode="auto">
          <a:xfrm>
            <a:off x="595826" y="345537"/>
            <a:ext cx="7290874" cy="5105694"/>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8291146" y="1883521"/>
            <a:ext cx="3429000" cy="4247317"/>
          </a:xfrm>
          <a:prstGeom prst="rect">
            <a:avLst/>
          </a:prstGeom>
          <a:noFill/>
        </p:spPr>
        <p:txBody>
          <a:bodyPr wrap="square" rtlCol="0">
            <a:spAutoFit/>
          </a:bodyPr>
          <a:lstStyle/>
          <a:p>
            <a:r>
              <a:rPr lang="en-US" dirty="0"/>
              <a:t>Unit notified time is the default filter.  Modify or clear this date range to find all incidents posted.</a:t>
            </a:r>
          </a:p>
          <a:p>
            <a:r>
              <a:rPr lang="en-US" dirty="0"/>
              <a:t> </a:t>
            </a:r>
          </a:p>
          <a:p>
            <a:r>
              <a:rPr lang="en-US" dirty="0"/>
              <a:t>Click on the Arrow to open the incident</a:t>
            </a:r>
          </a:p>
          <a:p>
            <a:endParaRPr lang="en-US" dirty="0"/>
          </a:p>
          <a:p>
            <a:r>
              <a:rPr lang="en-US" dirty="0"/>
              <a:t>View Attachments:</a:t>
            </a:r>
          </a:p>
          <a:p>
            <a:endParaRPr lang="en-US" dirty="0"/>
          </a:p>
          <a:p>
            <a:r>
              <a:rPr lang="en-US" dirty="0"/>
              <a:t>Create a system message (QA/QI) note:</a:t>
            </a:r>
          </a:p>
          <a:p>
            <a:endParaRPr lang="en-US" dirty="0"/>
          </a:p>
          <a:p>
            <a:r>
              <a:rPr lang="en-US" dirty="0"/>
              <a:t>See Incident History: </a:t>
            </a:r>
          </a:p>
          <a:p>
            <a:endParaRPr lang="en-US" dirty="0"/>
          </a:p>
          <a:p>
            <a:r>
              <a:rPr lang="en-US" dirty="0"/>
              <a:t>View PDF: </a:t>
            </a:r>
          </a:p>
        </p:txBody>
      </p:sp>
      <p:pic>
        <p:nvPicPr>
          <p:cNvPr id="5" name="Picture 4"/>
          <p:cNvPicPr/>
          <p:nvPr/>
        </p:nvPicPr>
        <p:blipFill rotWithShape="1">
          <a:blip r:embed="rId2"/>
          <a:srcRect l="87177" t="45961" r="11421" b="49422"/>
          <a:stretch/>
        </p:blipFill>
        <p:spPr bwMode="auto">
          <a:xfrm>
            <a:off x="10155066" y="3750150"/>
            <a:ext cx="680818" cy="514057"/>
          </a:xfrm>
          <a:prstGeom prst="rect">
            <a:avLst/>
          </a:prstGeom>
          <a:ln>
            <a:noFill/>
          </a:ln>
          <a:extLst>
            <a:ext uri="{53640926-AAD7-44D8-BBD7-CCE9431645EC}">
              <a14:shadowObscured xmlns:a14="http://schemas.microsoft.com/office/drawing/2010/main"/>
            </a:ext>
          </a:extLst>
        </p:spPr>
      </p:pic>
      <p:cxnSp>
        <p:nvCxnSpPr>
          <p:cNvPr id="7" name="Straight Arrow Connector 6"/>
          <p:cNvCxnSpPr/>
          <p:nvPr/>
        </p:nvCxnSpPr>
        <p:spPr>
          <a:xfrm flipH="1" flipV="1">
            <a:off x="7781192" y="2620108"/>
            <a:ext cx="571500" cy="545123"/>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pic>
        <p:nvPicPr>
          <p:cNvPr id="8" name="Picture 7"/>
          <p:cNvPicPr/>
          <p:nvPr/>
        </p:nvPicPr>
        <p:blipFill rotWithShape="1">
          <a:blip r:embed="rId2"/>
          <a:srcRect l="88422" t="57660" r="10312" b="36746"/>
          <a:stretch/>
        </p:blipFill>
        <p:spPr bwMode="auto">
          <a:xfrm>
            <a:off x="8958287" y="4636099"/>
            <a:ext cx="349250" cy="434340"/>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2"/>
          <a:srcRect l="87117" t="50021" r="11309" b="45614"/>
          <a:stretch/>
        </p:blipFill>
        <p:spPr bwMode="auto">
          <a:xfrm>
            <a:off x="10371064" y="5213229"/>
            <a:ext cx="464820" cy="362585"/>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2"/>
          <a:srcRect l="88383" t="49476" r="10351" b="45205"/>
          <a:stretch/>
        </p:blipFill>
        <p:spPr bwMode="auto">
          <a:xfrm>
            <a:off x="9464626" y="5604784"/>
            <a:ext cx="541020" cy="638810"/>
          </a:xfrm>
          <a:prstGeom prst="rect">
            <a:avLst/>
          </a:prstGeom>
          <a:ln>
            <a:noFill/>
          </a:ln>
          <a:extLst>
            <a:ext uri="{53640926-AAD7-44D8-BBD7-CCE9431645EC}">
              <a14:shadowObscured xmlns:a14="http://schemas.microsoft.com/office/drawing/2010/main"/>
            </a:ext>
          </a:extLst>
        </p:spPr>
      </p:pic>
      <p:sp>
        <p:nvSpPr>
          <p:cNvPr id="6" name="Slide Number Placeholder 5"/>
          <p:cNvSpPr>
            <a:spLocks noGrp="1"/>
          </p:cNvSpPr>
          <p:nvPr>
            <p:ph type="sldNum" sz="quarter" idx="12"/>
          </p:nvPr>
        </p:nvSpPr>
        <p:spPr/>
        <p:txBody>
          <a:bodyPr/>
          <a:lstStyle/>
          <a:p>
            <a:fld id="{4FAB73BC-B049-4115-A692-8D63A059BFB8}" type="slidenum">
              <a:rPr lang="en-US" smtClean="0"/>
              <a:pPr/>
              <a:t>44</a:t>
            </a:fld>
            <a:endParaRPr lang="en-US" dirty="0"/>
          </a:p>
        </p:txBody>
      </p:sp>
      <p:sp>
        <p:nvSpPr>
          <p:cNvPr id="2" name="Oval 1"/>
          <p:cNvSpPr/>
          <p:nvPr/>
        </p:nvSpPr>
        <p:spPr>
          <a:xfrm>
            <a:off x="712177" y="914399"/>
            <a:ext cx="2435469" cy="4308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71757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45</a:t>
            </a:fld>
            <a:endParaRPr lang="en-US" dirty="0"/>
          </a:p>
        </p:txBody>
      </p:sp>
      <p:sp>
        <p:nvSpPr>
          <p:cNvPr id="3" name="TextBox 2"/>
          <p:cNvSpPr txBox="1"/>
          <p:nvPr/>
        </p:nvSpPr>
        <p:spPr>
          <a:xfrm>
            <a:off x="3631223" y="527538"/>
            <a:ext cx="4317023" cy="369332"/>
          </a:xfrm>
          <a:prstGeom prst="rect">
            <a:avLst/>
          </a:prstGeom>
          <a:noFill/>
        </p:spPr>
        <p:txBody>
          <a:bodyPr wrap="square" rtlCol="0">
            <a:spAutoFit/>
          </a:bodyPr>
          <a:lstStyle/>
          <a:p>
            <a:r>
              <a:rPr lang="en-US" dirty="0"/>
              <a:t>Customizing the Incident List Columns</a:t>
            </a:r>
          </a:p>
        </p:txBody>
      </p:sp>
      <p:pic>
        <p:nvPicPr>
          <p:cNvPr id="4" name="Picture 3"/>
          <p:cNvPicPr/>
          <p:nvPr/>
        </p:nvPicPr>
        <p:blipFill rotWithShape="1">
          <a:blip r:embed="rId2"/>
          <a:srcRect l="58432" t="14547" r="8206" b="49492"/>
          <a:stretch/>
        </p:blipFill>
        <p:spPr bwMode="auto">
          <a:xfrm>
            <a:off x="1222668" y="1150351"/>
            <a:ext cx="5951855" cy="2173141"/>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8124092" y="1389185"/>
            <a:ext cx="3279531" cy="3785652"/>
          </a:xfrm>
          <a:prstGeom prst="rect">
            <a:avLst/>
          </a:prstGeom>
          <a:noFill/>
        </p:spPr>
        <p:txBody>
          <a:bodyPr wrap="square" rtlCol="0">
            <a:spAutoFit/>
          </a:bodyPr>
          <a:lstStyle/>
          <a:p>
            <a:r>
              <a:rPr lang="en-US" sz="1600" dirty="0"/>
              <a:t>To select additional/different columns to appear on the incident list, on the Incident List screen, click on More and Select Columns</a:t>
            </a:r>
          </a:p>
          <a:p>
            <a:endParaRPr lang="en-US" sz="1600" dirty="0"/>
          </a:p>
          <a:p>
            <a:endParaRPr lang="en-US" sz="1600" dirty="0"/>
          </a:p>
          <a:p>
            <a:endParaRPr lang="en-US" sz="1600" dirty="0"/>
          </a:p>
          <a:p>
            <a:endParaRPr lang="en-US" sz="1600" dirty="0"/>
          </a:p>
          <a:p>
            <a:r>
              <a:rPr lang="en-US" sz="1600" dirty="0"/>
              <a:t>Click on any of the listed data elements to add to the columns visible.  Click and drag the selected data elements to change the order (from left to right)</a:t>
            </a:r>
          </a:p>
          <a:p>
            <a:endParaRPr lang="en-US" sz="1600" dirty="0"/>
          </a:p>
          <a:p>
            <a:endParaRPr lang="en-US" sz="1600" dirty="0"/>
          </a:p>
        </p:txBody>
      </p:sp>
      <p:sp>
        <p:nvSpPr>
          <p:cNvPr id="6" name="Oval 5"/>
          <p:cNvSpPr/>
          <p:nvPr/>
        </p:nvSpPr>
        <p:spPr>
          <a:xfrm>
            <a:off x="5495192" y="1150351"/>
            <a:ext cx="1899139" cy="7751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p:nvPr/>
        </p:nvPicPr>
        <p:blipFill rotWithShape="1">
          <a:blip r:embed="rId3"/>
          <a:srcRect l="57051" t="12761" r="7693" b="22522"/>
          <a:stretch/>
        </p:blipFill>
        <p:spPr bwMode="auto">
          <a:xfrm>
            <a:off x="1222667" y="3576972"/>
            <a:ext cx="5951855" cy="2982089"/>
          </a:xfrm>
          <a:prstGeom prst="rect">
            <a:avLst/>
          </a:prstGeom>
          <a:ln>
            <a:noFill/>
          </a:ln>
          <a:extLst>
            <a:ext uri="{53640926-AAD7-44D8-BBD7-CCE9431645EC}">
              <a14:shadowObscured xmlns:a14="http://schemas.microsoft.com/office/drawing/2010/main"/>
            </a:ext>
          </a:extLst>
        </p:spPr>
      </p:pic>
      <p:cxnSp>
        <p:nvCxnSpPr>
          <p:cNvPr id="9" name="Straight Arrow Connector 8"/>
          <p:cNvCxnSpPr/>
          <p:nvPr/>
        </p:nvCxnSpPr>
        <p:spPr>
          <a:xfrm flipH="1">
            <a:off x="5249008" y="3657600"/>
            <a:ext cx="2954215" cy="1134208"/>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120640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Elite</a:t>
            </a:r>
          </a:p>
        </p:txBody>
      </p:sp>
      <p:sp>
        <p:nvSpPr>
          <p:cNvPr id="5" name="Content Placeholder 4"/>
          <p:cNvSpPr>
            <a:spLocks noGrp="1"/>
          </p:cNvSpPr>
          <p:nvPr>
            <p:ph idx="1"/>
          </p:nvPr>
        </p:nvSpPr>
        <p:spPr/>
        <p:txBody>
          <a:bodyPr/>
          <a:lstStyle/>
          <a:p>
            <a:r>
              <a:rPr lang="en-US" dirty="0"/>
              <a:t>NEMSIS 3 dataset mandates a few new fields/data elements OC EMS providers may not have previously experienced</a:t>
            </a:r>
          </a:p>
          <a:p>
            <a:r>
              <a:rPr lang="en-US" dirty="0"/>
              <a:t>Elite is a relatively new program still developing and improving.  Be prepared for more changes and enhancements</a:t>
            </a:r>
          </a:p>
          <a:p>
            <a:r>
              <a:rPr lang="en-US" dirty="0"/>
              <a:t>Examples of pending development:</a:t>
            </a:r>
          </a:p>
          <a:p>
            <a:pPr lvl="1"/>
            <a:r>
              <a:rPr lang="en-US" dirty="0"/>
              <a:t>The final State of California Data Dictionary (may create the need for additional fields and modifications to our data lists)</a:t>
            </a:r>
          </a:p>
          <a:p>
            <a:pPr lvl="1"/>
            <a:r>
              <a:rPr lang="en-US" dirty="0"/>
              <a:t>Jot Pad</a:t>
            </a:r>
          </a:p>
          <a:p>
            <a:pPr lvl="1"/>
            <a:r>
              <a:rPr lang="en-US" dirty="0"/>
              <a:t>Cardiac Arrest Power Tool</a:t>
            </a:r>
          </a:p>
          <a:p>
            <a:pPr lvl="1"/>
            <a:r>
              <a:rPr lang="en-US" dirty="0"/>
              <a:t>Active Protocols</a:t>
            </a:r>
          </a:p>
          <a:p>
            <a:pPr lvl="1"/>
            <a:endParaRPr lang="en-US" dirty="0"/>
          </a:p>
        </p:txBody>
      </p:sp>
      <p:sp>
        <p:nvSpPr>
          <p:cNvPr id="6" name="Text Placeholder 5"/>
          <p:cNvSpPr>
            <a:spLocks noGrp="1"/>
          </p:cNvSpPr>
          <p:nvPr>
            <p:ph type="body" sz="half" idx="2"/>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pPr/>
              <a:t>5</a:t>
            </a:fld>
            <a:endParaRPr lang="en-US" dirty="0"/>
          </a:p>
        </p:txBody>
      </p:sp>
    </p:spTree>
    <p:extLst>
      <p:ext uri="{BB962C8B-B14F-4D97-AF65-F5344CB8AC3E}">
        <p14:creationId xmlns:p14="http://schemas.microsoft.com/office/powerpoint/2010/main" val="1314171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Elite ePCR</a:t>
            </a:r>
          </a:p>
        </p:txBody>
      </p:sp>
      <p:sp>
        <p:nvSpPr>
          <p:cNvPr id="3" name="Content Placeholder 2"/>
          <p:cNvSpPr>
            <a:spLocks noGrp="1"/>
          </p:cNvSpPr>
          <p:nvPr>
            <p:ph idx="1"/>
          </p:nvPr>
        </p:nvSpPr>
        <p:spPr/>
        <p:txBody>
          <a:bodyPr/>
          <a:lstStyle/>
          <a:p>
            <a:pPr marL="0" indent="0">
              <a:buNone/>
            </a:pPr>
            <a:r>
              <a:rPr lang="en-US" dirty="0"/>
              <a:t>	3 Ways to Create an ePCR:</a:t>
            </a:r>
          </a:p>
          <a:p>
            <a:pPr lvl="1"/>
            <a:r>
              <a:rPr lang="en-US" dirty="0">
                <a:hlinkClick r:id="rId2"/>
              </a:rPr>
              <a:t>www.oc-meds.org/elite</a:t>
            </a:r>
            <a:r>
              <a:rPr lang="en-US" dirty="0"/>
              <a:t>: Select Elite Field Sign-In</a:t>
            </a:r>
          </a:p>
          <a:p>
            <a:pPr lvl="1"/>
            <a:r>
              <a:rPr lang="en-US" dirty="0">
                <a:hlinkClick r:id="rId2"/>
              </a:rPr>
              <a:t>www.oc-meds.org/elite</a:t>
            </a:r>
            <a:r>
              <a:rPr lang="en-US" dirty="0"/>
              <a:t>: Sign-in  </a:t>
            </a:r>
          </a:p>
          <a:p>
            <a:pPr lvl="1"/>
            <a:r>
              <a:rPr lang="en-US" dirty="0"/>
              <a:t>Click on the desktop shortcut for Elite Field</a:t>
            </a:r>
          </a:p>
          <a:p>
            <a:pPr marL="502920" lvl="1" indent="0">
              <a:buNone/>
            </a:pP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6</a:t>
            </a:fld>
            <a:endParaRPr lang="en-US" dirty="0"/>
          </a:p>
        </p:txBody>
      </p:sp>
    </p:spTree>
    <p:extLst>
      <p:ext uri="{BB962C8B-B14F-4D97-AF65-F5344CB8AC3E}">
        <p14:creationId xmlns:p14="http://schemas.microsoft.com/office/powerpoint/2010/main" val="3223602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www.oc-meds.org/elite</a:t>
            </a:r>
          </a:p>
        </p:txBody>
      </p:sp>
      <p:pic>
        <p:nvPicPr>
          <p:cNvPr id="6" name="Content Placeholder 5"/>
          <p:cNvPicPr>
            <a:picLocks noGrp="1" noChangeAspect="1"/>
          </p:cNvPicPr>
          <p:nvPr>
            <p:ph sz="half" idx="1"/>
          </p:nvPr>
        </p:nvPicPr>
        <p:blipFill rotWithShape="1">
          <a:blip r:embed="rId2"/>
          <a:srcRect l="21042" t="11317" r="21524" b="22562"/>
          <a:stretch/>
        </p:blipFill>
        <p:spPr>
          <a:xfrm>
            <a:off x="3583992" y="1433146"/>
            <a:ext cx="5349436" cy="3464169"/>
          </a:xfrm>
          <a:prstGeom prst="rect">
            <a:avLst/>
          </a:prstGeom>
        </p:spPr>
      </p:pic>
      <p:sp>
        <p:nvSpPr>
          <p:cNvPr id="7" name="Content Placeholder 6"/>
          <p:cNvSpPr>
            <a:spLocks noGrp="1"/>
          </p:cNvSpPr>
          <p:nvPr>
            <p:ph sz="half" idx="2"/>
          </p:nvPr>
        </p:nvSpPr>
        <p:spPr>
          <a:xfrm>
            <a:off x="8933428" y="1354014"/>
            <a:ext cx="2649754" cy="4186897"/>
          </a:xfrm>
        </p:spPr>
        <p:txBody>
          <a:bodyPr/>
          <a:lstStyle/>
          <a:p>
            <a:r>
              <a:rPr lang="en-US" dirty="0"/>
              <a:t>Sign in and create the incident in the web version OR</a:t>
            </a:r>
          </a:p>
          <a:p>
            <a:r>
              <a:rPr lang="en-US" dirty="0"/>
              <a:t>From here the user can click Elite Field Sign In </a:t>
            </a:r>
          </a:p>
          <a:p>
            <a:pPr marL="0" indent="0">
              <a:buNone/>
            </a:pPr>
            <a:endParaRPr lang="en-US" dirty="0"/>
          </a:p>
        </p:txBody>
      </p:sp>
      <p:sp>
        <p:nvSpPr>
          <p:cNvPr id="8" name="Oval 7"/>
          <p:cNvSpPr/>
          <p:nvPr/>
        </p:nvSpPr>
        <p:spPr>
          <a:xfrm>
            <a:off x="5801510" y="4528038"/>
            <a:ext cx="1003736" cy="44841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4FAB73BC-B049-4115-A692-8D63A059BFB8}" type="slidenum">
              <a:rPr lang="en-US" smtClean="0"/>
              <a:pPr/>
              <a:t>7</a:t>
            </a:fld>
            <a:endParaRPr lang="en-US" dirty="0"/>
          </a:p>
        </p:txBody>
      </p:sp>
    </p:spTree>
    <p:extLst>
      <p:ext uri="{BB962C8B-B14F-4D97-AF65-F5344CB8AC3E}">
        <p14:creationId xmlns:p14="http://schemas.microsoft.com/office/powerpoint/2010/main" val="3562103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Elite (web version)</a:t>
            </a:r>
          </a:p>
        </p:txBody>
      </p:sp>
      <p:sp>
        <p:nvSpPr>
          <p:cNvPr id="5" name="Content Placeholder 4"/>
          <p:cNvSpPr>
            <a:spLocks noGrp="1"/>
          </p:cNvSpPr>
          <p:nvPr>
            <p:ph sz="half" idx="1"/>
          </p:nvPr>
        </p:nvSpPr>
        <p:spPr>
          <a:xfrm>
            <a:off x="3525716" y="868680"/>
            <a:ext cx="3534508" cy="5120640"/>
          </a:xfrm>
        </p:spPr>
        <p:txBody>
          <a:bodyPr/>
          <a:lstStyle/>
          <a:p>
            <a:r>
              <a:rPr lang="en-US" dirty="0"/>
              <a:t>Sign in using the same user name and password utilized in Field Bridge. </a:t>
            </a:r>
          </a:p>
          <a:p>
            <a:r>
              <a:rPr lang="en-US" dirty="0"/>
              <a:t>Select Yes to the Privacy Statement</a:t>
            </a:r>
          </a:p>
          <a:p>
            <a:endParaRPr lang="en-US" dirty="0"/>
          </a:p>
          <a:p>
            <a:endParaRPr lang="en-US" dirty="0"/>
          </a:p>
        </p:txBody>
      </p:sp>
      <p:pic>
        <p:nvPicPr>
          <p:cNvPr id="11" name="Content Placeholder 10"/>
          <p:cNvPicPr>
            <a:picLocks noGrp="1" noChangeAspect="1"/>
          </p:cNvPicPr>
          <p:nvPr>
            <p:ph sz="half" idx="2"/>
          </p:nvPr>
        </p:nvPicPr>
        <p:blipFill rotWithShape="1">
          <a:blip r:embed="rId2"/>
          <a:srcRect l="30214" t="19040" r="29782" b="39611"/>
          <a:stretch/>
        </p:blipFill>
        <p:spPr>
          <a:xfrm>
            <a:off x="7244863" y="1591407"/>
            <a:ext cx="4234376" cy="2461847"/>
          </a:xfrm>
          <a:prstGeom prst="rect">
            <a:avLst/>
          </a:prstGeom>
        </p:spPr>
      </p:pic>
      <p:sp>
        <p:nvSpPr>
          <p:cNvPr id="3" name="Slide Number Placeholder 2"/>
          <p:cNvSpPr>
            <a:spLocks noGrp="1"/>
          </p:cNvSpPr>
          <p:nvPr>
            <p:ph type="sldNum" sz="quarter" idx="12"/>
          </p:nvPr>
        </p:nvSpPr>
        <p:spPr/>
        <p:txBody>
          <a:bodyPr/>
          <a:lstStyle/>
          <a:p>
            <a:fld id="{4FAB73BC-B049-4115-A692-8D63A059BFB8}" type="slidenum">
              <a:rPr lang="en-US" smtClean="0"/>
              <a:pPr/>
              <a:t>8</a:t>
            </a:fld>
            <a:endParaRPr lang="en-US" dirty="0"/>
          </a:p>
        </p:txBody>
      </p:sp>
    </p:spTree>
    <p:extLst>
      <p:ext uri="{BB962C8B-B14F-4D97-AF65-F5344CB8AC3E}">
        <p14:creationId xmlns:p14="http://schemas.microsoft.com/office/powerpoint/2010/main" val="4250431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 via the Web</a:t>
            </a:r>
          </a:p>
        </p:txBody>
      </p:sp>
      <p:sp>
        <p:nvSpPr>
          <p:cNvPr id="3" name="Content Placeholder 2"/>
          <p:cNvSpPr>
            <a:spLocks noGrp="1"/>
          </p:cNvSpPr>
          <p:nvPr>
            <p:ph sz="half" idx="1"/>
          </p:nvPr>
        </p:nvSpPr>
        <p:spPr>
          <a:xfrm>
            <a:off x="3833447" y="719211"/>
            <a:ext cx="2928542" cy="5120640"/>
          </a:xfrm>
        </p:spPr>
        <p:txBody>
          <a:bodyPr/>
          <a:lstStyle/>
          <a:p>
            <a:r>
              <a:rPr lang="en-US" dirty="0"/>
              <a:t>Click on the incident tab </a:t>
            </a:r>
          </a:p>
          <a:p>
            <a:r>
              <a:rPr lang="en-US" dirty="0"/>
              <a:t>Select </a:t>
            </a:r>
            <a:r>
              <a:rPr lang="en-US" dirty="0" err="1"/>
              <a:t>OCePCR</a:t>
            </a:r>
            <a:r>
              <a:rPr lang="en-US" dirty="0"/>
              <a:t> (or your agency’s template) under Create New EMS</a:t>
            </a:r>
          </a:p>
          <a:p>
            <a:r>
              <a:rPr lang="en-US" dirty="0"/>
              <a:t>The web version is identical to Elite field with the following exceptions:</a:t>
            </a:r>
          </a:p>
          <a:p>
            <a:pPr lvl="1"/>
            <a:r>
              <a:rPr lang="en-US" dirty="0"/>
              <a:t>No need to post</a:t>
            </a:r>
          </a:p>
          <a:p>
            <a:pPr lvl="1"/>
            <a:r>
              <a:rPr lang="en-US" dirty="0"/>
              <a:t>Will require internet connectivity for all components of data entry</a:t>
            </a:r>
          </a:p>
          <a:p>
            <a:r>
              <a:rPr lang="en-US" dirty="0"/>
              <a:t>Can also navigate to Elite Field login from this page</a:t>
            </a:r>
          </a:p>
          <a:p>
            <a:endParaRPr lang="en-US" dirty="0"/>
          </a:p>
        </p:txBody>
      </p:sp>
      <p:pic>
        <p:nvPicPr>
          <p:cNvPr id="5" name="Content Placeholder 4"/>
          <p:cNvPicPr>
            <a:picLocks noGrp="1" noChangeAspect="1"/>
          </p:cNvPicPr>
          <p:nvPr>
            <p:ph sz="half" idx="2"/>
          </p:nvPr>
        </p:nvPicPr>
        <p:blipFill rotWithShape="1">
          <a:blip r:embed="rId2"/>
          <a:srcRect l="687" t="5986" r="71557" b="63886"/>
          <a:stretch/>
        </p:blipFill>
        <p:spPr>
          <a:xfrm>
            <a:off x="6945923" y="1215097"/>
            <a:ext cx="4489850" cy="2741442"/>
          </a:xfrm>
          <a:prstGeom prst="rect">
            <a:avLst/>
          </a:prstGeom>
        </p:spPr>
      </p:pic>
      <p:sp>
        <p:nvSpPr>
          <p:cNvPr id="6" name="Oval 5"/>
          <p:cNvSpPr/>
          <p:nvPr/>
        </p:nvSpPr>
        <p:spPr>
          <a:xfrm>
            <a:off x="8704384" y="1494692"/>
            <a:ext cx="1213338" cy="94077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6295292" y="3121269"/>
            <a:ext cx="931985" cy="1890346"/>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sp>
        <p:nvSpPr>
          <p:cNvPr id="4" name="Slide Number Placeholder 3"/>
          <p:cNvSpPr>
            <a:spLocks noGrp="1"/>
          </p:cNvSpPr>
          <p:nvPr>
            <p:ph type="sldNum" sz="quarter" idx="12"/>
          </p:nvPr>
        </p:nvSpPr>
        <p:spPr/>
        <p:txBody>
          <a:bodyPr/>
          <a:lstStyle/>
          <a:p>
            <a:fld id="{4FAB73BC-B049-4115-A692-8D63A059BFB8}" type="slidenum">
              <a:rPr lang="en-US" smtClean="0"/>
              <a:pPr/>
              <a:t>9</a:t>
            </a:fld>
            <a:endParaRPr lang="en-US" dirty="0"/>
          </a:p>
        </p:txBody>
      </p:sp>
    </p:spTree>
    <p:extLst>
      <p:ext uri="{BB962C8B-B14F-4D97-AF65-F5344CB8AC3E}">
        <p14:creationId xmlns:p14="http://schemas.microsoft.com/office/powerpoint/2010/main" val="445437954"/>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TM03457475[[fn=Frame]]</Template>
  <TotalTime>15692</TotalTime>
  <Words>2409</Words>
  <Application>Microsoft Office PowerPoint</Application>
  <PresentationFormat>Widescreen</PresentationFormat>
  <Paragraphs>251</Paragraphs>
  <Slides>45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Calibri</vt:lpstr>
      <vt:lpstr>Corbel</vt:lpstr>
      <vt:lpstr>Wingdings 2</vt:lpstr>
      <vt:lpstr>Frame</vt:lpstr>
      <vt:lpstr>OC-Meds Elite</vt:lpstr>
      <vt:lpstr>Objectives</vt:lpstr>
      <vt:lpstr>Rationale for Transitioning to Elite</vt:lpstr>
      <vt:lpstr>What does this transition mean for the future?</vt:lpstr>
      <vt:lpstr>Elite</vt:lpstr>
      <vt:lpstr>Elite ePCR</vt:lpstr>
      <vt:lpstr>www.oc-meds.org/elite</vt:lpstr>
      <vt:lpstr>Elite (web version)</vt:lpstr>
      <vt:lpstr>Access via the Web</vt:lpstr>
      <vt:lpstr>Elite Field</vt:lpstr>
      <vt:lpstr>Elite Field</vt:lpstr>
      <vt:lpstr>Sign-in/Auto Synch</vt:lpstr>
      <vt:lpstr>PowerPoint Presentation</vt:lpstr>
      <vt:lpstr>The Dashboard</vt:lpstr>
      <vt:lpstr>PowerPoint Presentation</vt:lpstr>
      <vt:lpstr>PowerPoint Presentation</vt:lpstr>
      <vt:lpstr>PowerPoint Presentation</vt:lpstr>
      <vt:lpstr>PowerPoint Presentation</vt:lpstr>
      <vt:lpstr>PowerPoint Presentation</vt:lpstr>
      <vt:lpstr>PowerPoint Presentation</vt:lpstr>
      <vt:lpstr>Data Entry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 an IPAD is utilized, then only the clout-to-cloud integration is possible with a WiFi enable  cardiac monitor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OC-Meds Elite</dc:title>
  <dc:creator>Ruth Grubb</dc:creator>
  <cp:lastModifiedBy>Ruth Grubb</cp:lastModifiedBy>
  <cp:revision>117</cp:revision>
  <dcterms:created xsi:type="dcterms:W3CDTF">2016-05-09T19:28:52Z</dcterms:created>
  <dcterms:modified xsi:type="dcterms:W3CDTF">2016-06-10T22:03:16Z</dcterms:modified>
</cp:coreProperties>
</file>