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8" r:id="rId3"/>
    <p:sldId id="285" r:id="rId4"/>
    <p:sldId id="329" r:id="rId5"/>
    <p:sldId id="331" r:id="rId6"/>
    <p:sldId id="332" r:id="rId7"/>
    <p:sldId id="333" r:id="rId8"/>
    <p:sldId id="334" r:id="rId9"/>
    <p:sldId id="336" r:id="rId10"/>
    <p:sldId id="309" r:id="rId11"/>
    <p:sldId id="330" r:id="rId12"/>
    <p:sldId id="33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538" autoAdjust="0"/>
    <p:restoredTop sz="94660"/>
  </p:normalViewPr>
  <p:slideViewPr>
    <p:cSldViewPr>
      <p:cViewPr>
        <p:scale>
          <a:sx n="147" d="100"/>
          <a:sy n="147" d="100"/>
        </p:scale>
        <p:origin x="-59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notesViewPr>
    <p:cSldViewPr>
      <p:cViewPr varScale="1">
        <p:scale>
          <a:sx n="58" d="100"/>
          <a:sy n="58" d="100"/>
        </p:scale>
        <p:origin x="-25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0AECB14-1238-429C-A2DC-B91CEADB8BD0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D16282-03F8-46E0-ABE6-82E1B2904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6402C-C8BC-4EE1-BF0F-20A4287C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AFAC7-6A1B-4C8E-89E3-3F5830223E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what the system will look like as we move into the future.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Everything in blue is our current technical infrastructure including our ePCR, </a:t>
            </a:r>
            <a:r>
              <a:rPr lang="en-US" dirty="0" err="1" smtClean="0"/>
              <a:t>eBHR</a:t>
            </a:r>
            <a:r>
              <a:rPr lang="en-US" dirty="0" smtClean="0"/>
              <a:t>, Patient Registry, and Licensure / Certification Systems.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Everything in peach is the infrastructure that will be needed to implement NEMSIS 3.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Everything in purple is proposed infrastructure for a future integration with our regional HIE (OCPRHIO).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6402C-C8BC-4EE1-BF0F-20A4287C8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2DA-94C2-40CC-A5F1-FCE1BE32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7AA5-61F7-404B-A568-9D04B5FBD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4F06-E1B9-4718-962B-38FE6DEB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D356-C864-460F-86F9-4DA5194E0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48F7-14CC-4D78-A2F8-2F0441AE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C774-0613-4CAE-B02B-A6DC1718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4C9-99F5-4878-BE0A-8342CB2F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4F57-49CD-4CEF-9EB5-93D9D7FA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C46F-3442-4620-A010-32311A08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0499-91A4-4892-9DA0-187AAA072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E6DF-B7CD-4D5F-B54D-F6FB6BF41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D0001D-EA74-4664-AFE6-788C2C28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emsi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nemsi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OC-MEDS </a:t>
            </a:r>
            <a:r>
              <a:rPr lang="en-US" dirty="0" err="1" smtClean="0"/>
              <a:t>NextGen</a:t>
            </a:r>
            <a:endParaRPr lang="en-US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76600"/>
            <a:ext cx="74676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Data Lists and Policy Subgroup</a:t>
            </a:r>
          </a:p>
          <a:p>
            <a:pPr eaLnBrk="1" hangingPunct="1"/>
            <a:r>
              <a:rPr lang="en-US" dirty="0" smtClean="0"/>
              <a:t>Introduction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October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2962" r="10541" b="11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9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1"/>
            <a:ext cx="7315200" cy="4191000"/>
          </a:xfrm>
        </p:spPr>
        <p:txBody>
          <a:bodyPr/>
          <a:lstStyle/>
          <a:p>
            <a:r>
              <a:rPr lang="en-US" sz="2400" dirty="0" smtClean="0"/>
              <a:t>Existing OC-MEDS Policies:</a:t>
            </a:r>
          </a:p>
          <a:p>
            <a:pPr lvl="1"/>
            <a:r>
              <a:rPr lang="en-US" sz="2000" dirty="0" smtClean="0"/>
              <a:t>300.10 – Documentation Standards</a:t>
            </a:r>
          </a:p>
          <a:p>
            <a:pPr lvl="1"/>
            <a:r>
              <a:rPr lang="en-US" sz="2000" dirty="0" smtClean="0"/>
              <a:t>300.20 – System Management and Downtime</a:t>
            </a:r>
          </a:p>
          <a:p>
            <a:r>
              <a:rPr lang="en-US" sz="2400" dirty="0" smtClean="0"/>
              <a:t>Developed and ready for release:</a:t>
            </a:r>
          </a:p>
          <a:p>
            <a:pPr lvl="1"/>
            <a:r>
              <a:rPr lang="en-US" sz="2000" dirty="0" smtClean="0"/>
              <a:t>300.30 – Prehospital Care Reporting</a:t>
            </a:r>
          </a:p>
          <a:p>
            <a:r>
              <a:rPr lang="en-US" sz="2400" dirty="0" smtClean="0"/>
              <a:t>Needs to be developed:</a:t>
            </a:r>
          </a:p>
          <a:p>
            <a:pPr lvl="1"/>
            <a:r>
              <a:rPr lang="en-US" sz="2000" dirty="0" smtClean="0"/>
              <a:t>300.31 – Data Dictionary</a:t>
            </a:r>
          </a:p>
          <a:p>
            <a:pPr lvl="1"/>
            <a:r>
              <a:rPr lang="en-US" sz="2000" dirty="0" smtClean="0"/>
              <a:t>300.32 – Data Submission Guidelines</a:t>
            </a:r>
          </a:p>
          <a:p>
            <a:pPr lvl="1"/>
            <a:r>
              <a:rPr lang="en-US" sz="2000" dirty="0" smtClean="0"/>
              <a:t>300.40 – Data Use, Privacy, and Security</a:t>
            </a:r>
          </a:p>
          <a:p>
            <a:pPr lvl="1"/>
            <a:r>
              <a:rPr lang="en-US" sz="2000" dirty="0" smtClean="0"/>
              <a:t>300.41 – Data Use Agreements Template</a:t>
            </a:r>
          </a:p>
          <a:p>
            <a:pPr lvl="1"/>
            <a:r>
              <a:rPr lang="en-US" sz="2000" dirty="0" smtClean="0"/>
              <a:t>300.50 – Data Retention and Destruction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9841483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374775"/>
          </a:xfrm>
        </p:spPr>
        <p:txBody>
          <a:bodyPr/>
          <a:lstStyle/>
          <a:p>
            <a:r>
              <a:rPr lang="en-US" b="1" dirty="0" smtClean="0"/>
              <a:t>Now’s your chance to run!!!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But if you want to stay, </a:t>
            </a:r>
          </a:p>
          <a:p>
            <a:r>
              <a:rPr lang="en-US" dirty="0" smtClean="0"/>
              <a:t>you’re welcome.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9170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I’m Sorry!!!</a:t>
            </a:r>
            <a:endParaRPr lang="en-US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98502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Group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67600" cy="4525963"/>
          </a:xfrm>
        </p:spPr>
        <p:txBody>
          <a:bodyPr/>
          <a:lstStyle/>
          <a:p>
            <a:r>
              <a:rPr lang="en-US" sz="2800" dirty="0" smtClean="0"/>
              <a:t>Review the NEMSIS 3 Data Standard and apply the standard to create a meaningful data dictionary for Ora</a:t>
            </a:r>
            <a:r>
              <a:rPr lang="en-US" sz="2800" dirty="0" smtClean="0"/>
              <a:t>nge County. 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Provide feedback and direction </a:t>
            </a:r>
            <a:r>
              <a:rPr lang="en-US" sz="2800" dirty="0" smtClean="0"/>
              <a:t>in regard to the creation and/or modification of local policies and procedures pertaining to data collection, management, and security.</a:t>
            </a: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51376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/ Data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391400" cy="4754563"/>
          </a:xfrm>
        </p:spPr>
        <p:txBody>
          <a:bodyPr/>
          <a:lstStyle/>
          <a:p>
            <a:r>
              <a:rPr lang="en-US" sz="2400" dirty="0" smtClean="0"/>
              <a:t>The new ePCR system is based on the National EMS Information System (NEMSIS) version 3 data standard. </a:t>
            </a:r>
          </a:p>
          <a:p>
            <a:endParaRPr lang="en-US" sz="2400" dirty="0"/>
          </a:p>
          <a:p>
            <a:pPr lvl="1"/>
            <a:r>
              <a:rPr lang="en-US" sz="2000" dirty="0" smtClean="0"/>
              <a:t>NEMSIS 3 is compliant with international health care information standards to allow for transmission of patient care information between health care providers.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NEMSIS 3 is Health Level 7 (HL7) approved which makes it an American National Standards Institute (ANSI) Standard. </a:t>
            </a:r>
          </a:p>
        </p:txBody>
      </p:sp>
    </p:spTree>
    <p:extLst>
      <p:ext uri="{BB962C8B-B14F-4D97-AF65-F5344CB8AC3E}">
        <p14:creationId xmlns:p14="http://schemas.microsoft.com/office/powerpoint/2010/main" val="31637784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/ Data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en-US" sz="2400" dirty="0" smtClean="0"/>
              <a:t>Health and other information standards used in NEMSIS 3:</a:t>
            </a:r>
          </a:p>
          <a:p>
            <a:pPr lvl="1"/>
            <a:r>
              <a:rPr lang="en-US" sz="2000" dirty="0" smtClean="0"/>
              <a:t>International Classification of Diseases v10 (ICD-10)</a:t>
            </a:r>
          </a:p>
          <a:p>
            <a:pPr lvl="1"/>
            <a:r>
              <a:rPr lang="en-US" sz="2000" dirty="0" smtClean="0"/>
              <a:t>Systematized Nomenclature of Human Medicine (SNOMED)</a:t>
            </a:r>
          </a:p>
          <a:p>
            <a:pPr lvl="1"/>
            <a:r>
              <a:rPr lang="en-US" sz="2000" dirty="0" smtClean="0"/>
              <a:t>Normalized Naming of Generic and Branded Drugs (</a:t>
            </a:r>
            <a:r>
              <a:rPr lang="en-US" sz="2000" dirty="0" err="1" smtClean="0"/>
              <a:t>RxNorm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Geographic Names and Information System (GNIS)</a:t>
            </a:r>
          </a:p>
          <a:p>
            <a:pPr lvl="1"/>
            <a:r>
              <a:rPr lang="en-US" sz="2000" dirty="0" smtClean="0"/>
              <a:t>Federal Information Processing Standard (FIPS)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531907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/ Data Lists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705165546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/ Data Lists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82882646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/ Data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en-US" sz="2000" dirty="0" smtClean="0"/>
              <a:t>The NEMSIS 3 Data Standard is available for download on the NEMSIS Technical Assistance Center (TAC) website at:</a:t>
            </a:r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http://www.nemsis.org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11733" r="45886" b="43132"/>
          <a:stretch/>
        </p:blipFill>
        <p:spPr bwMode="auto">
          <a:xfrm>
            <a:off x="1762328" y="3124200"/>
            <a:ext cx="6324600" cy="26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2393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Dictionary / Data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en-US" sz="2000" dirty="0" smtClean="0"/>
              <a:t>To view the NEMSIS Suggested Lists:</a:t>
            </a:r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http://www.nemsis.org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1024" r="27998" b="37226"/>
          <a:stretch/>
        </p:blipFill>
        <p:spPr bwMode="auto">
          <a:xfrm>
            <a:off x="1509408" y="2743200"/>
            <a:ext cx="69508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9013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c_meds">
  <a:themeElements>
    <a:clrScheme name="oc_me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_m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me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oc_meds</Template>
  <TotalTime>2155</TotalTime>
  <Words>397</Words>
  <Application>Microsoft Office PowerPoint</Application>
  <PresentationFormat>On-screen Show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oc_meds</vt:lpstr>
      <vt:lpstr>OC-MEDS NextGen</vt:lpstr>
      <vt:lpstr>I’m Sorry!!!</vt:lpstr>
      <vt:lpstr>Group Objectives</vt:lpstr>
      <vt:lpstr>Data Dictionary / Data Lists</vt:lpstr>
      <vt:lpstr>Data Dictionary / Data Lists</vt:lpstr>
      <vt:lpstr>Data Dictionary / Data Lists</vt:lpstr>
      <vt:lpstr>Data Dictionary / Data Lists</vt:lpstr>
      <vt:lpstr>Data Dictionary / Data Lists</vt:lpstr>
      <vt:lpstr>Data Dictionary / Data Lists</vt:lpstr>
      <vt:lpstr>PowerPoint Presentation</vt:lpstr>
      <vt:lpstr>Policies and Procedures</vt:lpstr>
      <vt:lpstr>Now’s your chance to run!!!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Samarin</dc:creator>
  <cp:lastModifiedBy>Repass, Laurent</cp:lastModifiedBy>
  <cp:revision>204</cp:revision>
  <dcterms:created xsi:type="dcterms:W3CDTF">2010-09-27T23:52:50Z</dcterms:created>
  <dcterms:modified xsi:type="dcterms:W3CDTF">2015-10-20T00:02:13Z</dcterms:modified>
</cp:coreProperties>
</file>