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91" r:id="rId4"/>
    <p:sldId id="286" r:id="rId5"/>
    <p:sldId id="289" r:id="rId6"/>
    <p:sldId id="292" r:id="rId7"/>
    <p:sldId id="287" r:id="rId8"/>
    <p:sldId id="262" r:id="rId9"/>
    <p:sldId id="261" r:id="rId10"/>
    <p:sldId id="285" r:id="rId11"/>
    <p:sldId id="290" r:id="rId12"/>
    <p:sldId id="293" r:id="rId13"/>
    <p:sldId id="274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538" autoAdjust="0"/>
    <p:restoredTop sz="94660"/>
  </p:normalViewPr>
  <p:slideViewPr>
    <p:cSldViewPr>
      <p:cViewPr varScale="1">
        <p:scale>
          <a:sx n="132" d="100"/>
          <a:sy n="132" d="100"/>
        </p:scale>
        <p:origin x="636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notesViewPr>
    <p:cSldViewPr>
      <p:cViewPr varScale="1">
        <p:scale>
          <a:sx n="58" d="100"/>
          <a:sy n="58" d="100"/>
        </p:scale>
        <p:origin x="-250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 smtClean="0"/>
            </a:lvl1pPr>
          </a:lstStyle>
          <a:p>
            <a:pPr>
              <a:defRPr/>
            </a:pPr>
            <a:fld id="{50AECB14-1238-429C-A2DC-B91CEADB8BD0}" type="datetimeFigureOut">
              <a:rPr lang="en-US"/>
              <a:pPr>
                <a:defRPr/>
              </a:pPr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5D16282-03F8-46E0-ABE6-82E1B2904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36402C-C8BC-4EE1-BF0F-20A4287C8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17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E2DA-94C2-40CC-A5F1-FCE1BE32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7AA5-61F7-404B-A568-9D04B5FBD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4F06-E1B9-4718-962B-38FE6DEB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D356-C864-460F-86F9-4DA5194E0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48F7-14CC-4D78-A2F8-2F0441AE6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6C774-0613-4CAE-B02B-A6DC1718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B4C9-99F5-4878-BE0A-8342CB2F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4F57-49CD-4CEF-9EB5-93D9D7FAF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C46F-3442-4620-A010-32311A08C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0499-91A4-4892-9DA0-187AAA072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DE6DF-B7CD-4D5F-B54D-F6FB6BF41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D0001D-EA74-4664-AFE6-788C2C28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 </a:t>
            </a:r>
            <a:r>
              <a:rPr lang="en-US" dirty="0"/>
              <a:t>Information Exchange</a:t>
            </a:r>
            <a:br>
              <a:rPr lang="en-US" dirty="0"/>
            </a:br>
            <a:r>
              <a:rPr lang="en-US" dirty="0"/>
              <a:t>for Emergency Medical Services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HIE+EMS: An Introduction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Where we are now…Where we are </a:t>
            </a:r>
            <a:r>
              <a:rPr lang="en-US" sz="3100" dirty="0" smtClean="0"/>
              <a:t>going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b="1" dirty="0" smtClean="0"/>
              <a:t>…and what’s in it for me???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March</a:t>
            </a:r>
            <a:r>
              <a:rPr lang="en-US" sz="3100" dirty="0" smtClean="0"/>
              <a:t> </a:t>
            </a:r>
            <a:r>
              <a:rPr lang="en-US" sz="3100" dirty="0" smtClean="0"/>
              <a:t>2018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4419789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1638" b="2365"/>
          <a:stretch/>
        </p:blipFill>
        <p:spPr bwMode="auto">
          <a:xfrm>
            <a:off x="3124200" y="1524000"/>
            <a:ext cx="336994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0088" y="346603"/>
            <a:ext cx="7886700" cy="646625"/>
          </a:xfrm>
        </p:spPr>
        <p:txBody>
          <a:bodyPr/>
          <a:lstStyle/>
          <a:p>
            <a:r>
              <a:rPr lang="en-US" dirty="0" smtClean="0"/>
              <a:t>…OC 1</a:t>
            </a:r>
            <a:r>
              <a:rPr lang="en-US" baseline="30000" dirty="0" smtClean="0"/>
              <a:t>st</a:t>
            </a:r>
            <a:r>
              <a:rPr lang="en-US" dirty="0" smtClean="0"/>
              <a:t> HIE+EMS project in the US to implement SAFR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326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r>
              <a:rPr lang="en-US" sz="2000" dirty="0" smtClean="0"/>
              <a:t>Lessons Learned: </a:t>
            </a:r>
          </a:p>
          <a:p>
            <a:pPr lvl="1"/>
            <a:r>
              <a:rPr lang="en-US" sz="2000" dirty="0" smtClean="0"/>
              <a:t>Improvements to how EMS providers view and use the HIE in their </a:t>
            </a:r>
            <a:r>
              <a:rPr lang="en-US" sz="2000" dirty="0" err="1" smtClean="0"/>
              <a:t>ePCR</a:t>
            </a:r>
            <a:r>
              <a:rPr lang="en-US" sz="2000" dirty="0" smtClean="0"/>
              <a:t> run forms are needed (and are underway).</a:t>
            </a:r>
          </a:p>
          <a:p>
            <a:pPr lvl="1"/>
            <a:r>
              <a:rPr lang="en-US" sz="2000" dirty="0" smtClean="0"/>
              <a:t>Receiving Facility EDs must be made more aware of the HIE </a:t>
            </a:r>
            <a:r>
              <a:rPr lang="en-US" sz="2000" dirty="0" smtClean="0"/>
              <a:t>and </a:t>
            </a:r>
            <a:r>
              <a:rPr lang="en-US" sz="2000" dirty="0" smtClean="0"/>
              <a:t>how to view/use EMS data for clinical patient care. </a:t>
            </a:r>
            <a:endParaRPr lang="en-US" sz="2000" dirty="0" smtClean="0"/>
          </a:p>
          <a:p>
            <a:pPr lvl="1"/>
            <a:r>
              <a:rPr lang="en-US" sz="2000" dirty="0" smtClean="0"/>
              <a:t>Outcome data received must be configured to allow for aggregation (to make it easily reportable).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000" dirty="0" smtClean="0"/>
              <a:t>Add more EMS Providers:</a:t>
            </a:r>
          </a:p>
          <a:p>
            <a:pPr lvl="1"/>
            <a:r>
              <a:rPr lang="en-US" sz="2000" dirty="0" smtClean="0"/>
              <a:t>Anaheim Fire Department</a:t>
            </a:r>
          </a:p>
          <a:p>
            <a:pPr lvl="1"/>
            <a:r>
              <a:rPr lang="en-US" sz="2000" dirty="0" smtClean="0"/>
              <a:t>Huntington Beach Fire Department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42602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Funding 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en-US" dirty="0" smtClean="0"/>
              <a:t>The system is currently supported by OCEMS.</a:t>
            </a:r>
          </a:p>
          <a:p>
            <a:r>
              <a:rPr lang="en-US" dirty="0" smtClean="0"/>
              <a:t>There are strong prospects for more grant funds to seriously enhance the system going forward.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8204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3307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238" y="1219200"/>
            <a:ext cx="7162800" cy="3886200"/>
          </a:xfrm>
        </p:spPr>
        <p:txBody>
          <a:bodyPr/>
          <a:lstStyle/>
          <a:p>
            <a:r>
              <a:rPr lang="en-US" sz="2200" dirty="0" smtClean="0"/>
              <a:t>Introduction to OC’s Regional HIE.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Discuss benefits to EMS Providers.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Define </a:t>
            </a:r>
            <a:r>
              <a:rPr lang="en-US" sz="2200" dirty="0"/>
              <a:t>Health Information Exchange for </a:t>
            </a:r>
            <a:r>
              <a:rPr lang="en-US" sz="2200" dirty="0" smtClean="0"/>
              <a:t>EMS</a:t>
            </a:r>
            <a:r>
              <a:rPr lang="en-US" sz="2200" dirty="0"/>
              <a:t> </a:t>
            </a:r>
            <a:r>
              <a:rPr lang="en-US" sz="2200" dirty="0" smtClean="0"/>
              <a:t>and describe the “SAFR” model. </a:t>
            </a:r>
          </a:p>
          <a:p>
            <a:endParaRPr lang="en-US" sz="2200" dirty="0"/>
          </a:p>
          <a:p>
            <a:r>
              <a:rPr lang="en-US" sz="2200" dirty="0" smtClean="0"/>
              <a:t>Describe what has </a:t>
            </a:r>
            <a:r>
              <a:rPr lang="en-US" sz="2200" dirty="0"/>
              <a:t>already been </a:t>
            </a:r>
            <a:r>
              <a:rPr lang="en-US" sz="2200" dirty="0" smtClean="0"/>
              <a:t>done </a:t>
            </a:r>
            <a:r>
              <a:rPr lang="en-US" sz="2200" dirty="0"/>
              <a:t>to connect </a:t>
            </a:r>
            <a:r>
              <a:rPr lang="en-US" sz="2200" dirty="0" smtClean="0"/>
              <a:t>existing systems together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 smtClean="0"/>
              <a:t>Discuss next steps and the plan for the </a:t>
            </a:r>
            <a:r>
              <a:rPr lang="en-US" sz="2200" i="1" dirty="0" smtClean="0"/>
              <a:t>near</a:t>
            </a:r>
            <a:r>
              <a:rPr lang="en-US" sz="2200" dirty="0" smtClean="0"/>
              <a:t> future.   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811885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it for me???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en-US" sz="2400" dirty="0" smtClean="0"/>
              <a:t>Search a patients medical record and download History, Allergies. Meds into your </a:t>
            </a:r>
            <a:r>
              <a:rPr lang="en-US" sz="2400" dirty="0" err="1" smtClean="0"/>
              <a:t>ePCR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Alert Hospital when you have a STEMI, Stroke, or Trauma Patient through the system.</a:t>
            </a:r>
          </a:p>
          <a:p>
            <a:r>
              <a:rPr lang="en-US" sz="2400" dirty="0" smtClean="0"/>
              <a:t>Share your PCR with ED physicians.</a:t>
            </a:r>
          </a:p>
          <a:p>
            <a:r>
              <a:rPr lang="en-US" sz="2400" dirty="0" smtClean="0"/>
              <a:t>Obtain patient outcome information (ED diagnosis, ED disposition)</a:t>
            </a:r>
          </a:p>
          <a:p>
            <a:r>
              <a:rPr lang="en-US" sz="2400" dirty="0" smtClean="0"/>
              <a:t>Transfer your PCRs in the field regardless of </a:t>
            </a:r>
            <a:r>
              <a:rPr lang="en-US" sz="2400" dirty="0" err="1" smtClean="0"/>
              <a:t>ePCR</a:t>
            </a:r>
            <a:r>
              <a:rPr lang="en-US" sz="2400" dirty="0" smtClean="0"/>
              <a:t> system used.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hird party </a:t>
            </a:r>
            <a:r>
              <a:rPr lang="en-US" sz="2400" dirty="0" err="1" smtClean="0"/>
              <a:t>ePCR</a:t>
            </a:r>
            <a:r>
              <a:rPr lang="en-US" sz="2400" dirty="0" smtClean="0"/>
              <a:t> systems can use the system too.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937791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our Regional HIE?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OCPRHIO</a:t>
            </a:r>
          </a:p>
          <a:p>
            <a:pPr lvl="1"/>
            <a:r>
              <a:rPr lang="en-US" b="1" u="sng" dirty="0" smtClean="0">
                <a:solidFill>
                  <a:schemeClr val="accent6"/>
                </a:solidFill>
              </a:rPr>
              <a:t>O</a:t>
            </a:r>
            <a:r>
              <a:rPr lang="en-US" dirty="0" smtClean="0"/>
              <a:t>ne </a:t>
            </a:r>
            <a:r>
              <a:rPr lang="en-US" b="1" u="sng" dirty="0" smtClean="0">
                <a:solidFill>
                  <a:schemeClr val="accent6"/>
                </a:solidFill>
              </a:rPr>
              <a:t>C</a:t>
            </a:r>
            <a:r>
              <a:rPr lang="en-US" dirty="0" smtClean="0"/>
              <a:t>alifornia </a:t>
            </a:r>
            <a:r>
              <a:rPr lang="en-US" b="1" u="sng" dirty="0" smtClean="0">
                <a:solidFill>
                  <a:schemeClr val="accent6"/>
                </a:solidFill>
              </a:rPr>
              <a:t>P</a:t>
            </a:r>
            <a:r>
              <a:rPr lang="en-US" dirty="0" smtClean="0"/>
              <a:t>artnership </a:t>
            </a:r>
            <a:r>
              <a:rPr lang="en-US" b="1" u="sng" dirty="0" smtClean="0">
                <a:solidFill>
                  <a:schemeClr val="accent6"/>
                </a:solidFill>
              </a:rPr>
              <a:t>R</a:t>
            </a:r>
            <a:r>
              <a:rPr lang="en-US" dirty="0" smtClean="0"/>
              <a:t>egional </a:t>
            </a:r>
            <a:r>
              <a:rPr lang="en-US" b="1" u="sng" dirty="0" smtClean="0">
                <a:solidFill>
                  <a:schemeClr val="accent6"/>
                </a:solidFill>
              </a:rPr>
              <a:t>H</a:t>
            </a:r>
            <a:r>
              <a:rPr lang="en-US" dirty="0" smtClean="0"/>
              <a:t>ealth </a:t>
            </a:r>
            <a:r>
              <a:rPr lang="en-US" b="1" u="sng" dirty="0" smtClean="0">
                <a:solidFill>
                  <a:schemeClr val="accent6"/>
                </a:solidFill>
              </a:rPr>
              <a:t>I</a:t>
            </a:r>
            <a:r>
              <a:rPr lang="en-US" dirty="0" smtClean="0"/>
              <a:t>nformation </a:t>
            </a:r>
            <a:r>
              <a:rPr lang="en-US" b="1" u="sng" dirty="0" smtClean="0">
                <a:solidFill>
                  <a:schemeClr val="accent6"/>
                </a:solidFill>
              </a:rPr>
              <a:t>O</a:t>
            </a:r>
            <a:r>
              <a:rPr lang="en-US" dirty="0" smtClean="0"/>
              <a:t>rganization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7127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OCPRHIO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43734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83" t="11374" r="1142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2613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HIE+EMS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7162800" cy="4525963"/>
          </a:xfrm>
        </p:spPr>
        <p:txBody>
          <a:bodyPr/>
          <a:lstStyle/>
          <a:p>
            <a:r>
              <a:rPr lang="en-US" dirty="0" smtClean="0"/>
              <a:t>Health Information Exchange (HIE)</a:t>
            </a:r>
          </a:p>
          <a:p>
            <a:pPr lvl="1"/>
            <a:r>
              <a:rPr lang="en-US" sz="2400" dirty="0" smtClean="0"/>
              <a:t>HIE is the secure exchange of health care data among health care providers, facilities, medical insurance providers, and government agencies. </a:t>
            </a:r>
          </a:p>
          <a:p>
            <a:r>
              <a:rPr lang="en-US" dirty="0" smtClean="0"/>
              <a:t>HIE+EMS</a:t>
            </a:r>
          </a:p>
          <a:p>
            <a:pPr lvl="1"/>
            <a:r>
              <a:rPr lang="en-US" sz="2400" dirty="0" smtClean="0"/>
              <a:t>Secure, </a:t>
            </a:r>
            <a:r>
              <a:rPr lang="en-US" sz="2400" u="sng" dirty="0" smtClean="0"/>
              <a:t>bi-directional</a:t>
            </a:r>
            <a:r>
              <a:rPr lang="en-US" sz="2400" dirty="0" smtClean="0"/>
              <a:t> exchange of data between health care facilities and EMS providers using the federally defined “</a:t>
            </a:r>
            <a:r>
              <a:rPr lang="en-US" sz="2400" b="1" dirty="0" smtClean="0">
                <a:solidFill>
                  <a:schemeClr val="accent6"/>
                </a:solidFill>
              </a:rPr>
              <a:t>SAFR</a:t>
            </a:r>
            <a:r>
              <a:rPr lang="en-US" sz="2400" dirty="0" smtClean="0"/>
              <a:t>” model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S</a:t>
            </a:r>
            <a:r>
              <a:rPr lang="en-US" sz="2400" dirty="0" smtClean="0"/>
              <a:t>earch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A</a:t>
            </a:r>
            <a:r>
              <a:rPr lang="en-US" sz="2400" dirty="0" smtClean="0"/>
              <a:t>lert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F</a:t>
            </a:r>
            <a:r>
              <a:rPr lang="en-US" sz="2400" dirty="0" smtClean="0"/>
              <a:t>ile – </a:t>
            </a:r>
            <a:r>
              <a:rPr lang="en-US" sz="2400" b="1" u="sng" dirty="0" smtClean="0">
                <a:solidFill>
                  <a:schemeClr val="accent6"/>
                </a:solidFill>
              </a:rPr>
              <a:t>R</a:t>
            </a:r>
            <a:r>
              <a:rPr lang="en-US" sz="2400" dirty="0" smtClean="0"/>
              <a:t>econcile.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1710596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8" t="11770" r="22419" b="1329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1675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88" y="346603"/>
            <a:ext cx="7886700" cy="994172"/>
          </a:xfrm>
        </p:spPr>
        <p:txBody>
          <a:bodyPr/>
          <a:lstStyle/>
          <a:p>
            <a:r>
              <a:rPr lang="en-US" dirty="0" smtClean="0"/>
              <a:t>HIE+EMS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638" y="1340775"/>
            <a:ext cx="691515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2016 - OC and 2 other CA Counties awarded grant funds to implement / pilot HIE+EMS / SAFR.</a:t>
            </a:r>
          </a:p>
          <a:p>
            <a:r>
              <a:rPr lang="en-US" sz="2400" dirty="0" smtClean="0"/>
              <a:t>Must have one facility and one 911 EMS transport provider. </a:t>
            </a:r>
          </a:p>
          <a:p>
            <a:pPr lvl="1"/>
            <a:r>
              <a:rPr lang="en-US" sz="2200" dirty="0" smtClean="0"/>
              <a:t>Hoag Hospital – Newport Beach</a:t>
            </a:r>
          </a:p>
          <a:p>
            <a:pPr lvl="1"/>
            <a:r>
              <a:rPr lang="en-US" sz="2200" dirty="0" smtClean="0"/>
              <a:t>Newport Beach Fire Department</a:t>
            </a:r>
          </a:p>
          <a:p>
            <a:r>
              <a:rPr lang="en-US" sz="2400" dirty="0" smtClean="0"/>
              <a:t>2017 - Technical Development between OC-MEDS and OCPRHIO to implement “SAFR”.  </a:t>
            </a:r>
          </a:p>
          <a:p>
            <a:r>
              <a:rPr lang="en-US" sz="2400" dirty="0" smtClean="0"/>
              <a:t>And the results…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2353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c_meds">
  <a:themeElements>
    <a:clrScheme name="oc_me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_m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_me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_me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_me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oc_meds</Template>
  <TotalTime>2499</TotalTime>
  <Words>384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oc_meds</vt:lpstr>
      <vt:lpstr>  Health Information Exchange for Emergency Medical Services  HIE+EMS: An Introduction   Where we are now…Where we are going  …and what’s in it for me???  March 2018</vt:lpstr>
      <vt:lpstr>Objectives</vt:lpstr>
      <vt:lpstr>What’s in it for me???</vt:lpstr>
      <vt:lpstr>Who is our Regional HIE?</vt:lpstr>
      <vt:lpstr>OCPRHIO</vt:lpstr>
      <vt:lpstr>PowerPoint Presentation</vt:lpstr>
      <vt:lpstr>HIE+EMS</vt:lpstr>
      <vt:lpstr>PowerPoint Presentation</vt:lpstr>
      <vt:lpstr>HIE+EMS Project</vt:lpstr>
      <vt:lpstr>…OC 1st HIE+EMS project in the US to implement SAFR</vt:lpstr>
      <vt:lpstr>Next Steps</vt:lpstr>
      <vt:lpstr>More Funding on the Horizon</vt:lpstr>
      <vt:lpstr>Questions???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EMS+HIE EMS Provider Presentation 03-2018</dc:title>
  <dc:creator>Laurent Repass</dc:creator>
  <cp:lastModifiedBy>Repass, Laurent</cp:lastModifiedBy>
  <cp:revision>247</cp:revision>
  <cp:lastPrinted>2017-03-17T14:37:31Z</cp:lastPrinted>
  <dcterms:created xsi:type="dcterms:W3CDTF">2010-09-27T23:52:50Z</dcterms:created>
  <dcterms:modified xsi:type="dcterms:W3CDTF">2018-02-28T18:11:44Z</dcterms:modified>
</cp:coreProperties>
</file>