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2" r:id="rId2"/>
    <p:sldId id="306" r:id="rId3"/>
    <p:sldId id="313" r:id="rId4"/>
    <p:sldId id="300" r:id="rId5"/>
    <p:sldId id="288" r:id="rId6"/>
    <p:sldId id="284" r:id="rId7"/>
    <p:sldId id="286" r:id="rId8"/>
    <p:sldId id="285" r:id="rId9"/>
    <p:sldId id="305" r:id="rId10"/>
    <p:sldId id="289" r:id="rId11"/>
    <p:sldId id="282" r:id="rId12"/>
    <p:sldId id="290" r:id="rId13"/>
    <p:sldId id="311" r:id="rId14"/>
    <p:sldId id="293" r:id="rId15"/>
    <p:sldId id="294" r:id="rId16"/>
    <p:sldId id="296" r:id="rId17"/>
    <p:sldId id="302" r:id="rId18"/>
    <p:sldId id="304" r:id="rId19"/>
    <p:sldId id="303" r:id="rId20"/>
    <p:sldId id="292" r:id="rId21"/>
    <p:sldId id="297" r:id="rId22"/>
    <p:sldId id="298" r:id="rId23"/>
    <p:sldId id="307" r:id="rId24"/>
    <p:sldId id="308" r:id="rId25"/>
    <p:sldId id="309" r:id="rId26"/>
    <p:sldId id="259" r:id="rId27"/>
    <p:sldId id="315" r:id="rId28"/>
    <p:sldId id="316" r:id="rId29"/>
    <p:sldId id="299" r:id="rId30"/>
    <p:sldId id="317" r:id="rId31"/>
    <p:sldId id="318" r:id="rId32"/>
    <p:sldId id="319" r:id="rId33"/>
    <p:sldId id="320" r:id="rId34"/>
    <p:sldId id="321" r:id="rId35"/>
    <p:sldId id="322" r:id="rId36"/>
    <p:sldId id="327" r:id="rId37"/>
    <p:sldId id="310" r:id="rId38"/>
    <p:sldId id="325" r:id="rId39"/>
    <p:sldId id="328" r:id="rId40"/>
    <p:sldId id="324" r:id="rId41"/>
    <p:sldId id="314"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3684"/>
    <a:srgbClr val="409297"/>
    <a:srgbClr val="66CC33"/>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8" autoAdjust="0"/>
    <p:restoredTop sz="68698" autoAdjust="0"/>
  </p:normalViewPr>
  <p:slideViewPr>
    <p:cSldViewPr snapToGrid="0">
      <p:cViewPr varScale="1">
        <p:scale>
          <a:sx n="72" d="100"/>
          <a:sy n="72" d="100"/>
        </p:scale>
        <p:origin x="119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1" d="100"/>
          <a:sy n="131" d="100"/>
        </p:scale>
        <p:origin x="1704" y="1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6477E26-68BF-4D8B-8547-5D15C05BFC3F}" type="datetimeFigureOut">
              <a:rPr lang="en-US" smtClean="0"/>
              <a:t>2/25/2025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F05F722-6FB9-4FF2-9CD4-77F0BBCE6FCC}" type="slidenum">
              <a:rPr lang="en-US" smtClean="0"/>
              <a:t>‹#›</a:t>
            </a:fld>
            <a:endParaRPr lang="en-US"/>
          </a:p>
        </p:txBody>
      </p:sp>
    </p:spTree>
    <p:extLst>
      <p:ext uri="{BB962C8B-B14F-4D97-AF65-F5344CB8AC3E}">
        <p14:creationId xmlns:p14="http://schemas.microsoft.com/office/powerpoint/2010/main" val="157556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1</a:t>
            </a:fld>
            <a:endParaRPr lang="en-US"/>
          </a:p>
        </p:txBody>
      </p:sp>
    </p:spTree>
    <p:extLst>
      <p:ext uri="{BB962C8B-B14F-4D97-AF65-F5344CB8AC3E}">
        <p14:creationId xmlns:p14="http://schemas.microsoft.com/office/powerpoint/2010/main" val="163246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10</a:t>
            </a:fld>
            <a:endParaRPr lang="en-US"/>
          </a:p>
        </p:txBody>
      </p:sp>
    </p:spTree>
    <p:extLst>
      <p:ext uri="{BB962C8B-B14F-4D97-AF65-F5344CB8AC3E}">
        <p14:creationId xmlns:p14="http://schemas.microsoft.com/office/powerpoint/2010/main" val="216305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11</a:t>
            </a:fld>
            <a:endParaRPr lang="en-US"/>
          </a:p>
        </p:txBody>
      </p:sp>
    </p:spTree>
    <p:extLst>
      <p:ext uri="{BB962C8B-B14F-4D97-AF65-F5344CB8AC3E}">
        <p14:creationId xmlns:p14="http://schemas.microsoft.com/office/powerpoint/2010/main" val="888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12</a:t>
            </a:fld>
            <a:endParaRPr lang="en-US"/>
          </a:p>
        </p:txBody>
      </p:sp>
    </p:spTree>
    <p:extLst>
      <p:ext uri="{BB962C8B-B14F-4D97-AF65-F5344CB8AC3E}">
        <p14:creationId xmlns:p14="http://schemas.microsoft.com/office/powerpoint/2010/main" val="246846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13</a:t>
            </a:fld>
            <a:endParaRPr lang="en-US"/>
          </a:p>
        </p:txBody>
      </p:sp>
    </p:spTree>
    <p:extLst>
      <p:ext uri="{BB962C8B-B14F-4D97-AF65-F5344CB8AC3E}">
        <p14:creationId xmlns:p14="http://schemas.microsoft.com/office/powerpoint/2010/main" val="252270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guidance shall be consistent with Medi-Cal reimbursement for covered Medi-Cal services provided to an individual receiving involuntary treatment for a mental health disorder pursuant to this part, to the extent that federal financial participation under the Medi-Cal program is not jeopardized and all necessary federal approvals have been obtained.  The state may implement, interpret or make specific this section in whole or in part, by means of plan or county letters, information notices, plan or provider bulletins or other similar instructions w/o taking further regulatory action.” </a:t>
            </a:r>
          </a:p>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14</a:t>
            </a:fld>
            <a:endParaRPr lang="en-US"/>
          </a:p>
        </p:txBody>
      </p:sp>
    </p:spTree>
    <p:extLst>
      <p:ext uri="{BB962C8B-B14F-4D97-AF65-F5344CB8AC3E}">
        <p14:creationId xmlns:p14="http://schemas.microsoft.com/office/powerpoint/2010/main" val="384475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sites in OC that are currently capable per DHCS guidance to receive individuals on involuntary detention under the expanded definition are underlined.  </a:t>
            </a:r>
          </a:p>
        </p:txBody>
      </p:sp>
      <p:sp>
        <p:nvSpPr>
          <p:cNvPr id="4" name="Slide Number Placeholder 3"/>
          <p:cNvSpPr>
            <a:spLocks noGrp="1"/>
          </p:cNvSpPr>
          <p:nvPr>
            <p:ph type="sldNum" sz="quarter" idx="5"/>
          </p:nvPr>
        </p:nvSpPr>
        <p:spPr/>
        <p:txBody>
          <a:bodyPr/>
          <a:lstStyle/>
          <a:p>
            <a:fld id="{0F05F722-6FB9-4FF2-9CD4-77F0BBCE6FCC}" type="slidenum">
              <a:rPr lang="en-US" smtClean="0"/>
              <a:t>15</a:t>
            </a:fld>
            <a:endParaRPr lang="en-US"/>
          </a:p>
        </p:txBody>
      </p:sp>
    </p:spTree>
    <p:extLst>
      <p:ext uri="{BB962C8B-B14F-4D97-AF65-F5344CB8AC3E}">
        <p14:creationId xmlns:p14="http://schemas.microsoft.com/office/powerpoint/2010/main" val="172333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16</a:t>
            </a:fld>
            <a:endParaRPr lang="en-US"/>
          </a:p>
        </p:txBody>
      </p:sp>
    </p:spTree>
    <p:extLst>
      <p:ext uri="{BB962C8B-B14F-4D97-AF65-F5344CB8AC3E}">
        <p14:creationId xmlns:p14="http://schemas.microsoft.com/office/powerpoint/2010/main" val="15038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DHCS may implement interpret or make specific this section by means of plan or county letters, info notices, plan or provider bulletins, or other similar instructions, until the time regulations are adopted no later than 12/31/27</a:t>
            </a:r>
          </a:p>
        </p:txBody>
      </p:sp>
      <p:sp>
        <p:nvSpPr>
          <p:cNvPr id="4" name="Slide Number Placeholder 3"/>
          <p:cNvSpPr>
            <a:spLocks noGrp="1"/>
          </p:cNvSpPr>
          <p:nvPr>
            <p:ph type="sldNum" sz="quarter" idx="5"/>
          </p:nvPr>
        </p:nvSpPr>
        <p:spPr/>
        <p:txBody>
          <a:bodyPr/>
          <a:lstStyle/>
          <a:p>
            <a:fld id="{0F05F722-6FB9-4FF2-9CD4-77F0BBCE6FCC}" type="slidenum">
              <a:rPr lang="en-US" smtClean="0"/>
              <a:t>17</a:t>
            </a:fld>
            <a:endParaRPr lang="en-US"/>
          </a:p>
        </p:txBody>
      </p:sp>
    </p:spTree>
    <p:extLst>
      <p:ext uri="{BB962C8B-B14F-4D97-AF65-F5344CB8AC3E}">
        <p14:creationId xmlns:p14="http://schemas.microsoft.com/office/powerpoint/2010/main" val="2418058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18</a:t>
            </a:fld>
            <a:endParaRPr lang="en-US"/>
          </a:p>
        </p:txBody>
      </p:sp>
    </p:spTree>
    <p:extLst>
      <p:ext uri="{BB962C8B-B14F-4D97-AF65-F5344CB8AC3E}">
        <p14:creationId xmlns:p14="http://schemas.microsoft.com/office/powerpoint/2010/main" val="346973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19</a:t>
            </a:fld>
            <a:endParaRPr lang="en-US"/>
          </a:p>
        </p:txBody>
      </p:sp>
    </p:spTree>
    <p:extLst>
      <p:ext uri="{BB962C8B-B14F-4D97-AF65-F5344CB8AC3E}">
        <p14:creationId xmlns:p14="http://schemas.microsoft.com/office/powerpoint/2010/main" val="23512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a:t>
            </a:fld>
            <a:endParaRPr lang="en-US"/>
          </a:p>
        </p:txBody>
      </p:sp>
    </p:spTree>
    <p:extLst>
      <p:ext uri="{BB962C8B-B14F-4D97-AF65-F5344CB8AC3E}">
        <p14:creationId xmlns:p14="http://schemas.microsoft.com/office/powerpoint/2010/main" val="401889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HCA started our planning efforts last year and kicked it off with a Needs Assessment Survey.</a:t>
            </a:r>
          </a:p>
          <a:p>
            <a:pPr marL="171450" indent="-171450">
              <a:buFont typeface="Arial" panose="020B0604020202020204" pitchFamily="34" charset="0"/>
              <a:buChar char="•"/>
            </a:pPr>
            <a:r>
              <a:rPr lang="en-US" dirty="0"/>
              <a:t>Invited input from 34 Hospitals, 26 Law Enforcement Agencies and the Public Guardian; 6 hospitals</a:t>
            </a:r>
            <a:r>
              <a:rPr lang="en-US" baseline="0" dirty="0"/>
              <a:t> and </a:t>
            </a:r>
            <a:r>
              <a:rPr lang="en-US" dirty="0"/>
              <a:t>5 law enforcement agencies responded</a:t>
            </a:r>
            <a:endParaRPr lang="en-US" baseline="0" dirty="0"/>
          </a:p>
          <a:p>
            <a:pPr marL="171450" indent="-171450">
              <a:buFont typeface="Arial" panose="020B0604020202020204" pitchFamily="34" charset="0"/>
              <a:buChar char="•"/>
            </a:pPr>
            <a:r>
              <a:rPr lang="en-US" baseline="0" dirty="0"/>
              <a:t>Surveyed bed capacity for severe SUD, policies to treat expanded population, ability to increase bed capacity and staffing, provision or interest in providing MAT</a:t>
            </a:r>
          </a:p>
          <a:p>
            <a:pPr marL="171450" indent="-171450">
              <a:buFont typeface="Arial" panose="020B0604020202020204" pitchFamily="34" charset="0"/>
              <a:buChar char="•"/>
            </a:pPr>
            <a:r>
              <a:rPr lang="en-US" baseline="0" dirty="0"/>
              <a:t>Concerns noted included:</a:t>
            </a:r>
          </a:p>
          <a:p>
            <a:pPr marL="628650" lvl="1" indent="-171450">
              <a:buFont typeface="Arial" panose="020B0604020202020204" pitchFamily="34" charset="0"/>
              <a:buChar char="•"/>
            </a:pPr>
            <a:r>
              <a:rPr lang="en-US" baseline="0" dirty="0"/>
              <a:t>lack of current capacity for 5150s </a:t>
            </a:r>
          </a:p>
          <a:p>
            <a:pPr marL="628650" lvl="1" indent="-171450">
              <a:buFont typeface="Arial" panose="020B0604020202020204" pitchFamily="34" charset="0"/>
              <a:buChar char="•"/>
            </a:pPr>
            <a:r>
              <a:rPr lang="en-US" baseline="0" dirty="0"/>
              <a:t>no space to expand bed capacity</a:t>
            </a:r>
          </a:p>
          <a:p>
            <a:pPr marL="628650" lvl="1" indent="-171450">
              <a:buFont typeface="Arial" panose="020B0604020202020204" pitchFamily="34" charset="0"/>
              <a:buChar char="•"/>
            </a:pPr>
            <a:r>
              <a:rPr lang="en-US" baseline="0" dirty="0"/>
              <a:t>lack of training/expertise in SUD</a:t>
            </a:r>
          </a:p>
          <a:p>
            <a:pPr marL="628650" lvl="1" indent="-171450">
              <a:buFont typeface="Arial" panose="020B0604020202020204" pitchFamily="34" charset="0"/>
              <a:buChar char="•"/>
            </a:pPr>
            <a:r>
              <a:rPr lang="en-US" baseline="0" dirty="0"/>
              <a:t>lack of MAT and/or physicians to initiate/continue MAT</a:t>
            </a:r>
          </a:p>
          <a:p>
            <a:pPr marL="628650" lvl="1" indent="-171450">
              <a:buFont typeface="Arial" panose="020B0604020202020204" pitchFamily="34" charset="0"/>
              <a:buChar char="•"/>
            </a:pPr>
            <a:r>
              <a:rPr lang="en-US" baseline="0" dirty="0"/>
              <a:t>staffing</a:t>
            </a:r>
          </a:p>
          <a:p>
            <a:pPr marL="628650" lvl="1" indent="-171450">
              <a:buFont typeface="Arial" panose="020B0604020202020204" pitchFamily="34" charset="0"/>
              <a:buChar char="•"/>
            </a:pPr>
            <a:r>
              <a:rPr lang="en-US" baseline="0" dirty="0"/>
              <a:t>costs related to increased length of stay / uninsured or out of county patients</a:t>
            </a:r>
          </a:p>
          <a:p>
            <a:pPr marL="628650" lvl="1" indent="-171450">
              <a:buFont typeface="Arial" panose="020B0604020202020204" pitchFamily="34" charset="0"/>
              <a:buChar char="•"/>
            </a:pPr>
            <a:r>
              <a:rPr lang="en-US" baseline="0" dirty="0"/>
              <a:t>lack of policies to work with expanded population</a:t>
            </a:r>
          </a:p>
          <a:p>
            <a:pPr marL="628650" lvl="1" indent="-171450">
              <a:buFont typeface="Arial" panose="020B0604020202020204" pitchFamily="34" charset="0"/>
              <a:buChar char="•"/>
            </a:pPr>
            <a:r>
              <a:rPr lang="en-US" baseline="0" dirty="0"/>
              <a:t>lack of equipment and medical personnel to treat comorbidities</a:t>
            </a:r>
          </a:p>
          <a:p>
            <a:pPr marL="628650" lvl="1" indent="-171450">
              <a:buFont typeface="Arial" panose="020B0604020202020204" pitchFamily="34" charset="0"/>
              <a:buChar char="•"/>
            </a:pPr>
            <a:r>
              <a:rPr lang="en-US" baseline="0" dirty="0"/>
              <a:t>Lack of LTC facilities to treat SUD or comorbidities </a:t>
            </a:r>
          </a:p>
          <a:p>
            <a:pPr marL="628650" lvl="1" indent="-171450">
              <a:buFont typeface="Arial" panose="020B0604020202020204" pitchFamily="34" charset="0"/>
              <a:buChar char="•"/>
            </a:pPr>
            <a:r>
              <a:rPr lang="en-US" baseline="0" dirty="0"/>
              <a:t>Lack of evidence that coerced SUD treatment is effective</a:t>
            </a:r>
          </a:p>
          <a:p>
            <a:pPr marL="171450" indent="-171450">
              <a:buFont typeface="Arial" panose="020B0604020202020204" pitchFamily="34" charset="0"/>
              <a:buChar char="•"/>
            </a:pPr>
            <a:r>
              <a:rPr lang="en-US" baseline="0" dirty="0"/>
              <a:t>We share the concerns - This is an unfunded mandate for ALL of us – counties, hospitals, PG, law enforcement, courts…</a:t>
            </a:r>
          </a:p>
          <a:p>
            <a:pPr marL="171450" indent="-171450">
              <a:buFont typeface="Arial" panose="020B0604020202020204" pitchFamily="34" charset="0"/>
              <a:buChar char="•"/>
            </a:pPr>
            <a:r>
              <a:rPr lang="en-US" baseline="0" dirty="0"/>
              <a:t>We need to come together as a community to find and create solutions – which is why we are here today</a:t>
            </a:r>
          </a:p>
          <a:p>
            <a:pPr marL="171450" indent="-171450">
              <a:buFont typeface="Arial" panose="020B0604020202020204" pitchFamily="34" charset="0"/>
              <a:buChar char="•"/>
            </a:pPr>
            <a:r>
              <a:rPr lang="en-US" baseline="0" dirty="0"/>
              <a:t>We want to share our planning efforts with you and engage discussion on our challenges, needs and solutions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20</a:t>
            </a:fld>
            <a:endParaRPr lang="en-US"/>
          </a:p>
        </p:txBody>
      </p:sp>
    </p:spTree>
    <p:extLst>
      <p:ext uri="{BB962C8B-B14F-4D97-AF65-F5344CB8AC3E}">
        <p14:creationId xmlns:p14="http://schemas.microsoft.com/office/powerpoint/2010/main" val="2418406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Two counties implemented 2024; five more to start in 2025</a:t>
            </a:r>
          </a:p>
          <a:p>
            <a:pPr marL="171450" indent="-171450">
              <a:buFont typeface="Arial" panose="020B0604020202020204" pitchFamily="34" charset="0"/>
              <a:buChar char="•"/>
            </a:pPr>
            <a:r>
              <a:rPr lang="en-US" dirty="0"/>
              <a:t>San Francisco and San Luis Obispo started in 2023; Sacramento, San Diego, San Bernadino, and Stanislaus Counties implementing in 2025</a:t>
            </a:r>
          </a:p>
          <a:p>
            <a:pPr marL="171450" indent="-171450">
              <a:buFont typeface="Arial" panose="020B0604020202020204" pitchFamily="34" charset="0"/>
              <a:buChar char="•"/>
            </a:pPr>
            <a:r>
              <a:rPr lang="en-US" dirty="0"/>
              <a:t>Consistent feedback from those who’ve gone live is the vast majority of the individuals being placed on holds under the expanded definitions are co-occurring – meaning folks we are already serving</a:t>
            </a:r>
          </a:p>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21</a:t>
            </a:fld>
            <a:endParaRPr lang="en-US"/>
          </a:p>
        </p:txBody>
      </p:sp>
    </p:spTree>
    <p:extLst>
      <p:ext uri="{BB962C8B-B14F-4D97-AF65-F5344CB8AC3E}">
        <p14:creationId xmlns:p14="http://schemas.microsoft.com/office/powerpoint/2010/main" val="251560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BHS Planning Workgroup includes members from Substance Use Disorder, Crisis and Acute Care, Adult and Older Adult, Quality Management, Contract Administration, Public Guardian, and EMS. </a:t>
            </a:r>
          </a:p>
          <a:p>
            <a:endParaRPr lang="en-US" dirty="0"/>
          </a:p>
          <a:p>
            <a:r>
              <a:rPr lang="en-US" dirty="0"/>
              <a:t>This list is not an exhaustive list but our primary focus to date has fallen into these 4 areas. </a:t>
            </a:r>
          </a:p>
        </p:txBody>
      </p:sp>
      <p:sp>
        <p:nvSpPr>
          <p:cNvPr id="4" name="Slide Number Placeholder 3"/>
          <p:cNvSpPr>
            <a:spLocks noGrp="1"/>
          </p:cNvSpPr>
          <p:nvPr>
            <p:ph type="sldNum" sz="quarter" idx="5"/>
          </p:nvPr>
        </p:nvSpPr>
        <p:spPr/>
        <p:txBody>
          <a:bodyPr/>
          <a:lstStyle/>
          <a:p>
            <a:fld id="{0F05F722-6FB9-4FF2-9CD4-77F0BBCE6FCC}" type="slidenum">
              <a:rPr lang="en-US" smtClean="0"/>
              <a:t>22</a:t>
            </a:fld>
            <a:endParaRPr lang="en-US"/>
          </a:p>
        </p:txBody>
      </p:sp>
    </p:spTree>
    <p:extLst>
      <p:ext uri="{BB962C8B-B14F-4D97-AF65-F5344CB8AC3E}">
        <p14:creationId xmlns:p14="http://schemas.microsoft.com/office/powerpoint/2010/main" val="145089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Crisis Intervention Team Steering Committee (CIT) attendees include OC Sheriff and multiple municipal law enforcement agencies, NAMI, hospitals, Behavioral Health Advisory Board representatives, family members, advocates and community-based organizations. </a:t>
            </a:r>
          </a:p>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23</a:t>
            </a:fld>
            <a:endParaRPr lang="en-US"/>
          </a:p>
        </p:txBody>
      </p:sp>
    </p:spTree>
    <p:extLst>
      <p:ext uri="{BB962C8B-B14F-4D97-AF65-F5344CB8AC3E}">
        <p14:creationId xmlns:p14="http://schemas.microsoft.com/office/powerpoint/2010/main" val="335060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LPS Designation Training materials have been revised to address the expanded grave disability definition </a:t>
            </a:r>
          </a:p>
          <a:p>
            <a:endParaRPr lang="en-US" dirty="0"/>
          </a:p>
          <a:p>
            <a:r>
              <a:rPr lang="en-US" dirty="0"/>
              <a:t>Training of all LPS staff has begun and will be on-going</a:t>
            </a:r>
          </a:p>
          <a:p>
            <a:endParaRPr lang="en-US" dirty="0"/>
          </a:p>
          <a:p>
            <a:r>
              <a:rPr lang="en-US" dirty="0"/>
              <a:t>Revising the LPS Designated Trainer materials is in process</a:t>
            </a:r>
          </a:p>
          <a:p>
            <a:endParaRPr lang="en-US" dirty="0"/>
          </a:p>
          <a:p>
            <a:r>
              <a:rPr lang="en-US" dirty="0"/>
              <a:t>The new 5150 form is ready and will be put into use January 2026</a:t>
            </a:r>
          </a:p>
          <a:p>
            <a:endParaRPr lang="en-US" dirty="0"/>
          </a:p>
          <a:p>
            <a:endParaRPr lang="en-US" dirty="0"/>
          </a:p>
          <a:p>
            <a:r>
              <a:rPr lang="en-US" dirty="0"/>
              <a:t>Given what appears will be more specifically defined minimum services for the expanded population, we are embarking on enhanced training for county operated and county contracted sites that will initiate or receive such holds. Glenda will discuss the availability of such training for Designated Facilities later today.</a:t>
            </a:r>
          </a:p>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24</a:t>
            </a:fld>
            <a:endParaRPr lang="en-US"/>
          </a:p>
        </p:txBody>
      </p:sp>
    </p:spTree>
    <p:extLst>
      <p:ext uri="{BB962C8B-B14F-4D97-AF65-F5344CB8AC3E}">
        <p14:creationId xmlns:p14="http://schemas.microsoft.com/office/powerpoint/2010/main" val="240480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early adopters have advised the vast majority of the individuals detained have been had co-occurring mental health and severe SUD disorders and have been treated in the existing continuum of care. The initial receiving sites for individuals on involuntary detentions for the expanded population will be the same as they are now – CSUs and </a:t>
            </a:r>
            <a:r>
              <a:rPr lang="en-US" dirty="0" err="1"/>
              <a:t>EDs.</a:t>
            </a:r>
            <a:r>
              <a:rPr lang="en-US" dirty="0"/>
              <a:t> From there, based on the assessments of licensed health professionals, individuals will move to the next level of care. It is anticipated that Designated Facilities can expect to see an increase of referrals of such individuals. </a:t>
            </a:r>
          </a:p>
          <a:p>
            <a:endParaRPr lang="en-US" dirty="0"/>
          </a:p>
          <a:p>
            <a:r>
              <a:rPr lang="en-US" dirty="0"/>
              <a:t>HCA BHS is exploring the other possible expanded facility types to expand our capacity but know this comes at a time when BHS funding has been restructured by Prop 1/BHSA and the total funds available have been reduced – AND recent state projections regarding realignment funds will have a further negative impact. Additional rounds of state BHCIP grant funds for building or expanding facilities will come soon and may be a possible solution. But these funds cover facility costs not services. </a:t>
            </a:r>
          </a:p>
          <a:p>
            <a:endParaRPr lang="en-US" dirty="0"/>
          </a:p>
          <a:p>
            <a:r>
              <a:rPr lang="en-US" dirty="0"/>
              <a:t>This aspect of the SB 43 implementation process is very much a “building the plane while we are flying it” situation. No county had an existing continuum of care for involuntary SUD treatment. It didn’t exist. And the intention behind this regulation is not to create it. Through multiple different state initiatives and conversations with advocacy organizations it is clear the state is looking to move the system towards a more quality focused and integrated SUD/MH system of care as opposed to a standalone SUD LPS continuum. </a:t>
            </a:r>
          </a:p>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25</a:t>
            </a:fld>
            <a:endParaRPr lang="en-US"/>
          </a:p>
        </p:txBody>
      </p:sp>
    </p:spTree>
    <p:extLst>
      <p:ext uri="{BB962C8B-B14F-4D97-AF65-F5344CB8AC3E}">
        <p14:creationId xmlns:p14="http://schemas.microsoft.com/office/powerpoint/2010/main" val="3363244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26</a:t>
            </a:fld>
            <a:endParaRPr lang="en-US"/>
          </a:p>
        </p:txBody>
      </p:sp>
    </p:spTree>
    <p:extLst>
      <p:ext uri="{BB962C8B-B14F-4D97-AF65-F5344CB8AC3E}">
        <p14:creationId xmlns:p14="http://schemas.microsoft.com/office/powerpoint/2010/main" val="2392931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27</a:t>
            </a:fld>
            <a:endParaRPr lang="en-US"/>
          </a:p>
        </p:txBody>
      </p:sp>
    </p:spTree>
    <p:extLst>
      <p:ext uri="{BB962C8B-B14F-4D97-AF65-F5344CB8AC3E}">
        <p14:creationId xmlns:p14="http://schemas.microsoft.com/office/powerpoint/2010/main" val="3237480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28</a:t>
            </a:fld>
            <a:endParaRPr lang="en-US"/>
          </a:p>
        </p:txBody>
      </p:sp>
    </p:spTree>
    <p:extLst>
      <p:ext uri="{BB962C8B-B14F-4D97-AF65-F5344CB8AC3E}">
        <p14:creationId xmlns:p14="http://schemas.microsoft.com/office/powerpoint/2010/main" val="2835085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29</a:t>
            </a:fld>
            <a:endParaRPr lang="en-US"/>
          </a:p>
        </p:txBody>
      </p:sp>
    </p:spTree>
    <p:extLst>
      <p:ext uri="{BB962C8B-B14F-4D97-AF65-F5344CB8AC3E}">
        <p14:creationId xmlns:p14="http://schemas.microsoft.com/office/powerpoint/2010/main" val="187774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3</a:t>
            </a:fld>
            <a:endParaRPr lang="en-US"/>
          </a:p>
        </p:txBody>
      </p:sp>
    </p:spTree>
    <p:extLst>
      <p:ext uri="{BB962C8B-B14F-4D97-AF65-F5344CB8AC3E}">
        <p14:creationId xmlns:p14="http://schemas.microsoft.com/office/powerpoint/2010/main" val="2336450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30</a:t>
            </a:fld>
            <a:endParaRPr lang="en-US"/>
          </a:p>
        </p:txBody>
      </p:sp>
    </p:spTree>
    <p:extLst>
      <p:ext uri="{BB962C8B-B14F-4D97-AF65-F5344CB8AC3E}">
        <p14:creationId xmlns:p14="http://schemas.microsoft.com/office/powerpoint/2010/main" val="2838997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31</a:t>
            </a:fld>
            <a:endParaRPr lang="en-US"/>
          </a:p>
        </p:txBody>
      </p:sp>
    </p:spTree>
    <p:extLst>
      <p:ext uri="{BB962C8B-B14F-4D97-AF65-F5344CB8AC3E}">
        <p14:creationId xmlns:p14="http://schemas.microsoft.com/office/powerpoint/2010/main" val="3463239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32</a:t>
            </a:fld>
            <a:endParaRPr lang="en-US"/>
          </a:p>
        </p:txBody>
      </p:sp>
    </p:spTree>
    <p:extLst>
      <p:ext uri="{BB962C8B-B14F-4D97-AF65-F5344CB8AC3E}">
        <p14:creationId xmlns:p14="http://schemas.microsoft.com/office/powerpoint/2010/main" val="97664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33</a:t>
            </a:fld>
            <a:endParaRPr lang="en-US"/>
          </a:p>
        </p:txBody>
      </p:sp>
    </p:spTree>
    <p:extLst>
      <p:ext uri="{BB962C8B-B14F-4D97-AF65-F5344CB8AC3E}">
        <p14:creationId xmlns:p14="http://schemas.microsoft.com/office/powerpoint/2010/main" val="1293537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34</a:t>
            </a:fld>
            <a:endParaRPr lang="en-US"/>
          </a:p>
        </p:txBody>
      </p:sp>
    </p:spTree>
    <p:extLst>
      <p:ext uri="{BB962C8B-B14F-4D97-AF65-F5344CB8AC3E}">
        <p14:creationId xmlns:p14="http://schemas.microsoft.com/office/powerpoint/2010/main" val="1888197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35</a:t>
            </a:fld>
            <a:endParaRPr lang="en-US"/>
          </a:p>
        </p:txBody>
      </p:sp>
    </p:spTree>
    <p:extLst>
      <p:ext uri="{BB962C8B-B14F-4D97-AF65-F5344CB8AC3E}">
        <p14:creationId xmlns:p14="http://schemas.microsoft.com/office/powerpoint/2010/main" val="3279210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36</a:t>
            </a:fld>
            <a:endParaRPr lang="en-US"/>
          </a:p>
        </p:txBody>
      </p:sp>
    </p:spTree>
    <p:extLst>
      <p:ext uri="{BB962C8B-B14F-4D97-AF65-F5344CB8AC3E}">
        <p14:creationId xmlns:p14="http://schemas.microsoft.com/office/powerpoint/2010/main" val="324628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37</a:t>
            </a:fld>
            <a:endParaRPr lang="en-US"/>
          </a:p>
        </p:txBody>
      </p:sp>
    </p:spTree>
    <p:extLst>
      <p:ext uri="{BB962C8B-B14F-4D97-AF65-F5344CB8AC3E}">
        <p14:creationId xmlns:p14="http://schemas.microsoft.com/office/powerpoint/2010/main" val="3445531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38</a:t>
            </a:fld>
            <a:endParaRPr lang="en-US"/>
          </a:p>
        </p:txBody>
      </p:sp>
    </p:spTree>
    <p:extLst>
      <p:ext uri="{BB962C8B-B14F-4D97-AF65-F5344CB8AC3E}">
        <p14:creationId xmlns:p14="http://schemas.microsoft.com/office/powerpoint/2010/main" val="4130765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39</a:t>
            </a:fld>
            <a:endParaRPr lang="en-US"/>
          </a:p>
        </p:txBody>
      </p:sp>
    </p:spTree>
    <p:extLst>
      <p:ext uri="{BB962C8B-B14F-4D97-AF65-F5344CB8AC3E}">
        <p14:creationId xmlns:p14="http://schemas.microsoft.com/office/powerpoint/2010/main" val="164101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4</a:t>
            </a:fld>
            <a:endParaRPr lang="en-US"/>
          </a:p>
        </p:txBody>
      </p:sp>
    </p:spTree>
    <p:extLst>
      <p:ext uri="{BB962C8B-B14F-4D97-AF65-F5344CB8AC3E}">
        <p14:creationId xmlns:p14="http://schemas.microsoft.com/office/powerpoint/2010/main" val="612800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40</a:t>
            </a:fld>
            <a:endParaRPr lang="en-US"/>
          </a:p>
        </p:txBody>
      </p:sp>
    </p:spTree>
    <p:extLst>
      <p:ext uri="{BB962C8B-B14F-4D97-AF65-F5344CB8AC3E}">
        <p14:creationId xmlns:p14="http://schemas.microsoft.com/office/powerpoint/2010/main" val="2706120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5F722-6FB9-4FF2-9CD4-77F0BBCE6FCC}" type="slidenum">
              <a:rPr lang="en-US" smtClean="0"/>
              <a:t>41</a:t>
            </a:fld>
            <a:endParaRPr lang="en-US"/>
          </a:p>
        </p:txBody>
      </p:sp>
    </p:spTree>
    <p:extLst>
      <p:ext uri="{BB962C8B-B14F-4D97-AF65-F5344CB8AC3E}">
        <p14:creationId xmlns:p14="http://schemas.microsoft.com/office/powerpoint/2010/main" val="389066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5</a:t>
            </a:fld>
            <a:endParaRPr lang="en-US"/>
          </a:p>
        </p:txBody>
      </p:sp>
    </p:spTree>
    <p:extLst>
      <p:ext uri="{BB962C8B-B14F-4D97-AF65-F5344CB8AC3E}">
        <p14:creationId xmlns:p14="http://schemas.microsoft.com/office/powerpoint/2010/main" val="59922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6</a:t>
            </a:fld>
            <a:endParaRPr lang="en-US"/>
          </a:p>
        </p:txBody>
      </p:sp>
    </p:spTree>
    <p:extLst>
      <p:ext uri="{BB962C8B-B14F-4D97-AF65-F5344CB8AC3E}">
        <p14:creationId xmlns:p14="http://schemas.microsoft.com/office/powerpoint/2010/main" val="125799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7</a:t>
            </a:fld>
            <a:endParaRPr lang="en-US"/>
          </a:p>
        </p:txBody>
      </p:sp>
    </p:spTree>
    <p:extLst>
      <p:ext uri="{BB962C8B-B14F-4D97-AF65-F5344CB8AC3E}">
        <p14:creationId xmlns:p14="http://schemas.microsoft.com/office/powerpoint/2010/main" val="264678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8</a:t>
            </a:fld>
            <a:endParaRPr lang="en-US"/>
          </a:p>
        </p:txBody>
      </p:sp>
    </p:spTree>
    <p:extLst>
      <p:ext uri="{BB962C8B-B14F-4D97-AF65-F5344CB8AC3E}">
        <p14:creationId xmlns:p14="http://schemas.microsoft.com/office/powerpoint/2010/main" val="43272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5F722-6FB9-4FF2-9CD4-77F0BBCE6FCC}" type="slidenum">
              <a:rPr lang="en-US" smtClean="0"/>
              <a:t>9</a:t>
            </a:fld>
            <a:endParaRPr lang="en-US"/>
          </a:p>
        </p:txBody>
      </p:sp>
    </p:spTree>
    <p:extLst>
      <p:ext uri="{BB962C8B-B14F-4D97-AF65-F5344CB8AC3E}">
        <p14:creationId xmlns:p14="http://schemas.microsoft.com/office/powerpoint/2010/main" val="381352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5518-825A-79FE-88C9-84299523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EAD21C-25E4-14FE-B9F3-9F1CEC35E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0F7EA5-6358-DB3E-EE40-280216BAFD4F}"/>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5" name="Footer Placeholder 4">
            <a:extLst>
              <a:ext uri="{FF2B5EF4-FFF2-40B4-BE49-F238E27FC236}">
                <a16:creationId xmlns:a16="http://schemas.microsoft.com/office/drawing/2014/main" id="{7F4D236F-F723-CDF6-99D9-F7F6746EA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5E2C1-F1D7-7549-3046-792B9408D1FB}"/>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194587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9ADE-D29E-0B86-35B9-7AD0E9258F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62037-EA06-45CB-7D74-D0A69CE38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E34F2-543E-EFA7-55B6-B4DB3971287A}"/>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5" name="Footer Placeholder 4">
            <a:extLst>
              <a:ext uri="{FF2B5EF4-FFF2-40B4-BE49-F238E27FC236}">
                <a16:creationId xmlns:a16="http://schemas.microsoft.com/office/drawing/2014/main" id="{0B696E91-CE5C-0530-8CEA-47356C621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CD604-56C6-0F55-F4BB-BB50BE4E538B}"/>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48779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844B1-EAC1-1C7F-BE3E-4D6046A6E7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F20EB-556A-EABF-E4FF-315D99C9EE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85710-046A-DE3E-5FCB-ED85F2ED0C3C}"/>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5" name="Footer Placeholder 4">
            <a:extLst>
              <a:ext uri="{FF2B5EF4-FFF2-40B4-BE49-F238E27FC236}">
                <a16:creationId xmlns:a16="http://schemas.microsoft.com/office/drawing/2014/main" id="{28422059-F6A7-B039-FE2D-2F2961AD7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F25A1-B1A5-53E6-BDC2-15EEA0E9836E}"/>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4082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7A92-86FA-EEC1-3747-649668FB9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B2629-174E-05E1-1DB0-EC8DFC564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18D7D-EBA1-8926-DCFE-62431CC3A36A}"/>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5" name="Footer Placeholder 4">
            <a:extLst>
              <a:ext uri="{FF2B5EF4-FFF2-40B4-BE49-F238E27FC236}">
                <a16:creationId xmlns:a16="http://schemas.microsoft.com/office/drawing/2014/main" id="{74CD40DC-06CE-26D2-6579-8862CA260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4D8B6-128C-C221-0F26-CD7622D570D2}"/>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140462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BA10-469C-7929-23A2-DC4D526F3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10AA4E-5A6A-75D1-48CA-1FE525E0B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0BE19-59DF-0D07-922A-22712589C50A}"/>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5" name="Footer Placeholder 4">
            <a:extLst>
              <a:ext uri="{FF2B5EF4-FFF2-40B4-BE49-F238E27FC236}">
                <a16:creationId xmlns:a16="http://schemas.microsoft.com/office/drawing/2014/main" id="{39030DFF-3815-A7A5-8122-850B0DE24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C0BDC-2EE2-FE34-6C53-414ED5823C69}"/>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410840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F3EB-9337-DACA-2266-B7D3CD4E8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9CF34-BECE-AB65-86D6-2A733E9CA4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0CE18D-EA6E-C621-9399-4A15579CD7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86F56F-58F7-F8E4-49FE-D2C42DF3616A}"/>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6" name="Footer Placeholder 5">
            <a:extLst>
              <a:ext uri="{FF2B5EF4-FFF2-40B4-BE49-F238E27FC236}">
                <a16:creationId xmlns:a16="http://schemas.microsoft.com/office/drawing/2014/main" id="{EB6D24FF-04B1-C423-BBE9-5DC4F8D37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76169-33CB-F753-36DB-4A3D851891E6}"/>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218352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DC67-396E-5FEB-32C6-7B9357983A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9FB16B-BE82-AF8E-F4D7-2ED5AABD0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C66012-6455-DA1F-C436-D7D7B3A66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827C04-4A13-D054-CEBF-4AF947FFD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6B1DE-0881-19FA-FA6A-3C4161357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3419B2-8242-B12E-D5A5-1C7E26E30EFE}"/>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8" name="Footer Placeholder 7">
            <a:extLst>
              <a:ext uri="{FF2B5EF4-FFF2-40B4-BE49-F238E27FC236}">
                <a16:creationId xmlns:a16="http://schemas.microsoft.com/office/drawing/2014/main" id="{475291CC-A406-8344-838F-F33436D5D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67AC7-EB4D-9E95-AFB5-EF2563ABF890}"/>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319831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3204-3DB8-B92F-8D79-AFD246EDA1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3A2D96-3C27-A3E5-37D8-8F7C6CD86979}"/>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4" name="Footer Placeholder 3">
            <a:extLst>
              <a:ext uri="{FF2B5EF4-FFF2-40B4-BE49-F238E27FC236}">
                <a16:creationId xmlns:a16="http://schemas.microsoft.com/office/drawing/2014/main" id="{016BA05C-DB7C-C139-B62A-5F05620F63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8C3776-47AD-03CB-A1AD-7E2883C3D4BE}"/>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155149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BA5E0-751D-90F5-A38C-56C3E764D468}"/>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3" name="Footer Placeholder 2">
            <a:extLst>
              <a:ext uri="{FF2B5EF4-FFF2-40B4-BE49-F238E27FC236}">
                <a16:creationId xmlns:a16="http://schemas.microsoft.com/office/drawing/2014/main" id="{9637BBCA-E34E-796D-4967-4F0D8E3FF7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0354E0-94BD-0362-AA05-32554B457D4E}"/>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424213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3197-453B-8B0D-5C1E-DBBEA4FBF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272E7C-9EB5-8EAC-8809-9F66D0F3C5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5BDF6-22B7-BF63-63F2-60AB1F3EB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007FC-B611-68CF-4C5A-C8E3037C94CA}"/>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6" name="Footer Placeholder 5">
            <a:extLst>
              <a:ext uri="{FF2B5EF4-FFF2-40B4-BE49-F238E27FC236}">
                <a16:creationId xmlns:a16="http://schemas.microsoft.com/office/drawing/2014/main" id="{AF2A4C89-F0A6-C6C3-C04C-1FE0A90EB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9A1B0-81B5-55CB-2FAA-35F40F8FD078}"/>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271048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093F-E4C6-827B-93DB-F8825DBD0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6453E4-7BB0-06A3-A2D4-9A25C86D2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6A93BB-919D-711B-BE07-756E8048B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5B3BC-464E-FB9D-E5DC-EA4C00664FA5}"/>
              </a:ext>
            </a:extLst>
          </p:cNvPr>
          <p:cNvSpPr>
            <a:spLocks noGrp="1"/>
          </p:cNvSpPr>
          <p:nvPr>
            <p:ph type="dt" sz="half" idx="10"/>
          </p:nvPr>
        </p:nvSpPr>
        <p:spPr/>
        <p:txBody>
          <a:bodyPr/>
          <a:lstStyle/>
          <a:p>
            <a:fld id="{89B4B3BF-9CB8-461F-BD3C-E7755530926B}" type="datetimeFigureOut">
              <a:rPr lang="en-US" smtClean="0"/>
              <a:t>2/25/2025</a:t>
            </a:fld>
            <a:endParaRPr lang="en-US"/>
          </a:p>
        </p:txBody>
      </p:sp>
      <p:sp>
        <p:nvSpPr>
          <p:cNvPr id="6" name="Footer Placeholder 5">
            <a:extLst>
              <a:ext uri="{FF2B5EF4-FFF2-40B4-BE49-F238E27FC236}">
                <a16:creationId xmlns:a16="http://schemas.microsoft.com/office/drawing/2014/main" id="{6205AB61-E278-D9A3-E5DB-F4A5AAD78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F0EE2-5F74-7BA2-482A-B60B81BE0EF6}"/>
              </a:ext>
            </a:extLst>
          </p:cNvPr>
          <p:cNvSpPr>
            <a:spLocks noGrp="1"/>
          </p:cNvSpPr>
          <p:nvPr>
            <p:ph type="sldNum" sz="quarter" idx="12"/>
          </p:nvPr>
        </p:nvSpPr>
        <p:spPr/>
        <p:txBody>
          <a:bodyPr/>
          <a:lstStyle/>
          <a:p>
            <a:fld id="{573FA483-8ABB-448B-AC46-3E9CA22EB9B4}" type="slidenum">
              <a:rPr lang="en-US" smtClean="0"/>
              <a:t>‹#›</a:t>
            </a:fld>
            <a:endParaRPr lang="en-US"/>
          </a:p>
        </p:txBody>
      </p:sp>
    </p:spTree>
    <p:extLst>
      <p:ext uri="{BB962C8B-B14F-4D97-AF65-F5344CB8AC3E}">
        <p14:creationId xmlns:p14="http://schemas.microsoft.com/office/powerpoint/2010/main" val="98212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BEF83-DBA7-518B-41F5-423DF46A7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76BC0-F58E-199F-4628-9AA31142B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1772B-79F1-3D14-8ED2-D6500608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4B3BF-9CB8-461F-BD3C-E7755530926B}" type="datetimeFigureOut">
              <a:rPr lang="en-US" smtClean="0"/>
              <a:t>2/25/2025</a:t>
            </a:fld>
            <a:endParaRPr lang="en-US"/>
          </a:p>
        </p:txBody>
      </p:sp>
      <p:sp>
        <p:nvSpPr>
          <p:cNvPr id="5" name="Footer Placeholder 4">
            <a:extLst>
              <a:ext uri="{FF2B5EF4-FFF2-40B4-BE49-F238E27FC236}">
                <a16:creationId xmlns:a16="http://schemas.microsoft.com/office/drawing/2014/main" id="{CDEF8D1C-9675-FA70-5717-AFF8DD00D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3E46C-62C0-CCE8-4195-CAC0CF8C2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FA483-8ABB-448B-AC46-3E9CA22EB9B4}" type="slidenum">
              <a:rPr lang="en-US" smtClean="0"/>
              <a:t>‹#›</a:t>
            </a:fld>
            <a:endParaRPr lang="en-US"/>
          </a:p>
        </p:txBody>
      </p:sp>
    </p:spTree>
    <p:extLst>
      <p:ext uri="{BB962C8B-B14F-4D97-AF65-F5344CB8AC3E}">
        <p14:creationId xmlns:p14="http://schemas.microsoft.com/office/powerpoint/2010/main" val="312338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hyperlink" Target="https://elearning.asam.org/" TargetMode="External"/><Relationship Id="rId3" Type="http://schemas.openxmlformats.org/officeDocument/2006/relationships/image" Target="../media/image2.png"/><Relationship Id="rId7" Type="http://schemas.openxmlformats.org/officeDocument/2006/relationships/hyperlink" Target="https://opioidresponsenetwork.org/event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uclaisap.org/oasis-tta/index.html" TargetMode="External"/><Relationship Id="rId5" Type="http://schemas.openxmlformats.org/officeDocument/2006/relationships/hyperlink" Target="https://pcssnow.org/medications-for-opioid-use-disorder/" TargetMode="External"/><Relationship Id="rId4" Type="http://schemas.openxmlformats.org/officeDocument/2006/relationships/image" Target="../media/image5.png"/><Relationship Id="rId9" Type="http://schemas.openxmlformats.org/officeDocument/2006/relationships/hyperlink" Target="https://www.aaap.org/education/upcoming-webina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www.ochealthinfo.com/" TargetMode="Externa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4949"/>
          <a:stretch/>
        </p:blipFill>
        <p:spPr>
          <a:xfrm>
            <a:off x="5500168" y="0"/>
            <a:ext cx="6691832" cy="6858000"/>
          </a:xfrm>
          <a:prstGeom prst="rect">
            <a:avLst/>
          </a:prstGeom>
        </p:spPr>
      </p:pic>
      <p:sp>
        <p:nvSpPr>
          <p:cNvPr id="2" name="Title 1">
            <a:extLst>
              <a:ext uri="{FF2B5EF4-FFF2-40B4-BE49-F238E27FC236}">
                <a16:creationId xmlns:a16="http://schemas.microsoft.com/office/drawing/2014/main" id="{181CFA70-8342-FD91-BB04-F4A53D40944A}"/>
              </a:ext>
            </a:extLst>
          </p:cNvPr>
          <p:cNvSpPr>
            <a:spLocks noGrp="1"/>
          </p:cNvSpPr>
          <p:nvPr>
            <p:ph type="ctrTitle"/>
          </p:nvPr>
        </p:nvSpPr>
        <p:spPr>
          <a:xfrm>
            <a:off x="531458" y="528298"/>
            <a:ext cx="5809366" cy="2596432"/>
          </a:xfrm>
        </p:spPr>
        <p:txBody>
          <a:bodyPr>
            <a:noAutofit/>
          </a:bodyPr>
          <a:lstStyle/>
          <a:p>
            <a:pPr algn="l"/>
            <a:r>
              <a:rPr lang="en-US" sz="4200" b="1" spc="-150" dirty="0" err="1">
                <a:solidFill>
                  <a:srgbClr val="723684"/>
                </a:solidFill>
              </a:rPr>
              <a:t>Lanterman</a:t>
            </a:r>
            <a:r>
              <a:rPr lang="en-US" sz="4200" b="1" spc="-150" dirty="0">
                <a:solidFill>
                  <a:srgbClr val="723684"/>
                </a:solidFill>
              </a:rPr>
              <a:t> </a:t>
            </a:r>
            <a:r>
              <a:rPr lang="en-US" sz="4200" b="1" spc="-150" dirty="0" err="1">
                <a:solidFill>
                  <a:srgbClr val="723684"/>
                </a:solidFill>
              </a:rPr>
              <a:t>Petris</a:t>
            </a:r>
            <a:r>
              <a:rPr lang="en-US" sz="4200" b="1" spc="-150" dirty="0">
                <a:solidFill>
                  <a:srgbClr val="723684"/>
                </a:solidFill>
              </a:rPr>
              <a:t> Short (LPS) Designated Provider </a:t>
            </a:r>
            <a:br>
              <a:rPr lang="en-US" sz="4200" b="1" spc="-150" dirty="0">
                <a:solidFill>
                  <a:srgbClr val="723684"/>
                </a:solidFill>
              </a:rPr>
            </a:br>
            <a:r>
              <a:rPr lang="en-US" sz="4200" b="1" spc="-150" dirty="0">
                <a:solidFill>
                  <a:srgbClr val="723684"/>
                </a:solidFill>
              </a:rPr>
              <a:t>SB 43 Discussion Meeting February 24, 2025</a:t>
            </a:r>
            <a:endParaRPr lang="en-US" sz="4200" dirty="0"/>
          </a:p>
        </p:txBody>
      </p:sp>
      <p:sp>
        <p:nvSpPr>
          <p:cNvPr id="3" name="Subtitle 2">
            <a:extLst>
              <a:ext uri="{FF2B5EF4-FFF2-40B4-BE49-F238E27FC236}">
                <a16:creationId xmlns:a16="http://schemas.microsoft.com/office/drawing/2014/main" id="{2ECE577B-B59D-D1A8-F39A-44C2181742B6}"/>
              </a:ext>
            </a:extLst>
          </p:cNvPr>
          <p:cNvSpPr>
            <a:spLocks noGrp="1"/>
          </p:cNvSpPr>
          <p:nvPr>
            <p:ph type="subTitle" idx="1"/>
          </p:nvPr>
        </p:nvSpPr>
        <p:spPr>
          <a:xfrm>
            <a:off x="2530763" y="3653465"/>
            <a:ext cx="3565237" cy="1703627"/>
          </a:xfrm>
        </p:spPr>
        <p:txBody>
          <a:bodyPr>
            <a:normAutofit/>
          </a:bodyPr>
          <a:lstStyle/>
          <a:p>
            <a:pPr algn="l">
              <a:lnSpc>
                <a:spcPct val="100000"/>
              </a:lnSpc>
              <a:spcBef>
                <a:spcPts val="0"/>
              </a:spcBef>
            </a:pPr>
            <a:r>
              <a:rPr lang="en-US" b="1" dirty="0">
                <a:solidFill>
                  <a:srgbClr val="723684"/>
                </a:solidFill>
              </a:rPr>
              <a:t>Linda Molina, LCSW</a:t>
            </a:r>
          </a:p>
          <a:p>
            <a:pPr algn="l">
              <a:lnSpc>
                <a:spcPct val="100000"/>
              </a:lnSpc>
              <a:spcBef>
                <a:spcPts val="0"/>
              </a:spcBef>
            </a:pPr>
            <a:r>
              <a:rPr lang="en-US" b="1" dirty="0">
                <a:solidFill>
                  <a:srgbClr val="723684"/>
                </a:solidFill>
              </a:rPr>
              <a:t>Rebekah Radomski, LMFT</a:t>
            </a:r>
          </a:p>
          <a:p>
            <a:pPr algn="l">
              <a:lnSpc>
                <a:spcPct val="100000"/>
              </a:lnSpc>
              <a:spcBef>
                <a:spcPts val="0"/>
              </a:spcBef>
            </a:pPr>
            <a:r>
              <a:rPr lang="en-US" b="1" dirty="0">
                <a:solidFill>
                  <a:srgbClr val="723684"/>
                </a:solidFill>
              </a:rPr>
              <a:t>Mark Lawrenz, LCSW</a:t>
            </a:r>
          </a:p>
          <a:p>
            <a:pPr algn="l">
              <a:lnSpc>
                <a:spcPct val="100000"/>
              </a:lnSpc>
              <a:spcBef>
                <a:spcPts val="0"/>
              </a:spcBef>
            </a:pPr>
            <a:r>
              <a:rPr lang="en-US" b="1" dirty="0">
                <a:solidFill>
                  <a:srgbClr val="723684"/>
                </a:solidFill>
              </a:rPr>
              <a:t>Glenda Aguilar, LMFT</a:t>
            </a:r>
          </a:p>
        </p:txBody>
      </p:sp>
      <p:pic>
        <p:nvPicPr>
          <p:cNvPr id="4" name="Picture 3" descr="Background pattern&#10;&#10;Description automatically generated">
            <a:extLst>
              <a:ext uri="{FF2B5EF4-FFF2-40B4-BE49-F238E27FC236}">
                <a16:creationId xmlns:a16="http://schemas.microsoft.com/office/drawing/2014/main" id="{383849D7-25AE-D0CF-0CAF-E660C6AB3305}"/>
              </a:ext>
            </a:extLst>
          </p:cNvPr>
          <p:cNvPicPr>
            <a:picLocks noChangeAspect="1"/>
          </p:cNvPicPr>
          <p:nvPr/>
        </p:nvPicPr>
        <p:blipFill>
          <a:blip r:embed="rId4"/>
          <a:stretch>
            <a:fillRect/>
          </a:stretch>
        </p:blipFill>
        <p:spPr>
          <a:xfrm>
            <a:off x="0" y="5832453"/>
            <a:ext cx="12192000" cy="1037345"/>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90887A7E-8841-4433-A67F-ACF75E93DC1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280898" y="6104362"/>
            <a:ext cx="2657523" cy="562682"/>
          </a:xfrm>
          <a:prstGeom prst="rect">
            <a:avLst/>
          </a:prstGeom>
        </p:spPr>
      </p:pic>
      <p:pic>
        <p:nvPicPr>
          <p:cNvPr id="9" name="Picture 8" descr="Background pattern&#10;&#10;Description automatically generated">
            <a:extLst>
              <a:ext uri="{FF2B5EF4-FFF2-40B4-BE49-F238E27FC236}">
                <a16:creationId xmlns:a16="http://schemas.microsoft.com/office/drawing/2014/main" id="{0E2758C7-C2EE-8B18-2FA4-F6F2FDDEF000}"/>
              </a:ext>
            </a:extLst>
          </p:cNvPr>
          <p:cNvPicPr>
            <a:picLocks noChangeAspect="1"/>
          </p:cNvPicPr>
          <p:nvPr/>
        </p:nvPicPr>
        <p:blipFill>
          <a:blip r:embed="rId4"/>
          <a:stretch>
            <a:fillRect/>
          </a:stretch>
        </p:blipFill>
        <p:spPr>
          <a:xfrm>
            <a:off x="311688" y="3733270"/>
            <a:ext cx="1940976" cy="1175271"/>
          </a:xfrm>
          <a:prstGeom prst="rect">
            <a:avLst/>
          </a:prstGeom>
        </p:spPr>
      </p:pic>
      <p:sp>
        <p:nvSpPr>
          <p:cNvPr id="10" name="TextBox 9">
            <a:extLst>
              <a:ext uri="{FF2B5EF4-FFF2-40B4-BE49-F238E27FC236}">
                <a16:creationId xmlns:a16="http://schemas.microsoft.com/office/drawing/2014/main" id="{B4180B13-4679-B24D-F0DC-D622FA1A7FDD}"/>
              </a:ext>
            </a:extLst>
          </p:cNvPr>
          <p:cNvSpPr txBox="1"/>
          <p:nvPr/>
        </p:nvSpPr>
        <p:spPr>
          <a:xfrm>
            <a:off x="531458" y="3813073"/>
            <a:ext cx="1501435" cy="1015663"/>
          </a:xfrm>
          <a:prstGeom prst="rect">
            <a:avLst/>
          </a:prstGeom>
          <a:noFill/>
        </p:spPr>
        <p:txBody>
          <a:bodyPr wrap="square" rtlCol="0">
            <a:spAutoFit/>
          </a:bodyPr>
          <a:lstStyle/>
          <a:p>
            <a:r>
              <a:rPr lang="en-US" sz="6000" b="1" dirty="0">
                <a:solidFill>
                  <a:schemeClr val="bg1"/>
                </a:solidFill>
              </a:rPr>
              <a:t>BHS</a:t>
            </a:r>
          </a:p>
        </p:txBody>
      </p:sp>
      <p:sp>
        <p:nvSpPr>
          <p:cNvPr id="11" name="TextBox 10">
            <a:extLst>
              <a:ext uri="{FF2B5EF4-FFF2-40B4-BE49-F238E27FC236}">
                <a16:creationId xmlns:a16="http://schemas.microsoft.com/office/drawing/2014/main" id="{CF203547-4C41-924F-638E-FEE88EBD0B6C}"/>
              </a:ext>
            </a:extLst>
          </p:cNvPr>
          <p:cNvSpPr txBox="1"/>
          <p:nvPr/>
        </p:nvSpPr>
        <p:spPr>
          <a:xfrm>
            <a:off x="311688" y="4988344"/>
            <a:ext cx="1935457" cy="276999"/>
          </a:xfrm>
          <a:prstGeom prst="rect">
            <a:avLst/>
          </a:prstGeom>
          <a:noFill/>
        </p:spPr>
        <p:txBody>
          <a:bodyPr wrap="square" rtlCol="0">
            <a:spAutoFit/>
          </a:bodyPr>
          <a:lstStyle/>
          <a:p>
            <a:pPr algn="ctr"/>
            <a:r>
              <a:rPr lang="en-US" sz="1200" b="1" dirty="0"/>
              <a:t>Behavioral Health Services</a:t>
            </a:r>
          </a:p>
        </p:txBody>
      </p:sp>
    </p:spTree>
    <p:extLst>
      <p:ext uri="{BB962C8B-B14F-4D97-AF65-F5344CB8AC3E}">
        <p14:creationId xmlns:p14="http://schemas.microsoft.com/office/powerpoint/2010/main" val="201699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1731140" y="251726"/>
            <a:ext cx="7884199" cy="1325563"/>
          </a:xfrm>
        </p:spPr>
        <p:txBody>
          <a:bodyPr>
            <a:noAutofit/>
          </a:bodyPr>
          <a:lstStyle/>
          <a:p>
            <a:r>
              <a:rPr lang="en-US" sz="4200" b="1" dirty="0">
                <a:solidFill>
                  <a:schemeClr val="bg1"/>
                </a:solidFill>
                <a:latin typeface="+mn-lt"/>
              </a:rPr>
              <a:t>Indications of Grave Disability: </a:t>
            </a:r>
            <a:br>
              <a:rPr lang="en-US" sz="4200" b="1" dirty="0">
                <a:solidFill>
                  <a:schemeClr val="bg1"/>
                </a:solidFill>
                <a:latin typeface="+mn-lt"/>
              </a:rPr>
            </a:br>
            <a:r>
              <a:rPr lang="en-US" sz="4200" dirty="0">
                <a:solidFill>
                  <a:schemeClr val="bg1"/>
                </a:solidFill>
                <a:latin typeface="+mn-lt"/>
              </a:rPr>
              <a:t>Necessary Medical Care</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9" name="TextBox 8">
            <a:extLst>
              <a:ext uri="{FF2B5EF4-FFF2-40B4-BE49-F238E27FC236}">
                <a16:creationId xmlns:a16="http://schemas.microsoft.com/office/drawing/2014/main" id="{8A0D4B42-6639-3938-39B4-CFCE2C9A86CD}"/>
              </a:ext>
            </a:extLst>
          </p:cNvPr>
          <p:cNvSpPr txBox="1"/>
          <p:nvPr/>
        </p:nvSpPr>
        <p:spPr>
          <a:xfrm>
            <a:off x="1249397" y="2558392"/>
            <a:ext cx="9685866" cy="3416320"/>
          </a:xfrm>
          <a:prstGeom prst="rect">
            <a:avLst/>
          </a:prstGeom>
          <a:noFill/>
        </p:spPr>
        <p:txBody>
          <a:bodyPr wrap="square">
            <a:spAutoFit/>
          </a:bodyPr>
          <a:lstStyle/>
          <a:p>
            <a:r>
              <a:rPr lang="en-US" b="0" i="0" u="none" strike="noStrike" baseline="0" dirty="0">
                <a:solidFill>
                  <a:srgbClr val="000000"/>
                </a:solidFill>
              </a:rPr>
              <a:t>The following are examples; </a:t>
            </a:r>
            <a:r>
              <a:rPr lang="en-US" b="1" i="0" u="none" strike="noStrike" baseline="0" dirty="0">
                <a:solidFill>
                  <a:srgbClr val="000000"/>
                </a:solidFill>
              </a:rPr>
              <a:t>not an exhaustive list</a:t>
            </a:r>
            <a:r>
              <a:rPr lang="en-US" b="0" i="0" u="none" strike="noStrike" baseline="0" dirty="0">
                <a:solidFill>
                  <a:srgbClr val="000000"/>
                </a:solidFill>
              </a:rPr>
              <a:t>. These observable functioning impairments must be resulting in a serious deterioration of an existing physical medical condition which, if left untreated, is likely to result in serious bodily injury or the person’s inability to survive safely in the community without involuntary detention or treatment. </a:t>
            </a:r>
          </a:p>
          <a:p>
            <a:endParaRPr lang="en-US" b="0" i="0" u="none" strike="noStrike" baseline="0" dirty="0">
              <a:solidFill>
                <a:srgbClr val="000000"/>
              </a:solidFill>
            </a:endParaRPr>
          </a:p>
          <a:p>
            <a:r>
              <a:rPr lang="en-US" b="1" i="0" u="none" strike="noStrike" baseline="0" dirty="0">
                <a:solidFill>
                  <a:srgbClr val="000000"/>
                </a:solidFill>
              </a:rPr>
              <a:t>Necessary Medical Care </a:t>
            </a:r>
            <a:r>
              <a:rPr lang="en-US" b="0" i="0" u="none" strike="noStrike" baseline="0" dirty="0">
                <a:solidFill>
                  <a:srgbClr val="000000"/>
                </a:solidFill>
              </a:rPr>
              <a:t>– due to mental health and/or severe substance use disorder: </a:t>
            </a:r>
          </a:p>
          <a:p>
            <a:pPr marL="285750" indent="-285750">
              <a:buFont typeface="Arial" panose="020B0604020202020204" pitchFamily="34" charset="0"/>
              <a:buChar char="•"/>
            </a:pPr>
            <a:r>
              <a:rPr lang="en-US" b="0" i="0" u="none" strike="noStrike" baseline="0" dirty="0">
                <a:solidFill>
                  <a:srgbClr val="000000"/>
                </a:solidFill>
              </a:rPr>
              <a:t>Signs of significant malnourishment (loss of weight or dehydration) which puts the individual’s life or long-term functioning at risk. </a:t>
            </a:r>
          </a:p>
          <a:p>
            <a:pPr marL="285750" indent="-285750">
              <a:buFont typeface="Arial" panose="020B0604020202020204" pitchFamily="34" charset="0"/>
              <a:buChar char="•"/>
            </a:pPr>
            <a:r>
              <a:rPr lang="en-US" b="0" i="0" u="none" strike="noStrike" baseline="0" dirty="0">
                <a:solidFill>
                  <a:srgbClr val="000000"/>
                </a:solidFill>
              </a:rPr>
              <a:t>Perceived cognitive and/or emotional impairment resulting in a lack of decision-making capacity to pursue medical treatment for life-threatening conditions in the moment including but not limited to: Inability to utilize medical care when needed and available. </a:t>
            </a:r>
          </a:p>
          <a:p>
            <a:pPr marL="285750" indent="-285750">
              <a:buFont typeface="Arial" panose="020B0604020202020204" pitchFamily="34" charset="0"/>
              <a:buChar char="•"/>
            </a:pPr>
            <a:r>
              <a:rPr lang="en-US" b="0" i="0" u="none" strike="noStrike" baseline="0" dirty="0">
                <a:solidFill>
                  <a:srgbClr val="000000"/>
                </a:solidFill>
              </a:rPr>
              <a:t>Wound care and infection issues that are likely to lead to loss of limb or life if not treated. </a:t>
            </a:r>
          </a:p>
        </p:txBody>
      </p:sp>
    </p:spTree>
    <p:extLst>
      <p:ext uri="{BB962C8B-B14F-4D97-AF65-F5344CB8AC3E}">
        <p14:creationId xmlns:p14="http://schemas.microsoft.com/office/powerpoint/2010/main" val="263128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DE9E8-2C28-7C9B-3C4C-78DD9E602557}"/>
              </a:ext>
            </a:extLst>
          </p:cNvPr>
          <p:cNvSpPr>
            <a:spLocks noGrp="1"/>
          </p:cNvSpPr>
          <p:nvPr>
            <p:ph type="title"/>
          </p:nvPr>
        </p:nvSpPr>
        <p:spPr>
          <a:xfrm>
            <a:off x="640080" y="983215"/>
            <a:ext cx="8403612" cy="620565"/>
          </a:xfrm>
        </p:spPr>
        <p:txBody>
          <a:bodyPr anchor="b">
            <a:noAutofit/>
          </a:bodyPr>
          <a:lstStyle/>
          <a:p>
            <a:r>
              <a:rPr lang="en-US" sz="4200" b="1" dirty="0">
                <a:solidFill>
                  <a:prstClr val="black"/>
                </a:solidFill>
                <a:latin typeface="+mn-lt"/>
                <a:ea typeface="Tahoma" panose="020B0604030504040204" pitchFamily="34" charset="0"/>
                <a:cs typeface="Tahoma" panose="020B0604030504040204" pitchFamily="34" charset="0"/>
              </a:rPr>
              <a:t>Definition of Personal Safety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A491BD1-6499-8E8C-6EF0-77AF8816F825}"/>
              </a:ext>
            </a:extLst>
          </p:cNvPr>
          <p:cNvGrpSpPr/>
          <p:nvPr/>
        </p:nvGrpSpPr>
        <p:grpSpPr>
          <a:xfrm>
            <a:off x="1358469" y="3620921"/>
            <a:ext cx="6532039" cy="2115640"/>
            <a:chOff x="1368581" y="1443968"/>
            <a:chExt cx="6532039" cy="1185525"/>
          </a:xfrm>
        </p:grpSpPr>
        <p:sp>
          <p:nvSpPr>
            <p:cNvPr id="14" name="Rectangle 13">
              <a:extLst>
                <a:ext uri="{FF2B5EF4-FFF2-40B4-BE49-F238E27FC236}">
                  <a16:creationId xmlns:a16="http://schemas.microsoft.com/office/drawing/2014/main" id="{16FA7800-49A4-01A3-151D-F82B0C1B540F}"/>
                </a:ext>
              </a:extLst>
            </p:cNvPr>
            <p:cNvSpPr/>
            <p:nvPr/>
          </p:nvSpPr>
          <p:spPr>
            <a:xfrm>
              <a:off x="1368581" y="1443968"/>
              <a:ext cx="6532039" cy="11855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36E5A5D-8FD2-8816-354D-D1233A797E62}"/>
                </a:ext>
              </a:extLst>
            </p:cNvPr>
            <p:cNvSpPr txBox="1"/>
            <p:nvPr/>
          </p:nvSpPr>
          <p:spPr>
            <a:xfrm>
              <a:off x="1368581" y="1443968"/>
              <a:ext cx="6532039" cy="1185525"/>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25468" tIns="125468" rIns="125468" bIns="125468" numCol="1" spcCol="1270" anchor="ctr" anchorCtr="0">
              <a:noAutofit/>
            </a:bodyPr>
            <a:lstStyle/>
            <a:p>
              <a:pPr marL="0" lvl="0" indent="0" algn="l" defTabSz="622300">
                <a:lnSpc>
                  <a:spcPct val="100000"/>
                </a:lnSpc>
                <a:spcBef>
                  <a:spcPct val="0"/>
                </a:spcBef>
                <a:spcAft>
                  <a:spcPct val="35000"/>
                </a:spcAft>
                <a:buNone/>
              </a:pPr>
              <a:r>
                <a:rPr lang="en-US" sz="1400" kern="1200"/>
                <a:t>“Personal safety” means the ability of one to survive safely in the community without involuntary detention or treatment pursuant to [the LPS Act]. </a:t>
              </a:r>
            </a:p>
          </p:txBody>
        </p:sp>
      </p:grpSp>
      <p:sp>
        <p:nvSpPr>
          <p:cNvPr id="17" name="Rectangle: Rounded Corners 16">
            <a:extLst>
              <a:ext uri="{FF2B5EF4-FFF2-40B4-BE49-F238E27FC236}">
                <a16:creationId xmlns:a16="http://schemas.microsoft.com/office/drawing/2014/main" id="{F6F3CE0D-F096-6AF6-1D9D-DCC1CF14C986}"/>
              </a:ext>
            </a:extLst>
          </p:cNvPr>
          <p:cNvSpPr/>
          <p:nvPr/>
        </p:nvSpPr>
        <p:spPr>
          <a:xfrm>
            <a:off x="434109" y="3131127"/>
            <a:ext cx="7730835" cy="2229369"/>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19" name="TextBox 18">
            <a:extLst>
              <a:ext uri="{FF2B5EF4-FFF2-40B4-BE49-F238E27FC236}">
                <a16:creationId xmlns:a16="http://schemas.microsoft.com/office/drawing/2014/main" id="{BFAC1BE6-6E6E-A047-6571-847593728B5D}"/>
              </a:ext>
            </a:extLst>
          </p:cNvPr>
          <p:cNvSpPr txBox="1"/>
          <p:nvPr/>
        </p:nvSpPr>
        <p:spPr>
          <a:xfrm>
            <a:off x="1717964" y="3343564"/>
            <a:ext cx="6326909" cy="1569660"/>
          </a:xfrm>
          <a:prstGeom prst="rect">
            <a:avLst/>
          </a:prstGeom>
          <a:noFill/>
        </p:spPr>
        <p:txBody>
          <a:bodyPr wrap="square">
            <a:spAutoFit/>
          </a:bodyPr>
          <a:lstStyle/>
          <a:p>
            <a:pPr lvl="0">
              <a:lnSpc>
                <a:spcPct val="100000"/>
              </a:lnSpc>
            </a:pPr>
            <a:r>
              <a:rPr lang="en-US" sz="2400" dirty="0">
                <a:solidFill>
                  <a:schemeClr val="bg1"/>
                </a:solidFill>
              </a:rPr>
              <a:t>“Personal safety” means the ability of one to survive safely in the community without involuntary detention or treatment pursuant to [the LPS Act]. </a:t>
            </a:r>
          </a:p>
        </p:txBody>
      </p:sp>
      <p:sp>
        <p:nvSpPr>
          <p:cNvPr id="20" name="Rectangle 19" descr="Ambulance">
            <a:extLst>
              <a:ext uri="{FF2B5EF4-FFF2-40B4-BE49-F238E27FC236}">
                <a16:creationId xmlns:a16="http://schemas.microsoft.com/office/drawing/2014/main" id="{349E10BE-0769-2FE0-83A3-26525A05AB05}"/>
              </a:ext>
            </a:extLst>
          </p:cNvPr>
          <p:cNvSpPr/>
          <p:nvPr/>
        </p:nvSpPr>
        <p:spPr>
          <a:xfrm>
            <a:off x="735974" y="3951682"/>
            <a:ext cx="810882" cy="727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21" name="Picture 20" descr="Background pattern&#10;&#10;Description automatically generated">
            <a:extLst>
              <a:ext uri="{FF2B5EF4-FFF2-40B4-BE49-F238E27FC236}">
                <a16:creationId xmlns:a16="http://schemas.microsoft.com/office/drawing/2014/main" id="{13CA87C2-5CA0-06CD-4A57-3FBC1739CF97}"/>
              </a:ext>
            </a:extLst>
          </p:cNvPr>
          <p:cNvPicPr>
            <a:picLocks noChangeAspect="1"/>
          </p:cNvPicPr>
          <p:nvPr/>
        </p:nvPicPr>
        <p:blipFill rotWithShape="1">
          <a:blip r:embed="rId5"/>
          <a:srcRect l="17222" r="15825" b="-1"/>
          <a:stretch/>
        </p:blipFill>
        <p:spPr>
          <a:xfrm>
            <a:off x="8414358" y="10"/>
            <a:ext cx="378014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2" name="Picture 21">
            <a:extLst>
              <a:ext uri="{FF2B5EF4-FFF2-40B4-BE49-F238E27FC236}">
                <a16:creationId xmlns:a16="http://schemas.microsoft.com/office/drawing/2014/main" id="{3CDEBAC2-5FDC-32BC-5C8E-873F70F46A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34203" y="5474637"/>
            <a:ext cx="1295687" cy="1079545"/>
          </a:xfrm>
          <a:prstGeom prst="rect">
            <a:avLst/>
          </a:prstGeom>
        </p:spPr>
      </p:pic>
    </p:spTree>
    <p:extLst>
      <p:ext uri="{BB962C8B-B14F-4D97-AF65-F5344CB8AC3E}">
        <p14:creationId xmlns:p14="http://schemas.microsoft.com/office/powerpoint/2010/main" val="290954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1750869" y="312217"/>
            <a:ext cx="6979227" cy="1325563"/>
          </a:xfrm>
        </p:spPr>
        <p:txBody>
          <a:bodyPr>
            <a:noAutofit/>
          </a:bodyPr>
          <a:lstStyle/>
          <a:p>
            <a:r>
              <a:rPr lang="en-US" sz="4200" b="1" dirty="0">
                <a:solidFill>
                  <a:schemeClr val="bg1"/>
                </a:solidFill>
                <a:latin typeface="+mn-lt"/>
              </a:rPr>
              <a:t>Indications of Grave Disability: </a:t>
            </a:r>
            <a:br>
              <a:rPr lang="en-US" sz="4200" b="1" dirty="0">
                <a:solidFill>
                  <a:schemeClr val="bg1"/>
                </a:solidFill>
                <a:latin typeface="+mn-lt"/>
              </a:rPr>
            </a:br>
            <a:r>
              <a:rPr lang="en-US" sz="4200" dirty="0">
                <a:solidFill>
                  <a:schemeClr val="bg1"/>
                </a:solidFill>
                <a:latin typeface="+mn-lt"/>
              </a:rPr>
              <a:t>Personal Safety</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9" name="TextBox 8">
            <a:extLst>
              <a:ext uri="{FF2B5EF4-FFF2-40B4-BE49-F238E27FC236}">
                <a16:creationId xmlns:a16="http://schemas.microsoft.com/office/drawing/2014/main" id="{8A0D4B42-6639-3938-39B4-CFCE2C9A86CD}"/>
              </a:ext>
            </a:extLst>
          </p:cNvPr>
          <p:cNvSpPr txBox="1"/>
          <p:nvPr/>
        </p:nvSpPr>
        <p:spPr>
          <a:xfrm>
            <a:off x="1151466" y="2262193"/>
            <a:ext cx="9968089" cy="4247317"/>
          </a:xfrm>
          <a:prstGeom prst="rect">
            <a:avLst/>
          </a:prstGeom>
          <a:noFill/>
        </p:spPr>
        <p:txBody>
          <a:bodyPr wrap="square">
            <a:spAutoFit/>
          </a:bodyPr>
          <a:lstStyle/>
          <a:p>
            <a:r>
              <a:rPr lang="en-US" sz="1800" i="0" u="none" strike="noStrike" baseline="0" dirty="0">
                <a:solidFill>
                  <a:srgbClr val="000000"/>
                </a:solidFill>
              </a:rPr>
              <a:t>The following are examples; </a:t>
            </a:r>
            <a:r>
              <a:rPr lang="en-US" sz="1800" b="1" i="0" u="none" strike="noStrike" baseline="0" dirty="0">
                <a:solidFill>
                  <a:srgbClr val="000000"/>
                </a:solidFill>
              </a:rPr>
              <a:t>not an exhaustive list. </a:t>
            </a:r>
            <a:r>
              <a:rPr lang="en-US" sz="1800" b="0" i="0" u="none" strike="noStrike" baseline="0" dirty="0">
                <a:solidFill>
                  <a:srgbClr val="000000"/>
                </a:solidFill>
              </a:rPr>
              <a:t>One incident alone would not automatically meet the standard to detain a person. These examples must be significant and severe enough to cause serious bodily injury or death and must be related to a severe mental illness or severe SUDs but not some form of dementia.</a:t>
            </a:r>
          </a:p>
          <a:p>
            <a:r>
              <a:rPr lang="en-US" sz="1800" b="0" i="0" u="none" strike="noStrike" baseline="0" dirty="0">
                <a:solidFill>
                  <a:srgbClr val="000000"/>
                </a:solidFill>
              </a:rPr>
              <a:t> </a:t>
            </a:r>
          </a:p>
          <a:p>
            <a:pPr marL="285750" indent="-285750">
              <a:buFont typeface="Arial" panose="020B0604020202020204" pitchFamily="34" charset="0"/>
              <a:buChar char="•"/>
            </a:pPr>
            <a:r>
              <a:rPr lang="en-US" sz="1800" b="0" i="0" u="none" strike="noStrike" baseline="0" dirty="0">
                <a:solidFill>
                  <a:srgbClr val="000000"/>
                </a:solidFill>
              </a:rPr>
              <a:t>Placing oneself in harm’s way in traffic that risk their own life or those of others. </a:t>
            </a:r>
          </a:p>
          <a:p>
            <a:pPr marL="285750" indent="-285750">
              <a:buFont typeface="Arial" panose="020B0604020202020204" pitchFamily="34" charset="0"/>
              <a:buChar char="•"/>
            </a:pPr>
            <a:r>
              <a:rPr lang="en-US" sz="1800" b="0" i="0" u="none" strike="noStrike" baseline="0" dirty="0">
                <a:solidFill>
                  <a:srgbClr val="000000"/>
                </a:solidFill>
              </a:rPr>
              <a:t>An individual incapable of defending themselves against ongoing victimization due to a lack of awareness of their vulnerability. </a:t>
            </a:r>
          </a:p>
          <a:p>
            <a:pPr marL="285750" indent="-285750">
              <a:buFont typeface="Arial" panose="020B0604020202020204" pitchFamily="34" charset="0"/>
              <a:buChar char="•"/>
            </a:pPr>
            <a:r>
              <a:rPr lang="en-US" sz="1800" b="0" i="0" u="none" strike="noStrike" baseline="0" dirty="0">
                <a:solidFill>
                  <a:srgbClr val="000000"/>
                </a:solidFill>
              </a:rPr>
              <a:t>Severe impaired judgement resulting in risky situations that threaten the person’s own life or those of others. </a:t>
            </a:r>
          </a:p>
          <a:p>
            <a:pPr marL="285750" indent="-285750">
              <a:buFont typeface="Arial" panose="020B0604020202020204" pitchFamily="34" charset="0"/>
              <a:buChar char="•"/>
            </a:pPr>
            <a:r>
              <a:rPr lang="en-US" sz="1800" b="0" i="0" u="none" strike="noStrike" baseline="0" dirty="0">
                <a:solidFill>
                  <a:srgbClr val="000000"/>
                </a:solidFill>
              </a:rPr>
              <a:t>Unhygienic/uninhabitable living conditions or behaviors which are so severe and significant to contribute to an unsafe physical environment. Poor hygiene alone and/or being unhoused is not sufficient. </a:t>
            </a:r>
          </a:p>
          <a:p>
            <a:pPr marL="285750" indent="-285750">
              <a:buFont typeface="Arial" panose="020B0604020202020204" pitchFamily="34" charset="0"/>
              <a:buChar char="•"/>
            </a:pPr>
            <a:r>
              <a:rPr lang="en-US" sz="1800" b="0" i="0" u="none" strike="noStrike" baseline="0" dirty="0">
                <a:solidFill>
                  <a:srgbClr val="000000"/>
                </a:solidFill>
              </a:rPr>
              <a:t>Repeated severe substance use that is medically life-threatening, for example, multiple near-fatal overdoses requiring medical intervention. </a:t>
            </a:r>
          </a:p>
        </p:txBody>
      </p:sp>
    </p:spTree>
    <p:extLst>
      <p:ext uri="{BB962C8B-B14F-4D97-AF65-F5344CB8AC3E}">
        <p14:creationId xmlns:p14="http://schemas.microsoft.com/office/powerpoint/2010/main" val="372460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519289" y="312217"/>
            <a:ext cx="8523111" cy="1325563"/>
          </a:xfrm>
        </p:spPr>
        <p:txBody>
          <a:bodyPr>
            <a:noAutofit/>
          </a:bodyPr>
          <a:lstStyle/>
          <a:p>
            <a:r>
              <a:rPr lang="en-US" sz="4200" b="1" dirty="0">
                <a:solidFill>
                  <a:schemeClr val="bg1"/>
                </a:solidFill>
                <a:latin typeface="+mn-lt"/>
              </a:rPr>
              <a:t>Identifying Grave Disability for Involuntary Holds</a:t>
            </a:r>
            <a:endParaRPr lang="en-US" sz="4200" dirty="0">
              <a:solidFill>
                <a:schemeClr val="bg1"/>
              </a:solidFill>
              <a:latin typeface="+mn-lt"/>
            </a:endParaRP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5" name="TextBox 4">
            <a:extLst>
              <a:ext uri="{FF2B5EF4-FFF2-40B4-BE49-F238E27FC236}">
                <a16:creationId xmlns:a16="http://schemas.microsoft.com/office/drawing/2014/main" id="{2C096D78-594A-77BD-8212-4A400D31DECB}"/>
              </a:ext>
            </a:extLst>
          </p:cNvPr>
          <p:cNvSpPr txBox="1"/>
          <p:nvPr/>
        </p:nvSpPr>
        <p:spPr>
          <a:xfrm>
            <a:off x="1123592" y="2262193"/>
            <a:ext cx="9937476" cy="1304973"/>
          </a:xfrm>
          <a:prstGeom prst="rect">
            <a:avLst/>
          </a:prstGeom>
          <a:noFill/>
        </p:spPr>
        <p:txBody>
          <a:bodyPr wrap="square">
            <a:spAutoFit/>
          </a:bodyPr>
          <a:lstStyle/>
          <a:p>
            <a:pPr marR="248224" lvl="0" algn="l" defTabSz="806867" rtl="0" eaLnBrk="1" fontAlgn="auto" latinLnBrk="0" hangingPunct="1">
              <a:lnSpc>
                <a:spcPct val="101099"/>
              </a:lnSpc>
              <a:spcBef>
                <a:spcPts val="66"/>
              </a:spcBef>
              <a:spcAft>
                <a:spcPts val="0"/>
              </a:spcAft>
              <a:buClrTx/>
              <a:buSzTx/>
              <a:tabLst/>
              <a:defRPr/>
            </a:pPr>
            <a:r>
              <a:rPr kumimoji="0" lang="en-US" sz="1800" b="0" i="0" u="none" strike="noStrike" kern="0" cap="none" spc="0" normalizeH="0" baseline="0" noProof="0" dirty="0">
                <a:ln>
                  <a:noFill/>
                </a:ln>
                <a:solidFill>
                  <a:sysClr val="windowText" lastClr="000000"/>
                </a:solidFill>
                <a:effectLst/>
                <a:uLnTx/>
                <a:uFillTx/>
                <a:ea typeface="+mn-ea"/>
                <a:cs typeface="Arial"/>
              </a:rPr>
              <a:t>The</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two</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main</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legal</a:t>
            </a:r>
            <a:r>
              <a:rPr kumimoji="0" lang="en-US" sz="1800" b="0" i="0" u="none" strike="noStrike" kern="0" cap="none" spc="40"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criteria</a:t>
            </a:r>
            <a:r>
              <a:rPr kumimoji="0" lang="en-US" sz="1800" b="0" i="0" u="none" strike="noStrike" kern="0" cap="none" spc="53"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that</a:t>
            </a:r>
            <a:r>
              <a:rPr kumimoji="0" lang="en-US" sz="1800" b="0" i="0" u="none" strike="noStrike" kern="0" cap="none" spc="35"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MUST</a:t>
            </a:r>
            <a:r>
              <a:rPr kumimoji="0" lang="en-US" sz="1800" b="0" i="0" u="none" strike="noStrike" kern="0" cap="none" spc="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be</a:t>
            </a:r>
            <a:r>
              <a:rPr kumimoji="0" lang="en-US" sz="1800" b="0" i="0" u="none" strike="noStrike" kern="0" cap="none" spc="53"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connected</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to</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show</a:t>
            </a:r>
            <a:r>
              <a:rPr kumimoji="0" lang="en-US" sz="1800" b="0" i="0" u="none" strike="noStrike" kern="0" cap="none" spc="57"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"cause"</a:t>
            </a:r>
            <a:r>
              <a:rPr kumimoji="0" lang="en-US" sz="1800" b="0" i="0" u="none" strike="noStrike" kern="0" cap="none" spc="44" normalizeH="0" baseline="0" noProof="0" dirty="0">
                <a:ln>
                  <a:noFill/>
                </a:ln>
                <a:solidFill>
                  <a:sysClr val="windowText" lastClr="000000"/>
                </a:solidFill>
                <a:effectLst/>
                <a:uLnTx/>
                <a:uFillTx/>
                <a:ea typeface="+mn-ea"/>
                <a:cs typeface="Arial"/>
              </a:rPr>
              <a:t> </a:t>
            </a:r>
            <a:r>
              <a:rPr kumimoji="0" lang="en-US" sz="1800" b="0" i="0" u="none" strike="noStrike" kern="0" cap="none" spc="-22" normalizeH="0" baseline="0" noProof="0" dirty="0">
                <a:ln>
                  <a:noFill/>
                </a:ln>
                <a:solidFill>
                  <a:sysClr val="windowText" lastClr="000000"/>
                </a:solidFill>
                <a:effectLst/>
                <a:uLnTx/>
                <a:uFillTx/>
                <a:ea typeface="+mn-ea"/>
                <a:cs typeface="Arial"/>
              </a:rPr>
              <a:t>and </a:t>
            </a:r>
            <a:r>
              <a:rPr kumimoji="0" lang="en-US" sz="1800" b="0" i="0" u="none" strike="noStrike" kern="0" cap="none" spc="-9" normalizeH="0" baseline="0" noProof="0" dirty="0">
                <a:ln>
                  <a:noFill/>
                </a:ln>
                <a:solidFill>
                  <a:sysClr val="windowText" lastClr="000000"/>
                </a:solidFill>
                <a:effectLst/>
                <a:uLnTx/>
                <a:uFillTx/>
                <a:ea typeface="+mn-ea"/>
                <a:cs typeface="Arial"/>
              </a:rPr>
              <a:t>"effect”:</a:t>
            </a:r>
            <a:endParaRPr kumimoji="0" lang="en-US" sz="1800" b="0" i="0" u="none" strike="noStrike" kern="0" cap="none" spc="0" normalizeH="0" baseline="0" noProof="0" dirty="0">
              <a:ln>
                <a:noFill/>
              </a:ln>
              <a:solidFill>
                <a:sysClr val="windowText" lastClr="000000"/>
              </a:solidFill>
              <a:effectLst/>
              <a:uLnTx/>
              <a:uFillTx/>
              <a:ea typeface="+mn-ea"/>
              <a:cs typeface="Arial"/>
            </a:endParaRPr>
          </a:p>
          <a:p>
            <a:pPr marL="228600" marR="4483" lvl="0" indent="-228600" algn="l" defTabSz="806867" rtl="0" eaLnBrk="1" fontAlgn="auto" latinLnBrk="0" hangingPunct="1">
              <a:lnSpc>
                <a:spcPct val="101099"/>
              </a:lnSpc>
              <a:spcBef>
                <a:spcPts val="446"/>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6633"/>
                </a:solidFill>
                <a:effectLst/>
                <a:uLnTx/>
                <a:uFillTx/>
                <a:ea typeface="+mn-ea"/>
                <a:cs typeface="Arial"/>
              </a:rPr>
              <a:t>Cause</a:t>
            </a:r>
            <a:r>
              <a:rPr kumimoji="0" lang="en-US" sz="1800" b="1" i="0" u="none" strike="noStrike" kern="0" cap="none" spc="66" normalizeH="0" baseline="0" noProof="0" dirty="0">
                <a:ln>
                  <a:noFill/>
                </a:ln>
                <a:solidFill>
                  <a:srgbClr val="006633"/>
                </a:solidFill>
                <a:effectLst/>
                <a:uLnTx/>
                <a:uFillTx/>
                <a:ea typeface="+mn-ea"/>
                <a:cs typeface="Arial"/>
              </a:rPr>
              <a:t> </a:t>
            </a:r>
            <a:r>
              <a:rPr kumimoji="0" lang="en-US" sz="1800" b="1" i="0" u="none" strike="noStrike" kern="0" cap="none" spc="0" normalizeH="0" baseline="0" noProof="0" dirty="0">
                <a:ln>
                  <a:noFill/>
                </a:ln>
                <a:solidFill>
                  <a:srgbClr val="006633"/>
                </a:solidFill>
                <a:effectLst/>
                <a:uLnTx/>
                <a:uFillTx/>
                <a:ea typeface="+mn-ea"/>
                <a:cs typeface="Arial"/>
              </a:rPr>
              <a:t>(the</a:t>
            </a:r>
            <a:r>
              <a:rPr kumimoji="0" lang="en-US" sz="1800" b="1" i="0" u="none" strike="noStrike" kern="0" cap="none" spc="71" normalizeH="0" baseline="0" noProof="0" dirty="0">
                <a:ln>
                  <a:noFill/>
                </a:ln>
                <a:solidFill>
                  <a:srgbClr val="006633"/>
                </a:solidFill>
                <a:effectLst/>
                <a:uLnTx/>
                <a:uFillTx/>
                <a:ea typeface="+mn-ea"/>
                <a:cs typeface="Arial"/>
              </a:rPr>
              <a:t> </a:t>
            </a:r>
            <a:r>
              <a:rPr kumimoji="0" lang="en-US" sz="1800" b="1" i="0" u="none" strike="noStrike" kern="0" cap="none" spc="0" normalizeH="0" baseline="0" noProof="0" dirty="0">
                <a:ln>
                  <a:noFill/>
                </a:ln>
                <a:solidFill>
                  <a:srgbClr val="006633"/>
                </a:solidFill>
                <a:effectLst/>
                <a:uLnTx/>
                <a:uFillTx/>
                <a:ea typeface="+mn-ea"/>
                <a:cs typeface="Arial"/>
              </a:rPr>
              <a:t>diagnosis)</a:t>
            </a:r>
            <a:r>
              <a:rPr kumimoji="0" lang="en-US" sz="1800" b="0" i="0" u="none" strike="noStrike" kern="0" cap="none" spc="0" normalizeH="0" baseline="0" noProof="0" dirty="0">
                <a:ln>
                  <a:noFill/>
                </a:ln>
                <a:solidFill>
                  <a:sysClr val="windowText" lastClr="000000"/>
                </a:solidFill>
                <a:effectLst/>
                <a:uLnTx/>
                <a:uFillTx/>
                <a:ea typeface="+mn-ea"/>
                <a:cs typeface="Arial"/>
              </a:rPr>
              <a:t>:</a:t>
            </a:r>
            <a:r>
              <a:rPr kumimoji="0" lang="en-US" sz="1800" b="0" i="0" u="none" strike="noStrike" kern="0" cap="none" spc="53"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Mental</a:t>
            </a:r>
            <a:r>
              <a:rPr kumimoji="0" lang="en-US" sz="1800" b="0" i="0" u="none" strike="noStrike" kern="0" cap="none" spc="62"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Health</a:t>
            </a:r>
            <a:r>
              <a:rPr kumimoji="0" lang="en-US" sz="1800" b="0" i="0" u="none" strike="noStrike" kern="0" cap="none" spc="66"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Disorder</a:t>
            </a:r>
            <a:r>
              <a:rPr kumimoji="0" lang="en-US" sz="1800" b="0" i="0" u="none" strike="noStrike" kern="0" cap="none" spc="62"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OR</a:t>
            </a:r>
            <a:r>
              <a:rPr kumimoji="0" lang="en-US" sz="1800" b="0" i="0" u="none" strike="noStrike" kern="0" cap="none" spc="75"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Severe</a:t>
            </a:r>
            <a:r>
              <a:rPr kumimoji="0" lang="en-US" sz="1800" b="0" i="0" u="none" strike="noStrike" kern="0" cap="none" spc="66"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Substance</a:t>
            </a:r>
            <a:r>
              <a:rPr kumimoji="0" lang="en-US" sz="1800" b="0" i="0" u="none" strike="noStrike" kern="0" cap="none" spc="71" normalizeH="0" baseline="0" noProof="0" dirty="0">
                <a:ln>
                  <a:noFill/>
                </a:ln>
                <a:solidFill>
                  <a:sysClr val="windowText" lastClr="000000"/>
                </a:solidFill>
                <a:effectLst/>
                <a:uLnTx/>
                <a:uFillTx/>
                <a:ea typeface="+mn-ea"/>
                <a:cs typeface="Arial"/>
              </a:rPr>
              <a:t> </a:t>
            </a:r>
            <a:r>
              <a:rPr kumimoji="0" lang="en-US" sz="1800" b="0" i="0" u="none" strike="noStrike" kern="0" cap="none" spc="-22" normalizeH="0" baseline="0" noProof="0" dirty="0">
                <a:ln>
                  <a:noFill/>
                </a:ln>
                <a:solidFill>
                  <a:sysClr val="windowText" lastClr="000000"/>
                </a:solidFill>
                <a:effectLst/>
                <a:uLnTx/>
                <a:uFillTx/>
                <a:ea typeface="+mn-ea"/>
                <a:cs typeface="Arial"/>
              </a:rPr>
              <a:t>Use </a:t>
            </a:r>
            <a:r>
              <a:rPr kumimoji="0" lang="en-US" sz="1800" b="0" i="0" u="none" strike="noStrike" kern="0" cap="none" spc="0" normalizeH="0" baseline="0" noProof="0" dirty="0">
                <a:ln>
                  <a:noFill/>
                </a:ln>
                <a:solidFill>
                  <a:sysClr val="windowText" lastClr="000000"/>
                </a:solidFill>
                <a:effectLst/>
                <a:uLnTx/>
                <a:uFillTx/>
                <a:ea typeface="+mn-ea"/>
                <a:cs typeface="Arial"/>
              </a:rPr>
              <a:t>Disorder</a:t>
            </a:r>
            <a:r>
              <a:rPr kumimoji="0" lang="en-US" sz="1800" b="0" i="0" u="none" strike="noStrike" kern="0" cap="none" spc="44"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OR</a:t>
            </a:r>
            <a:r>
              <a:rPr kumimoji="0" lang="en-US" sz="1800" b="0" i="0" u="none" strike="noStrike" kern="0" cap="none" spc="66"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Mental</a:t>
            </a:r>
            <a:r>
              <a:rPr kumimoji="0" lang="en-US" sz="1800" b="0" i="0" u="none" strike="noStrike" kern="0" cap="none" spc="44"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Health</a:t>
            </a:r>
            <a:r>
              <a:rPr kumimoji="0" lang="en-US" sz="1800" b="0" i="0" u="none" strike="noStrike" kern="0" cap="none" spc="57"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a:t>
            </a:r>
            <a:r>
              <a:rPr kumimoji="0" lang="en-US" sz="1800" b="0" i="0" u="none" strike="noStrike" kern="0" cap="none" spc="53"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Substance</a:t>
            </a:r>
            <a:r>
              <a:rPr kumimoji="0" lang="en-US" sz="1800" b="0" i="0" u="none" strike="noStrike" kern="0" cap="none" spc="53"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Use</a:t>
            </a:r>
            <a:r>
              <a:rPr kumimoji="0" lang="en-US" sz="1800" b="0" i="0" u="none" strike="noStrike" kern="0" cap="none" spc="57" normalizeH="0" baseline="0" noProof="0" dirty="0">
                <a:ln>
                  <a:noFill/>
                </a:ln>
                <a:solidFill>
                  <a:sysClr val="windowText" lastClr="000000"/>
                </a:solidFill>
                <a:effectLst/>
                <a:uLnTx/>
                <a:uFillTx/>
                <a:ea typeface="+mn-ea"/>
                <a:cs typeface="Arial"/>
              </a:rPr>
              <a:t> </a:t>
            </a:r>
            <a:r>
              <a:rPr kumimoji="0" lang="en-US" sz="1800" b="0" i="0" u="none" strike="noStrike" kern="0" cap="none" spc="-9" normalizeH="0" baseline="0" noProof="0" dirty="0">
                <a:ln>
                  <a:noFill/>
                </a:ln>
                <a:solidFill>
                  <a:sysClr val="windowText" lastClr="000000"/>
                </a:solidFill>
                <a:effectLst/>
                <a:uLnTx/>
                <a:uFillTx/>
                <a:ea typeface="+mn-ea"/>
                <a:cs typeface="Arial"/>
              </a:rPr>
              <a:t>Disorder.</a:t>
            </a:r>
            <a:endParaRPr kumimoji="0" lang="en-US" sz="1800" b="0" i="0" u="none" strike="noStrike" kern="0" cap="none" spc="0" normalizeH="0" baseline="0" noProof="0" dirty="0">
              <a:ln>
                <a:noFill/>
              </a:ln>
              <a:solidFill>
                <a:sysClr val="windowText" lastClr="000000"/>
              </a:solidFill>
              <a:effectLst/>
              <a:uLnTx/>
              <a:uFillTx/>
              <a:ea typeface="+mn-ea"/>
              <a:cs typeface="Arial"/>
            </a:endParaRPr>
          </a:p>
          <a:p>
            <a:pPr marL="228600" marR="390546" lvl="0" indent="-228600" algn="l" defTabSz="806867" rtl="0" eaLnBrk="1" fontAlgn="auto" latinLnBrk="0" hangingPunct="1">
              <a:lnSpc>
                <a:spcPct val="101099"/>
              </a:lnSpc>
              <a:spcBef>
                <a:spcPts val="441"/>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6633"/>
                </a:solidFill>
                <a:effectLst/>
                <a:uLnTx/>
                <a:uFillTx/>
                <a:ea typeface="+mn-ea"/>
                <a:cs typeface="Arial"/>
              </a:rPr>
              <a:t>Effect</a:t>
            </a:r>
            <a:r>
              <a:rPr kumimoji="0" lang="en-US" sz="1800" b="0" i="0" u="none" strike="noStrike" kern="0" cap="none" spc="0" normalizeH="0" baseline="0" noProof="0" dirty="0">
                <a:ln>
                  <a:noFill/>
                </a:ln>
                <a:solidFill>
                  <a:sysClr val="windowText" lastClr="000000"/>
                </a:solidFill>
                <a:effectLst/>
                <a:uLnTx/>
                <a:uFillTx/>
                <a:ea typeface="+mn-ea"/>
                <a:cs typeface="Arial"/>
              </a:rPr>
              <a:t>:</a:t>
            </a:r>
            <a:r>
              <a:rPr kumimoji="0" lang="en-US" sz="1800" b="0" i="0" u="none" strike="noStrike" kern="0" cap="none" spc="40"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Inability</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to</a:t>
            </a:r>
            <a:r>
              <a:rPr kumimoji="0" lang="en-US" sz="1800" b="0" i="0" u="none" strike="noStrike" kern="0" cap="none" spc="57"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provide</a:t>
            </a:r>
            <a:r>
              <a:rPr kumimoji="0" lang="en-US" sz="1800" b="0" i="0" u="none" strike="noStrike" kern="0" cap="none" spc="53"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for</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food,</a:t>
            </a:r>
            <a:r>
              <a:rPr kumimoji="0" lang="en-US" sz="1800" b="0" i="0" u="none" strike="noStrike" kern="0" cap="none" spc="40"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clothing,</a:t>
            </a:r>
            <a:r>
              <a:rPr kumimoji="0" lang="en-US" sz="1800" b="0" i="0" u="none" strike="noStrike" kern="0" cap="none" spc="40"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shelter,</a:t>
            </a:r>
            <a:r>
              <a:rPr kumimoji="0" lang="en-US" sz="1800" b="0" i="0" u="none" strike="noStrike" kern="0" cap="none" spc="40"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personal</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safety</a:t>
            </a:r>
            <a:r>
              <a:rPr kumimoji="0" lang="en-US" sz="1800" b="0" i="0" u="none" strike="noStrike" kern="0" cap="none" spc="49" normalizeH="0" baseline="0" noProof="0" dirty="0">
                <a:ln>
                  <a:noFill/>
                </a:ln>
                <a:solidFill>
                  <a:sysClr val="windowText" lastClr="000000"/>
                </a:solidFill>
                <a:effectLst/>
                <a:uLnTx/>
                <a:uFillTx/>
                <a:ea typeface="+mn-ea"/>
                <a:cs typeface="Arial"/>
              </a:rPr>
              <a:t> </a:t>
            </a:r>
            <a:r>
              <a:rPr kumimoji="0" lang="en-US" sz="1800" b="0" i="0" u="none" strike="noStrike" kern="0" cap="none" spc="-22" normalizeH="0" baseline="0" noProof="0" dirty="0">
                <a:ln>
                  <a:noFill/>
                </a:ln>
                <a:solidFill>
                  <a:sysClr val="windowText" lastClr="000000"/>
                </a:solidFill>
                <a:effectLst/>
                <a:uLnTx/>
                <a:uFillTx/>
                <a:ea typeface="+mn-ea"/>
                <a:cs typeface="Arial"/>
              </a:rPr>
              <a:t>OR </a:t>
            </a:r>
            <a:r>
              <a:rPr kumimoji="0" lang="en-US" sz="1800" b="0" i="0" u="none" strike="noStrike" kern="0" cap="none" spc="0" normalizeH="0" baseline="0" noProof="0" dirty="0">
                <a:ln>
                  <a:noFill/>
                </a:ln>
                <a:solidFill>
                  <a:sysClr val="windowText" lastClr="000000"/>
                </a:solidFill>
                <a:effectLst/>
                <a:uLnTx/>
                <a:uFillTx/>
                <a:ea typeface="+mn-ea"/>
                <a:cs typeface="Arial"/>
              </a:rPr>
              <a:t>necessary</a:t>
            </a:r>
            <a:r>
              <a:rPr kumimoji="0" lang="en-US" sz="1800" b="0" i="0" u="none" strike="noStrike" kern="0" cap="none" spc="75" normalizeH="0" baseline="0" noProof="0" dirty="0">
                <a:ln>
                  <a:noFill/>
                </a:ln>
                <a:solidFill>
                  <a:sysClr val="windowText" lastClr="000000"/>
                </a:solidFill>
                <a:effectLst/>
                <a:uLnTx/>
                <a:uFillTx/>
                <a:ea typeface="+mn-ea"/>
                <a:cs typeface="Arial"/>
              </a:rPr>
              <a:t> </a:t>
            </a:r>
            <a:r>
              <a:rPr kumimoji="0" lang="en-US" sz="1800" b="0" i="0" u="none" strike="noStrike" kern="0" cap="none" spc="0" normalizeH="0" baseline="0" noProof="0" dirty="0">
                <a:ln>
                  <a:noFill/>
                </a:ln>
                <a:solidFill>
                  <a:sysClr val="windowText" lastClr="000000"/>
                </a:solidFill>
                <a:effectLst/>
                <a:uLnTx/>
                <a:uFillTx/>
                <a:ea typeface="+mn-ea"/>
                <a:cs typeface="Arial"/>
              </a:rPr>
              <a:t>medical</a:t>
            </a:r>
            <a:r>
              <a:rPr kumimoji="0" lang="en-US" sz="1800" b="0" i="0" u="none" strike="noStrike" kern="0" cap="none" spc="75" normalizeH="0" baseline="0" noProof="0" dirty="0">
                <a:ln>
                  <a:noFill/>
                </a:ln>
                <a:solidFill>
                  <a:sysClr val="windowText" lastClr="000000"/>
                </a:solidFill>
                <a:effectLst/>
                <a:uLnTx/>
                <a:uFillTx/>
                <a:ea typeface="+mn-ea"/>
                <a:cs typeface="Arial"/>
              </a:rPr>
              <a:t> </a:t>
            </a:r>
            <a:r>
              <a:rPr kumimoji="0" lang="en-US" sz="1800" b="0" i="0" u="none" strike="noStrike" kern="0" cap="none" spc="-18" normalizeH="0" baseline="0" noProof="0" dirty="0">
                <a:ln>
                  <a:noFill/>
                </a:ln>
                <a:solidFill>
                  <a:sysClr val="windowText" lastClr="000000"/>
                </a:solidFill>
                <a:effectLst/>
                <a:uLnTx/>
                <a:uFillTx/>
                <a:ea typeface="+mn-ea"/>
                <a:cs typeface="Arial"/>
              </a:rPr>
              <a:t>care.</a:t>
            </a:r>
            <a:endParaRPr kumimoji="0" lang="en-US" sz="1800" b="0" i="0" u="none" strike="noStrike" kern="0" cap="none" spc="0" normalizeH="0" baseline="0" noProof="0" dirty="0">
              <a:ln>
                <a:noFill/>
              </a:ln>
              <a:solidFill>
                <a:sysClr val="windowText" lastClr="000000"/>
              </a:solidFill>
              <a:effectLst/>
              <a:uLnTx/>
              <a:uFillTx/>
              <a:ea typeface="+mn-ea"/>
              <a:cs typeface="Arial"/>
            </a:endParaRPr>
          </a:p>
        </p:txBody>
      </p:sp>
      <p:sp>
        <p:nvSpPr>
          <p:cNvPr id="3" name="object 19">
            <a:extLst>
              <a:ext uri="{FF2B5EF4-FFF2-40B4-BE49-F238E27FC236}">
                <a16:creationId xmlns:a16="http://schemas.microsoft.com/office/drawing/2014/main" id="{FB3FD272-CF83-4A84-4CED-4BE5FAFFF31B}"/>
              </a:ext>
            </a:extLst>
          </p:cNvPr>
          <p:cNvSpPr/>
          <p:nvPr/>
        </p:nvSpPr>
        <p:spPr>
          <a:xfrm>
            <a:off x="1361440" y="4240450"/>
            <a:ext cx="5222273" cy="1687986"/>
          </a:xfrm>
          <a:custGeom>
            <a:avLst/>
            <a:gdLst/>
            <a:ahLst/>
            <a:cxnLst/>
            <a:rect l="l" t="t" r="r" b="b"/>
            <a:pathLst>
              <a:path w="4394835" h="1112520">
                <a:moveTo>
                  <a:pt x="0" y="0"/>
                </a:moveTo>
                <a:lnTo>
                  <a:pt x="3839274" y="0"/>
                </a:lnTo>
                <a:lnTo>
                  <a:pt x="4394613" y="555976"/>
                </a:lnTo>
                <a:lnTo>
                  <a:pt x="3839274" y="1111952"/>
                </a:lnTo>
                <a:lnTo>
                  <a:pt x="0" y="1111952"/>
                </a:lnTo>
                <a:lnTo>
                  <a:pt x="0" y="0"/>
                </a:lnTo>
                <a:close/>
              </a:path>
            </a:pathLst>
          </a:custGeom>
          <a:ln w="28575"/>
        </p:spPr>
        <p:style>
          <a:lnRef idx="2">
            <a:schemeClr val="accent6"/>
          </a:lnRef>
          <a:fillRef idx="1">
            <a:schemeClr val="lt1"/>
          </a:fillRef>
          <a:effectRef idx="0">
            <a:schemeClr val="accent6"/>
          </a:effectRef>
          <a:fontRef idx="minor">
            <a:schemeClr val="dk1"/>
          </a:fontRef>
        </p:style>
        <p:txBody>
          <a:bodyPr wrap="square" lIns="0" tIns="0" rIns="0" bIns="0" rtlCol="0"/>
          <a:lstStyle/>
          <a:p>
            <a:pPr defTabSz="806867"/>
            <a:endParaRPr sz="1588" kern="0">
              <a:solidFill>
                <a:sysClr val="windowText" lastClr="000000"/>
              </a:solidFill>
            </a:endParaRPr>
          </a:p>
        </p:txBody>
      </p:sp>
      <p:sp>
        <p:nvSpPr>
          <p:cNvPr id="7" name="Rectangle: Rounded Corners 6">
            <a:extLst>
              <a:ext uri="{FF2B5EF4-FFF2-40B4-BE49-F238E27FC236}">
                <a16:creationId xmlns:a16="http://schemas.microsoft.com/office/drawing/2014/main" id="{D5833EA3-FC40-DD4D-5EF0-6088F50CD337}"/>
              </a:ext>
            </a:extLst>
          </p:cNvPr>
          <p:cNvSpPr/>
          <p:nvPr/>
        </p:nvSpPr>
        <p:spPr>
          <a:xfrm>
            <a:off x="6831105" y="4565645"/>
            <a:ext cx="1205255" cy="910985"/>
          </a:xfrm>
          <a:prstGeom prst="roundRect">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kern="0" spc="-9" dirty="0">
                <a:solidFill>
                  <a:schemeClr val="bg1"/>
                </a:solidFill>
                <a:latin typeface="Arial"/>
                <a:cs typeface="Arial"/>
              </a:rPr>
              <a:t>CAUSE</a:t>
            </a:r>
            <a:endParaRPr lang="en-US" kern="0" dirty="0">
              <a:solidFill>
                <a:schemeClr val="bg1"/>
              </a:solidFill>
              <a:latin typeface="Arial"/>
              <a:cs typeface="Arial"/>
            </a:endParaRPr>
          </a:p>
        </p:txBody>
      </p:sp>
      <p:cxnSp>
        <p:nvCxnSpPr>
          <p:cNvPr id="8" name="Connector: Elbow 7">
            <a:extLst>
              <a:ext uri="{FF2B5EF4-FFF2-40B4-BE49-F238E27FC236}">
                <a16:creationId xmlns:a16="http://schemas.microsoft.com/office/drawing/2014/main" id="{2C47CE1F-8357-856E-EE4D-DE1E7E11FDCA}"/>
              </a:ext>
            </a:extLst>
          </p:cNvPr>
          <p:cNvCxnSpPr>
            <a:cxnSpLocks/>
            <a:stCxn id="7" idx="3"/>
            <a:endCxn id="38" idx="1"/>
          </p:cNvCxnSpPr>
          <p:nvPr/>
        </p:nvCxnSpPr>
        <p:spPr>
          <a:xfrm flipV="1">
            <a:off x="8036360" y="4052887"/>
            <a:ext cx="1333739" cy="968251"/>
          </a:xfrm>
          <a:prstGeom prst="bentConnector3">
            <a:avLst>
              <a:gd name="adj1" fmla="val 50000"/>
            </a:avLst>
          </a:prstGeom>
          <a:ln w="1905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C29A2EB9-2E70-D667-3754-3B1AA1A6DF34}"/>
              </a:ext>
            </a:extLst>
          </p:cNvPr>
          <p:cNvCxnSpPr>
            <a:cxnSpLocks/>
            <a:stCxn id="7" idx="3"/>
            <a:endCxn id="36" idx="1"/>
          </p:cNvCxnSpPr>
          <p:nvPr/>
        </p:nvCxnSpPr>
        <p:spPr>
          <a:xfrm>
            <a:off x="8036360" y="5021138"/>
            <a:ext cx="1333739" cy="0"/>
          </a:xfrm>
          <a:prstGeom prst="straightConnector1">
            <a:avLst/>
          </a:prstGeom>
          <a:ln w="1905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0" name="Connector: Elbow 9">
            <a:extLst>
              <a:ext uri="{FF2B5EF4-FFF2-40B4-BE49-F238E27FC236}">
                <a16:creationId xmlns:a16="http://schemas.microsoft.com/office/drawing/2014/main" id="{B520300A-3075-7095-53FF-50911F0B3261}"/>
              </a:ext>
            </a:extLst>
          </p:cNvPr>
          <p:cNvCxnSpPr>
            <a:cxnSpLocks/>
            <a:stCxn id="7" idx="3"/>
            <a:endCxn id="16" idx="1"/>
          </p:cNvCxnSpPr>
          <p:nvPr/>
        </p:nvCxnSpPr>
        <p:spPr>
          <a:xfrm>
            <a:off x="8036360" y="5021138"/>
            <a:ext cx="1333739" cy="965420"/>
          </a:xfrm>
          <a:prstGeom prst="bentConnector3">
            <a:avLst>
              <a:gd name="adj1" fmla="val 50000"/>
            </a:avLst>
          </a:prstGeom>
          <a:ln w="1905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6" name="Flowchart: Alternate Process 15">
            <a:extLst>
              <a:ext uri="{FF2B5EF4-FFF2-40B4-BE49-F238E27FC236}">
                <a16:creationId xmlns:a16="http://schemas.microsoft.com/office/drawing/2014/main" id="{1D875FD6-7AB6-191C-577A-A991B15BEBB7}"/>
              </a:ext>
            </a:extLst>
          </p:cNvPr>
          <p:cNvSpPr/>
          <p:nvPr/>
        </p:nvSpPr>
        <p:spPr>
          <a:xfrm>
            <a:off x="9370099" y="5617174"/>
            <a:ext cx="1019026" cy="738767"/>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b="1"/>
          </a:p>
        </p:txBody>
      </p:sp>
      <p:sp>
        <p:nvSpPr>
          <p:cNvPr id="17" name="object 18">
            <a:extLst>
              <a:ext uri="{FF2B5EF4-FFF2-40B4-BE49-F238E27FC236}">
                <a16:creationId xmlns:a16="http://schemas.microsoft.com/office/drawing/2014/main" id="{6C6412F3-BD70-F55D-EA98-F266B9C61D09}"/>
              </a:ext>
            </a:extLst>
          </p:cNvPr>
          <p:cNvSpPr txBox="1"/>
          <p:nvPr/>
        </p:nvSpPr>
        <p:spPr>
          <a:xfrm>
            <a:off x="9478271" y="5842400"/>
            <a:ext cx="798591" cy="288314"/>
          </a:xfrm>
          <a:prstGeom prst="rect">
            <a:avLst/>
          </a:prstGeom>
        </p:spPr>
        <p:txBody>
          <a:bodyPr vert="horz" wrap="square" lIns="0" tIns="11206" rIns="0" bIns="0" rtlCol="0">
            <a:spAutoFit/>
          </a:bodyPr>
          <a:lstStyle/>
          <a:p>
            <a:pPr marL="11206" algn="ctr" defTabSz="806867">
              <a:spcBef>
                <a:spcPts val="88"/>
              </a:spcBef>
            </a:pPr>
            <a:r>
              <a:rPr lang="en-US" b="1" kern="0" spc="-9" dirty="0">
                <a:solidFill>
                  <a:schemeClr val="bg1"/>
                </a:solidFill>
                <a:cs typeface="Arial"/>
              </a:rPr>
              <a:t>EFFECT</a:t>
            </a:r>
            <a:endParaRPr b="1" kern="0" dirty="0">
              <a:solidFill>
                <a:schemeClr val="bg1"/>
              </a:solidFill>
              <a:cs typeface="Arial"/>
            </a:endParaRPr>
          </a:p>
        </p:txBody>
      </p:sp>
      <p:sp>
        <p:nvSpPr>
          <p:cNvPr id="19" name="TextBox 18">
            <a:extLst>
              <a:ext uri="{FF2B5EF4-FFF2-40B4-BE49-F238E27FC236}">
                <a16:creationId xmlns:a16="http://schemas.microsoft.com/office/drawing/2014/main" id="{30F67275-9F86-7C8B-2ADF-2BF9782FB0BE}"/>
              </a:ext>
            </a:extLst>
          </p:cNvPr>
          <p:cNvSpPr txBox="1"/>
          <p:nvPr/>
        </p:nvSpPr>
        <p:spPr>
          <a:xfrm>
            <a:off x="1915138" y="4484278"/>
            <a:ext cx="3738803" cy="1200329"/>
          </a:xfrm>
          <a:prstGeom prst="rect">
            <a:avLst/>
          </a:prstGeom>
          <a:noFill/>
        </p:spPr>
        <p:txBody>
          <a:bodyPr wrap="square" rtlCol="0">
            <a:spAutoFit/>
          </a:bodyPr>
          <a:lstStyle/>
          <a:p>
            <a:pPr algn="ctr"/>
            <a:r>
              <a:rPr lang="en-US" kern="0" dirty="0">
                <a:solidFill>
                  <a:sysClr val="windowText" lastClr="000000"/>
                </a:solidFill>
                <a:cs typeface="Arial"/>
              </a:rPr>
              <a:t>To show Grave Disability, specific facts must show that the symptoms of the cause / diagnosis are causing the inability to provide.</a:t>
            </a:r>
          </a:p>
        </p:txBody>
      </p:sp>
      <p:sp>
        <p:nvSpPr>
          <p:cNvPr id="36" name="Flowchart: Alternate Process 35">
            <a:extLst>
              <a:ext uri="{FF2B5EF4-FFF2-40B4-BE49-F238E27FC236}">
                <a16:creationId xmlns:a16="http://schemas.microsoft.com/office/drawing/2014/main" id="{C9733473-CE40-8C06-E1A2-C8E550AE8E9D}"/>
              </a:ext>
            </a:extLst>
          </p:cNvPr>
          <p:cNvSpPr/>
          <p:nvPr/>
        </p:nvSpPr>
        <p:spPr>
          <a:xfrm>
            <a:off x="9370099" y="4651754"/>
            <a:ext cx="1019026" cy="738767"/>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b="1"/>
          </a:p>
        </p:txBody>
      </p:sp>
      <p:sp>
        <p:nvSpPr>
          <p:cNvPr id="37" name="object 18">
            <a:extLst>
              <a:ext uri="{FF2B5EF4-FFF2-40B4-BE49-F238E27FC236}">
                <a16:creationId xmlns:a16="http://schemas.microsoft.com/office/drawing/2014/main" id="{847A494B-0A67-F0E7-73AF-AE4658A67EE5}"/>
              </a:ext>
            </a:extLst>
          </p:cNvPr>
          <p:cNvSpPr txBox="1"/>
          <p:nvPr/>
        </p:nvSpPr>
        <p:spPr>
          <a:xfrm>
            <a:off x="9478271" y="4876980"/>
            <a:ext cx="798591" cy="288314"/>
          </a:xfrm>
          <a:prstGeom prst="rect">
            <a:avLst/>
          </a:prstGeom>
        </p:spPr>
        <p:txBody>
          <a:bodyPr vert="horz" wrap="square" lIns="0" tIns="11206" rIns="0" bIns="0" rtlCol="0">
            <a:spAutoFit/>
          </a:bodyPr>
          <a:lstStyle/>
          <a:p>
            <a:pPr marL="11206" algn="ctr" defTabSz="806867">
              <a:spcBef>
                <a:spcPts val="88"/>
              </a:spcBef>
            </a:pPr>
            <a:r>
              <a:rPr lang="en-US" b="1" kern="0" spc="-9" dirty="0">
                <a:solidFill>
                  <a:schemeClr val="bg1"/>
                </a:solidFill>
                <a:cs typeface="Arial"/>
              </a:rPr>
              <a:t>EFFECT</a:t>
            </a:r>
            <a:endParaRPr b="1" kern="0" dirty="0">
              <a:solidFill>
                <a:schemeClr val="bg1"/>
              </a:solidFill>
              <a:cs typeface="Arial"/>
            </a:endParaRPr>
          </a:p>
        </p:txBody>
      </p:sp>
      <p:sp>
        <p:nvSpPr>
          <p:cNvPr id="38" name="Flowchart: Alternate Process 37">
            <a:extLst>
              <a:ext uri="{FF2B5EF4-FFF2-40B4-BE49-F238E27FC236}">
                <a16:creationId xmlns:a16="http://schemas.microsoft.com/office/drawing/2014/main" id="{98665D0D-AC2E-57D7-2B74-1FB7AF3DF779}"/>
              </a:ext>
            </a:extLst>
          </p:cNvPr>
          <p:cNvSpPr/>
          <p:nvPr/>
        </p:nvSpPr>
        <p:spPr>
          <a:xfrm>
            <a:off x="9370099" y="3683503"/>
            <a:ext cx="1019026" cy="738767"/>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b="1"/>
          </a:p>
        </p:txBody>
      </p:sp>
      <p:sp>
        <p:nvSpPr>
          <p:cNvPr id="39" name="object 18">
            <a:extLst>
              <a:ext uri="{FF2B5EF4-FFF2-40B4-BE49-F238E27FC236}">
                <a16:creationId xmlns:a16="http://schemas.microsoft.com/office/drawing/2014/main" id="{3C37D73A-0296-6C6D-FE51-E2536CC3BB58}"/>
              </a:ext>
            </a:extLst>
          </p:cNvPr>
          <p:cNvSpPr txBox="1"/>
          <p:nvPr/>
        </p:nvSpPr>
        <p:spPr>
          <a:xfrm>
            <a:off x="9478271" y="3908729"/>
            <a:ext cx="798591" cy="288314"/>
          </a:xfrm>
          <a:prstGeom prst="rect">
            <a:avLst/>
          </a:prstGeom>
        </p:spPr>
        <p:txBody>
          <a:bodyPr vert="horz" wrap="square" lIns="0" tIns="11206" rIns="0" bIns="0" rtlCol="0">
            <a:spAutoFit/>
          </a:bodyPr>
          <a:lstStyle/>
          <a:p>
            <a:pPr marL="11206" algn="ctr" defTabSz="806867">
              <a:spcBef>
                <a:spcPts val="88"/>
              </a:spcBef>
            </a:pPr>
            <a:r>
              <a:rPr lang="en-US" b="1" kern="0" spc="-9" dirty="0">
                <a:solidFill>
                  <a:schemeClr val="bg1"/>
                </a:solidFill>
                <a:cs typeface="Arial"/>
              </a:rPr>
              <a:t>EFFECT</a:t>
            </a:r>
            <a:endParaRPr b="1" kern="0" dirty="0">
              <a:solidFill>
                <a:schemeClr val="bg1"/>
              </a:solidFill>
              <a:cs typeface="Arial"/>
            </a:endParaRPr>
          </a:p>
        </p:txBody>
      </p:sp>
    </p:spTree>
    <p:extLst>
      <p:ext uri="{BB962C8B-B14F-4D97-AF65-F5344CB8AC3E}">
        <p14:creationId xmlns:p14="http://schemas.microsoft.com/office/powerpoint/2010/main" val="20629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7862878" y="12699"/>
            <a:ext cx="4329122" cy="6975835"/>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4" name="Title 1">
            <a:extLst>
              <a:ext uri="{FF2B5EF4-FFF2-40B4-BE49-F238E27FC236}">
                <a16:creationId xmlns:a16="http://schemas.microsoft.com/office/drawing/2014/main" id="{37FBEF37-49E8-9264-5876-C5C82618CE03}"/>
              </a:ext>
            </a:extLst>
          </p:cNvPr>
          <p:cNvSpPr txBox="1">
            <a:spLocks/>
          </p:cNvSpPr>
          <p:nvPr/>
        </p:nvSpPr>
        <p:spPr>
          <a:xfrm>
            <a:off x="1563759" y="1194230"/>
            <a:ext cx="3643744" cy="541222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latin typeface="+mn-lt"/>
            </a:endParaRPr>
          </a:p>
        </p:txBody>
      </p:sp>
      <p:pic>
        <p:nvPicPr>
          <p:cNvPr id="17"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65088" y="5468549"/>
            <a:ext cx="2924702" cy="619252"/>
          </a:xfrm>
          <a:prstGeom prst="rect">
            <a:avLst/>
          </a:prstGeom>
        </p:spPr>
      </p:pic>
      <p:sp>
        <p:nvSpPr>
          <p:cNvPr id="18" name="Title 17">
            <a:extLst>
              <a:ext uri="{FF2B5EF4-FFF2-40B4-BE49-F238E27FC236}">
                <a16:creationId xmlns:a16="http://schemas.microsoft.com/office/drawing/2014/main" id="{D46FC70B-D3D9-E219-86F9-ACF6CC211D18}"/>
              </a:ext>
            </a:extLst>
          </p:cNvPr>
          <p:cNvSpPr>
            <a:spLocks noGrp="1"/>
          </p:cNvSpPr>
          <p:nvPr>
            <p:ph type="title"/>
          </p:nvPr>
        </p:nvSpPr>
        <p:spPr>
          <a:xfrm>
            <a:off x="8205567" y="2719140"/>
            <a:ext cx="3643744" cy="1292457"/>
          </a:xfrm>
        </p:spPr>
        <p:txBody>
          <a:bodyPr>
            <a:normAutofit/>
          </a:bodyPr>
          <a:lstStyle/>
          <a:p>
            <a:r>
              <a:rPr lang="en-US" sz="4200" b="1" dirty="0">
                <a:solidFill>
                  <a:schemeClr val="bg1"/>
                </a:solidFill>
                <a:latin typeface="+mn-lt"/>
              </a:rPr>
              <a:t>Overview of </a:t>
            </a:r>
            <a:br>
              <a:rPr lang="en-US" sz="4200" b="1" dirty="0">
                <a:solidFill>
                  <a:schemeClr val="bg1"/>
                </a:solidFill>
                <a:latin typeface="+mn-lt"/>
              </a:rPr>
            </a:br>
            <a:r>
              <a:rPr lang="en-US" sz="4200" b="1" dirty="0">
                <a:solidFill>
                  <a:schemeClr val="bg1"/>
                </a:solidFill>
                <a:latin typeface="+mn-lt"/>
              </a:rPr>
              <a:t>SB 1238 </a:t>
            </a:r>
          </a:p>
        </p:txBody>
      </p:sp>
      <p:sp>
        <p:nvSpPr>
          <p:cNvPr id="19" name="Content Placeholder 18">
            <a:extLst>
              <a:ext uri="{FF2B5EF4-FFF2-40B4-BE49-F238E27FC236}">
                <a16:creationId xmlns:a16="http://schemas.microsoft.com/office/drawing/2014/main" id="{4D7D9CFA-02D8-D047-D761-8AF5B7C928D1}"/>
              </a:ext>
            </a:extLst>
          </p:cNvPr>
          <p:cNvSpPr>
            <a:spLocks noGrp="1"/>
          </p:cNvSpPr>
          <p:nvPr>
            <p:ph idx="1"/>
          </p:nvPr>
        </p:nvSpPr>
        <p:spPr>
          <a:xfrm>
            <a:off x="431744" y="1788212"/>
            <a:ext cx="7017325" cy="3281575"/>
          </a:xfrm>
        </p:spPr>
        <p:txBody>
          <a:bodyPr>
            <a:noAutofit/>
          </a:bodyPr>
          <a:lstStyle/>
          <a:p>
            <a:pPr marL="285750" indent="-285750">
              <a:buFont typeface="Arial" panose="020B0604020202020204" pitchFamily="34" charset="0"/>
              <a:buChar char="•"/>
            </a:pPr>
            <a:r>
              <a:rPr lang="en-US" sz="1800" dirty="0"/>
              <a:t>Signed by the Governor September 2024</a:t>
            </a:r>
          </a:p>
          <a:p>
            <a:pPr marL="285750" indent="-285750">
              <a:buFont typeface="Arial" panose="020B0604020202020204" pitchFamily="34" charset="0"/>
              <a:buChar char="•"/>
            </a:pPr>
            <a:r>
              <a:rPr lang="en-US" sz="1800" kern="1200" dirty="0">
                <a:solidFill>
                  <a:schemeClr val="tx1"/>
                </a:solidFill>
                <a:latin typeface="+mn-lt"/>
                <a:ea typeface="+mn-ea"/>
                <a:cs typeface="+mn-cs"/>
              </a:rPr>
              <a:t>Companion bill to help implement SB 43</a:t>
            </a:r>
          </a:p>
          <a:p>
            <a:pPr marL="285750" indent="-285750">
              <a:buFont typeface="Arial" panose="020B0604020202020204" pitchFamily="34" charset="0"/>
              <a:buChar char="•"/>
            </a:pPr>
            <a:r>
              <a:rPr lang="en-US" sz="1800" kern="1200" dirty="0">
                <a:solidFill>
                  <a:schemeClr val="tx1"/>
                </a:solidFill>
                <a:latin typeface="+mn-lt"/>
                <a:ea typeface="+mn-ea"/>
                <a:cs typeface="+mn-cs"/>
              </a:rPr>
              <a:t>Expands the types of facilities </a:t>
            </a:r>
            <a:r>
              <a:rPr lang="en-US" sz="1800" dirty="0"/>
              <a:t>DHCS</a:t>
            </a:r>
            <a:r>
              <a:rPr lang="en-US" sz="1800" kern="1200" dirty="0">
                <a:solidFill>
                  <a:schemeClr val="tx1"/>
                </a:solidFill>
                <a:latin typeface="+mn-lt"/>
                <a:ea typeface="+mn-ea"/>
                <a:cs typeface="+mn-cs"/>
              </a:rPr>
              <a:t> can designate</a:t>
            </a:r>
          </a:p>
          <a:p>
            <a:pPr marL="285750" indent="-285750">
              <a:buFont typeface="Arial" panose="020B0604020202020204" pitchFamily="34" charset="0"/>
              <a:buChar char="•"/>
            </a:pPr>
            <a:r>
              <a:rPr lang="en-US" sz="1800" dirty="0"/>
              <a:t>Requires DHCS to issue guidance regarding Medi-Cal reimbursement for covered Medi-Cal services provided to an individual receiving involuntary treatment for a severe substance use disorder</a:t>
            </a:r>
          </a:p>
          <a:p>
            <a:pPr marL="285750" indent="-285750">
              <a:buFont typeface="Arial" panose="020B0604020202020204" pitchFamily="34" charset="0"/>
              <a:buChar char="•"/>
            </a:pPr>
            <a:r>
              <a:rPr lang="en-US" sz="1800" dirty="0"/>
              <a:t>Requires DHCS to convene stakeholder representatives to establish updated regulations to develop LPS designation requirements for facilities serving the expanded population</a:t>
            </a:r>
          </a:p>
          <a:p>
            <a:pPr marL="285750" indent="-285750">
              <a:buFont typeface="Arial" panose="020B0604020202020204" pitchFamily="34" charset="0"/>
              <a:buChar char="•"/>
            </a:pPr>
            <a:r>
              <a:rPr lang="en-US" sz="1800" dirty="0"/>
              <a:t>Establishes minimum requirements for these regulations</a:t>
            </a:r>
          </a:p>
        </p:txBody>
      </p:sp>
    </p:spTree>
    <p:extLst>
      <p:ext uri="{BB962C8B-B14F-4D97-AF65-F5344CB8AC3E}">
        <p14:creationId xmlns:p14="http://schemas.microsoft.com/office/powerpoint/2010/main" val="32418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602495" y="251726"/>
            <a:ext cx="9275975" cy="1325563"/>
          </a:xfrm>
        </p:spPr>
        <p:txBody>
          <a:bodyPr>
            <a:noAutofit/>
          </a:bodyPr>
          <a:lstStyle/>
          <a:p>
            <a:r>
              <a:rPr lang="en-US" sz="4200" b="1" dirty="0">
                <a:solidFill>
                  <a:schemeClr val="bg1"/>
                </a:solidFill>
                <a:latin typeface="+mn-lt"/>
              </a:rPr>
              <a:t>SB 1238:</a:t>
            </a:r>
            <a:br>
              <a:rPr lang="en-US" sz="4200" b="1" dirty="0">
                <a:solidFill>
                  <a:schemeClr val="bg1"/>
                </a:solidFill>
                <a:latin typeface="+mn-lt"/>
              </a:rPr>
            </a:br>
            <a:r>
              <a:rPr lang="en-US" sz="4200" dirty="0">
                <a:solidFill>
                  <a:schemeClr val="bg1"/>
                </a:solidFill>
                <a:latin typeface="+mn-lt"/>
              </a:rPr>
              <a:t>List of Expanded Designated Facility Types</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9" name="TextBox 8">
            <a:extLst>
              <a:ext uri="{FF2B5EF4-FFF2-40B4-BE49-F238E27FC236}">
                <a16:creationId xmlns:a16="http://schemas.microsoft.com/office/drawing/2014/main" id="{8A0D4B42-6639-3938-39B4-CFCE2C9A86CD}"/>
              </a:ext>
            </a:extLst>
          </p:cNvPr>
          <p:cNvSpPr txBox="1"/>
          <p:nvPr/>
        </p:nvSpPr>
        <p:spPr>
          <a:xfrm>
            <a:off x="1156354" y="2426292"/>
            <a:ext cx="9879291" cy="3570208"/>
          </a:xfrm>
          <a:prstGeom prst="rect">
            <a:avLst/>
          </a:prstGeom>
          <a:noFill/>
        </p:spPr>
        <p:txBody>
          <a:bodyPr wrap="square">
            <a:spAutoFit/>
          </a:bodyPr>
          <a:lstStyle/>
          <a:p>
            <a:pPr marL="91440" indent="-285750" algn="just" fontAlgn="base">
              <a:buFont typeface="Arial" panose="020B0604020202020204" pitchFamily="34" charset="0"/>
              <a:buChar char="•"/>
            </a:pPr>
            <a:r>
              <a:rPr lang="en-US" b="1" i="0" dirty="0">
                <a:solidFill>
                  <a:srgbClr val="333333"/>
                </a:solidFill>
                <a:effectLst/>
              </a:rPr>
              <a:t>Psychiatric health facilities </a:t>
            </a:r>
            <a:r>
              <a:rPr lang="en-US" b="0" i="0" dirty="0">
                <a:solidFill>
                  <a:srgbClr val="333333"/>
                </a:solidFill>
                <a:effectLst/>
              </a:rPr>
              <a:t>licensed by the State Department of Health Care Services (DHCS).</a:t>
            </a:r>
          </a:p>
          <a:p>
            <a:pPr marL="91440" indent="-285750" algn="just" fontAlgn="base">
              <a:buFont typeface="Arial" panose="020B0604020202020204" pitchFamily="34" charset="0"/>
              <a:buChar char="•"/>
            </a:pPr>
            <a:endParaRPr lang="en-US" sz="1100" b="0" i="0" dirty="0">
              <a:solidFill>
                <a:srgbClr val="333333"/>
              </a:solidFill>
              <a:effectLst/>
            </a:endParaRPr>
          </a:p>
          <a:p>
            <a:pPr marL="91440" indent="-285750" algn="just" fontAlgn="base">
              <a:buFont typeface="Arial" panose="020B0604020202020204" pitchFamily="34" charset="0"/>
              <a:buChar char="•"/>
            </a:pPr>
            <a:r>
              <a:rPr lang="en-US" b="1" i="0" dirty="0">
                <a:solidFill>
                  <a:srgbClr val="333333"/>
                </a:solidFill>
                <a:effectLst/>
              </a:rPr>
              <a:t>Psychiatric residential treatment facilities </a:t>
            </a:r>
            <a:r>
              <a:rPr lang="en-US" b="0" i="0" dirty="0">
                <a:solidFill>
                  <a:srgbClr val="333333"/>
                </a:solidFill>
                <a:effectLst/>
              </a:rPr>
              <a:t>licensed by DHCS.</a:t>
            </a:r>
          </a:p>
          <a:p>
            <a:pPr marL="91440" indent="-285750" algn="just" fontAlgn="base">
              <a:buFont typeface="Arial" panose="020B0604020202020204" pitchFamily="34" charset="0"/>
              <a:buChar char="•"/>
            </a:pPr>
            <a:endParaRPr lang="en-US" sz="1100" b="0" i="0" dirty="0">
              <a:solidFill>
                <a:srgbClr val="333333"/>
              </a:solidFill>
              <a:effectLst/>
            </a:endParaRPr>
          </a:p>
          <a:p>
            <a:pPr marL="91440" indent="-285750" algn="just" fontAlgn="base">
              <a:buFont typeface="Arial" panose="020B0604020202020204" pitchFamily="34" charset="0"/>
              <a:buChar char="•"/>
            </a:pPr>
            <a:r>
              <a:rPr lang="en-US" b="1" i="0" dirty="0">
                <a:solidFill>
                  <a:srgbClr val="333333"/>
                </a:solidFill>
                <a:effectLst/>
              </a:rPr>
              <a:t>Mental health rehabilitation centers </a:t>
            </a:r>
            <a:r>
              <a:rPr lang="en-US" b="0" i="0" dirty="0">
                <a:solidFill>
                  <a:srgbClr val="333333"/>
                </a:solidFill>
                <a:effectLst/>
              </a:rPr>
              <a:t>licensed by DHCS.</a:t>
            </a:r>
          </a:p>
          <a:p>
            <a:pPr marL="91440" indent="-285750" algn="just" fontAlgn="base">
              <a:buFont typeface="Arial" panose="020B0604020202020204" pitchFamily="34" charset="0"/>
              <a:buChar char="•"/>
            </a:pPr>
            <a:endParaRPr lang="en-US" sz="1100" b="0" i="0" dirty="0">
              <a:solidFill>
                <a:srgbClr val="333333"/>
              </a:solidFill>
              <a:effectLst/>
            </a:endParaRPr>
          </a:p>
          <a:p>
            <a:pPr marL="91440" indent="-285750" algn="just" fontAlgn="base">
              <a:buFont typeface="Arial" panose="020B0604020202020204" pitchFamily="34" charset="0"/>
              <a:buChar char="•"/>
            </a:pPr>
            <a:r>
              <a:rPr lang="en-US" b="0" i="0" u="sng" dirty="0">
                <a:solidFill>
                  <a:srgbClr val="333333"/>
                </a:solidFill>
                <a:effectLst/>
              </a:rPr>
              <a:t>Provider sites certified by DHCS or a Mental Health Plan to provide </a:t>
            </a:r>
            <a:r>
              <a:rPr lang="en-US" b="1" i="0" u="sng" dirty="0">
                <a:solidFill>
                  <a:srgbClr val="333333"/>
                </a:solidFill>
                <a:effectLst/>
              </a:rPr>
              <a:t>crisis stabilization</a:t>
            </a:r>
            <a:r>
              <a:rPr lang="en-US" b="0" i="0" u="sng" dirty="0">
                <a:solidFill>
                  <a:srgbClr val="333333"/>
                </a:solidFill>
                <a:effectLst/>
              </a:rPr>
              <a:t>.</a:t>
            </a:r>
          </a:p>
          <a:p>
            <a:pPr marL="91440" indent="-285750" algn="just" fontAlgn="base">
              <a:buFont typeface="Arial" panose="020B0604020202020204" pitchFamily="34" charset="0"/>
              <a:buChar char="•"/>
            </a:pPr>
            <a:endParaRPr lang="en-US" sz="1100" b="0" i="0" u="sng" dirty="0">
              <a:solidFill>
                <a:srgbClr val="333333"/>
              </a:solidFill>
              <a:effectLst/>
            </a:endParaRPr>
          </a:p>
          <a:p>
            <a:pPr marL="91440" indent="-285750" algn="just" fontAlgn="base">
              <a:buFont typeface="Arial" panose="020B0604020202020204" pitchFamily="34" charset="0"/>
              <a:buChar char="•"/>
            </a:pPr>
            <a:r>
              <a:rPr lang="en-US" b="1" i="0" u="sng" dirty="0">
                <a:solidFill>
                  <a:srgbClr val="333333"/>
                </a:solidFill>
                <a:effectLst/>
              </a:rPr>
              <a:t>General acute care hospitals </a:t>
            </a:r>
            <a:r>
              <a:rPr lang="en-US" b="0" i="0" u="sng" dirty="0">
                <a:solidFill>
                  <a:srgbClr val="333333"/>
                </a:solidFill>
                <a:effectLst/>
              </a:rPr>
              <a:t>licensed by the State Department of Public Health (CDPH).</a:t>
            </a:r>
          </a:p>
          <a:p>
            <a:pPr marL="91440" indent="-285750" algn="just" fontAlgn="base">
              <a:buFont typeface="Arial" panose="020B0604020202020204" pitchFamily="34" charset="0"/>
              <a:buChar char="•"/>
            </a:pPr>
            <a:endParaRPr lang="en-US" sz="1100" b="0" i="0" u="sng" dirty="0">
              <a:solidFill>
                <a:srgbClr val="333333"/>
              </a:solidFill>
              <a:effectLst/>
            </a:endParaRPr>
          </a:p>
          <a:p>
            <a:pPr marL="91440" indent="-285750" algn="just" fontAlgn="base">
              <a:buFont typeface="Arial" panose="020B0604020202020204" pitchFamily="34" charset="0"/>
              <a:buChar char="•"/>
            </a:pPr>
            <a:r>
              <a:rPr lang="en-US" b="1" i="0" u="sng" dirty="0">
                <a:solidFill>
                  <a:srgbClr val="333333"/>
                </a:solidFill>
                <a:effectLst/>
              </a:rPr>
              <a:t>Acute psychiatric hospitals </a:t>
            </a:r>
            <a:r>
              <a:rPr lang="en-US" b="0" i="0" u="sng" dirty="0">
                <a:solidFill>
                  <a:srgbClr val="333333"/>
                </a:solidFill>
                <a:effectLst/>
              </a:rPr>
              <a:t>licensed by CDPH.</a:t>
            </a:r>
          </a:p>
          <a:p>
            <a:pPr marL="91440" indent="-285750" algn="just" fontAlgn="base">
              <a:buFont typeface="Arial" panose="020B0604020202020204" pitchFamily="34" charset="0"/>
              <a:buChar char="•"/>
            </a:pPr>
            <a:endParaRPr lang="en-US" sz="1100" b="0" i="0" dirty="0">
              <a:solidFill>
                <a:srgbClr val="333333"/>
              </a:solidFill>
              <a:effectLst/>
            </a:endParaRPr>
          </a:p>
          <a:p>
            <a:pPr marL="91440" indent="-285750" algn="just" fontAlgn="base">
              <a:buFont typeface="Arial" panose="020B0604020202020204" pitchFamily="34" charset="0"/>
              <a:buChar char="•"/>
            </a:pPr>
            <a:r>
              <a:rPr lang="en-US" b="1" i="0" dirty="0">
                <a:solidFill>
                  <a:srgbClr val="333333"/>
                </a:solidFill>
                <a:effectLst/>
              </a:rPr>
              <a:t>Chemical dependency recovery hospitals </a:t>
            </a:r>
            <a:r>
              <a:rPr lang="en-US" b="0" i="0" dirty="0">
                <a:solidFill>
                  <a:srgbClr val="333333"/>
                </a:solidFill>
                <a:effectLst/>
              </a:rPr>
              <a:t>licensed by the CDPH.</a:t>
            </a:r>
          </a:p>
          <a:p>
            <a:pPr marL="91440" indent="-285750" algn="just" fontAlgn="base">
              <a:buFont typeface="Arial" panose="020B0604020202020204" pitchFamily="34" charset="0"/>
              <a:buChar char="•"/>
            </a:pPr>
            <a:endParaRPr lang="en-US" sz="1100" b="0" i="0" dirty="0">
              <a:solidFill>
                <a:srgbClr val="333333"/>
              </a:solidFill>
              <a:effectLst/>
            </a:endParaRPr>
          </a:p>
          <a:p>
            <a:pPr marL="91440" indent="-285750" algn="just" fontAlgn="base">
              <a:buFont typeface="Arial" panose="020B0604020202020204" pitchFamily="34" charset="0"/>
              <a:buChar char="•"/>
            </a:pPr>
            <a:r>
              <a:rPr lang="en-US" b="1" i="0" dirty="0">
                <a:solidFill>
                  <a:srgbClr val="333333"/>
                </a:solidFill>
                <a:effectLst/>
              </a:rPr>
              <a:t>Hospitals operated by the United States Department of Veterans Affairs</a:t>
            </a:r>
            <a:r>
              <a:rPr lang="en-US" b="0" i="0" dirty="0">
                <a:solidFill>
                  <a:srgbClr val="333333"/>
                </a:solidFill>
                <a:effectLst/>
              </a:rPr>
              <a:t>.</a:t>
            </a:r>
          </a:p>
        </p:txBody>
      </p:sp>
    </p:spTree>
    <p:extLst>
      <p:ext uri="{BB962C8B-B14F-4D97-AF65-F5344CB8AC3E}">
        <p14:creationId xmlns:p14="http://schemas.microsoft.com/office/powerpoint/2010/main" val="2705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0CB4D0-43B8-24BC-C65D-FC1CD81AA89F}"/>
              </a:ext>
            </a:extLst>
          </p:cNvPr>
          <p:cNvSpPr txBox="1"/>
          <p:nvPr/>
        </p:nvSpPr>
        <p:spPr>
          <a:xfrm>
            <a:off x="4198289" y="1154509"/>
            <a:ext cx="7458323" cy="4247317"/>
          </a:xfrm>
          <a:prstGeom prst="rect">
            <a:avLst/>
          </a:prstGeom>
          <a:noFill/>
        </p:spPr>
        <p:txBody>
          <a:bodyPr wrap="square">
            <a:spAutoFit/>
          </a:bodyPr>
          <a:lstStyle/>
          <a:p>
            <a:pPr marL="285750" indent="-285750" algn="just" fontAlgn="base">
              <a:buFont typeface="Arial" panose="020B0604020202020204" pitchFamily="34" charset="0"/>
              <a:buChar char="•"/>
            </a:pPr>
            <a:r>
              <a:rPr lang="en-US" b="0" i="0" dirty="0">
                <a:solidFill>
                  <a:srgbClr val="333333"/>
                </a:solidFill>
                <a:effectLst/>
              </a:rPr>
              <a:t>Minimum substance use disorder related service requirements with sufficient substance use disorder staff to maintain appropriate substance use disorder only and cooccurring disorder programs, treatment setting, services, and safety measures, based on the individual patient’s substance use disorder needs.</a:t>
            </a:r>
          </a:p>
          <a:p>
            <a:pPr marL="285750" indent="-285750" algn="just" fontAlgn="base">
              <a:buFont typeface="Arial" panose="020B0604020202020204" pitchFamily="34" charset="0"/>
              <a:buChar char="•"/>
            </a:pPr>
            <a:endParaRPr lang="en-US" b="0" i="0" dirty="0">
              <a:solidFill>
                <a:srgbClr val="333333"/>
              </a:solidFill>
              <a:effectLst/>
            </a:endParaRPr>
          </a:p>
          <a:p>
            <a:pPr marL="285750" indent="-285750" algn="just" fontAlgn="base">
              <a:buFont typeface="Arial" panose="020B0604020202020204" pitchFamily="34" charset="0"/>
              <a:buChar char="•"/>
            </a:pPr>
            <a:r>
              <a:rPr lang="en-US" b="0" i="0" dirty="0">
                <a:solidFill>
                  <a:srgbClr val="333333"/>
                </a:solidFill>
                <a:effectLst/>
              </a:rPr>
              <a:t>Standards for offering medications for addiction treatment (MAT) or an effective referral process in place with narcotic treatment programs, community health centers, or other MAT providers.</a:t>
            </a:r>
          </a:p>
          <a:p>
            <a:pPr algn="just" fontAlgn="base"/>
            <a:endParaRPr lang="en-US" b="0" i="0" dirty="0">
              <a:solidFill>
                <a:srgbClr val="333333"/>
              </a:solidFill>
              <a:effectLst/>
            </a:endParaRPr>
          </a:p>
          <a:p>
            <a:pPr marL="285750" indent="-285750" algn="just" fontAlgn="base">
              <a:buFont typeface="Arial" panose="020B0604020202020204" pitchFamily="34" charset="0"/>
              <a:buChar char="•"/>
            </a:pPr>
            <a:r>
              <a:rPr lang="en-US" b="0" i="0" dirty="0">
                <a:solidFill>
                  <a:srgbClr val="333333"/>
                </a:solidFill>
                <a:effectLst/>
              </a:rPr>
              <a:t>Length of stay standards consistent with evidence-based care for substance use disorders.</a:t>
            </a:r>
          </a:p>
          <a:p>
            <a:pPr marL="285750" indent="-285750" algn="just" fontAlgn="base">
              <a:buFont typeface="Arial" panose="020B0604020202020204" pitchFamily="34" charset="0"/>
              <a:buChar char="•"/>
            </a:pPr>
            <a:endParaRPr lang="en-US" b="0" i="0" dirty="0">
              <a:solidFill>
                <a:srgbClr val="333333"/>
              </a:solidFill>
              <a:effectLst/>
            </a:endParaRPr>
          </a:p>
          <a:p>
            <a:pPr marL="285750" indent="-285750" algn="just" fontAlgn="base">
              <a:buFont typeface="Arial" panose="020B0604020202020204" pitchFamily="34" charset="0"/>
              <a:buChar char="•"/>
            </a:pPr>
            <a:r>
              <a:rPr lang="en-US" b="0" i="0" dirty="0">
                <a:solidFill>
                  <a:srgbClr val="333333"/>
                </a:solidFill>
                <a:effectLst/>
              </a:rPr>
              <a:t>Discharge planning for substance use disorder services, consistent with existing requirements.</a:t>
            </a:r>
          </a:p>
        </p:txBody>
      </p:sp>
      <p:pic>
        <p:nvPicPr>
          <p:cNvPr id="12" name="Picture 11" descr="Background pattern&#10;&#10;Description automatically generated">
            <a:extLst>
              <a:ext uri="{FF2B5EF4-FFF2-40B4-BE49-F238E27FC236}">
                <a16:creationId xmlns:a16="http://schemas.microsoft.com/office/drawing/2014/main" id="{FC6C57B5-EB1E-64DB-FB28-F0397757CA68}"/>
              </a:ext>
            </a:extLst>
          </p:cNvPr>
          <p:cNvPicPr>
            <a:picLocks noChangeAspect="1"/>
          </p:cNvPicPr>
          <p:nvPr/>
        </p:nvPicPr>
        <p:blipFill rotWithShape="1">
          <a:blip r:embed="rId3"/>
          <a:srcRect l="3032" r="1636" b="-2"/>
          <a:stretch/>
        </p:blipFill>
        <p:spPr>
          <a:xfrm>
            <a:off x="301451" y="428317"/>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13" name="TextBox 12">
            <a:extLst>
              <a:ext uri="{FF2B5EF4-FFF2-40B4-BE49-F238E27FC236}">
                <a16:creationId xmlns:a16="http://schemas.microsoft.com/office/drawing/2014/main" id="{28E9CD15-6921-8713-F0F0-C290A96C7CAB}"/>
              </a:ext>
            </a:extLst>
          </p:cNvPr>
          <p:cNvSpPr txBox="1"/>
          <p:nvPr/>
        </p:nvSpPr>
        <p:spPr>
          <a:xfrm>
            <a:off x="370789" y="1939340"/>
            <a:ext cx="3467433" cy="2677656"/>
          </a:xfrm>
          <a:prstGeom prst="rect">
            <a:avLst/>
          </a:prstGeom>
          <a:noFill/>
        </p:spPr>
        <p:txBody>
          <a:bodyPr wrap="square" rtlCol="0">
            <a:spAutoFit/>
          </a:bodyPr>
          <a:lstStyle/>
          <a:p>
            <a:pPr algn="ctr"/>
            <a:r>
              <a:rPr lang="en-US" sz="4200" dirty="0">
                <a:solidFill>
                  <a:schemeClr val="bg1"/>
                </a:solidFill>
              </a:rPr>
              <a:t>SB 1238: Minimum Requirements for SUD</a:t>
            </a:r>
          </a:p>
        </p:txBody>
      </p:sp>
      <p:pic>
        <p:nvPicPr>
          <p:cNvPr id="14" name="Picture 13">
            <a:extLst>
              <a:ext uri="{FF2B5EF4-FFF2-40B4-BE49-F238E27FC236}">
                <a16:creationId xmlns:a16="http://schemas.microsoft.com/office/drawing/2014/main" id="{1DB9A1E2-3786-975B-0C42-9138516938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96503" y="5012829"/>
            <a:ext cx="1295687" cy="1079545"/>
          </a:xfrm>
          <a:prstGeom prst="rect">
            <a:avLst/>
          </a:prstGeom>
        </p:spPr>
      </p:pic>
    </p:spTree>
    <p:extLst>
      <p:ext uri="{BB962C8B-B14F-4D97-AF65-F5344CB8AC3E}">
        <p14:creationId xmlns:p14="http://schemas.microsoft.com/office/powerpoint/2010/main" val="229009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0CB4D0-43B8-24BC-C65D-FC1CD81AA89F}"/>
              </a:ext>
            </a:extLst>
          </p:cNvPr>
          <p:cNvSpPr txBox="1"/>
          <p:nvPr/>
        </p:nvSpPr>
        <p:spPr>
          <a:xfrm>
            <a:off x="4387242" y="1789290"/>
            <a:ext cx="7030831" cy="3416320"/>
          </a:xfrm>
          <a:prstGeom prst="rect">
            <a:avLst/>
          </a:prstGeom>
          <a:noFill/>
        </p:spPr>
        <p:txBody>
          <a:bodyPr wrap="square">
            <a:spAutoFit/>
          </a:bodyPr>
          <a:lstStyle/>
          <a:p>
            <a:pPr marL="285750" indent="-285750" algn="just" fontAlgn="base">
              <a:buFont typeface="Arial" panose="020B0604020202020204" pitchFamily="34" charset="0"/>
              <a:buChar char="•"/>
            </a:pPr>
            <a:r>
              <a:rPr lang="en-US" b="0" i="0" dirty="0">
                <a:solidFill>
                  <a:srgbClr val="333333"/>
                </a:solidFill>
                <a:effectLst/>
              </a:rPr>
              <a:t>Privacy and data sharing requirements, including, but not limited to developing guidance and tools to facilitate data sharing for care coordination and discharge purposes.</a:t>
            </a:r>
          </a:p>
          <a:p>
            <a:pPr marL="285750" indent="-285750" algn="just" fontAlgn="base">
              <a:buFont typeface="Arial" panose="020B0604020202020204" pitchFamily="34" charset="0"/>
              <a:buChar char="•"/>
            </a:pPr>
            <a:endParaRPr lang="en-US" b="0" i="0" dirty="0">
              <a:solidFill>
                <a:srgbClr val="333333"/>
              </a:solidFill>
              <a:effectLst/>
            </a:endParaRPr>
          </a:p>
          <a:p>
            <a:pPr marL="285750" indent="-285750" algn="just" fontAlgn="base">
              <a:buFont typeface="Arial" panose="020B0604020202020204" pitchFamily="34" charset="0"/>
              <a:buChar char="•"/>
            </a:pPr>
            <a:r>
              <a:rPr lang="en-US" b="0" i="0" dirty="0">
                <a:solidFill>
                  <a:srgbClr val="333333"/>
                </a:solidFill>
                <a:effectLst/>
              </a:rPr>
              <a:t>The process for transitioning and assisting designated facilities to meet updated regulatory requirements, including, but not limited to, providing substance use disorder services.</a:t>
            </a:r>
          </a:p>
          <a:p>
            <a:pPr marL="285750" indent="-285750" algn="just" fontAlgn="base">
              <a:buFont typeface="Arial" panose="020B0604020202020204" pitchFamily="34" charset="0"/>
              <a:buChar char="•"/>
            </a:pPr>
            <a:endParaRPr lang="en-US" b="0" i="0" dirty="0">
              <a:solidFill>
                <a:srgbClr val="333333"/>
              </a:solidFill>
              <a:effectLst/>
            </a:endParaRPr>
          </a:p>
          <a:p>
            <a:pPr marL="285750" indent="-285750" algn="just" fontAlgn="base">
              <a:buFont typeface="Arial" panose="020B0604020202020204" pitchFamily="34" charset="0"/>
              <a:buChar char="•"/>
            </a:pPr>
            <a:r>
              <a:rPr lang="en-US" b="0" i="0" dirty="0">
                <a:solidFill>
                  <a:srgbClr val="333333"/>
                </a:solidFill>
                <a:effectLst/>
              </a:rPr>
              <a:t>Systems of public accountability and oversight that include, but are not limited to, readiness to meet, and ongoing maintenance of, required standards for staffing, facilities, and care established pursuant to this section.</a:t>
            </a:r>
          </a:p>
        </p:txBody>
      </p:sp>
      <p:pic>
        <p:nvPicPr>
          <p:cNvPr id="12" name="Picture 11" descr="Background pattern&#10;&#10;Description automatically generated">
            <a:extLst>
              <a:ext uri="{FF2B5EF4-FFF2-40B4-BE49-F238E27FC236}">
                <a16:creationId xmlns:a16="http://schemas.microsoft.com/office/drawing/2014/main" id="{FC6C57B5-EB1E-64DB-FB28-F0397757CA68}"/>
              </a:ext>
            </a:extLst>
          </p:cNvPr>
          <p:cNvPicPr>
            <a:picLocks noChangeAspect="1"/>
          </p:cNvPicPr>
          <p:nvPr/>
        </p:nvPicPr>
        <p:blipFill rotWithShape="1">
          <a:blip r:embed="rId3"/>
          <a:srcRect l="3032" r="1636" b="-2"/>
          <a:stretch/>
        </p:blipFill>
        <p:spPr>
          <a:xfrm>
            <a:off x="301451" y="428317"/>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13" name="TextBox 12">
            <a:extLst>
              <a:ext uri="{FF2B5EF4-FFF2-40B4-BE49-F238E27FC236}">
                <a16:creationId xmlns:a16="http://schemas.microsoft.com/office/drawing/2014/main" id="{28E9CD15-6921-8713-F0F0-C290A96C7CAB}"/>
              </a:ext>
            </a:extLst>
          </p:cNvPr>
          <p:cNvSpPr txBox="1"/>
          <p:nvPr/>
        </p:nvSpPr>
        <p:spPr>
          <a:xfrm>
            <a:off x="370789" y="1939340"/>
            <a:ext cx="3467433" cy="2677656"/>
          </a:xfrm>
          <a:prstGeom prst="rect">
            <a:avLst/>
          </a:prstGeom>
          <a:noFill/>
        </p:spPr>
        <p:txBody>
          <a:bodyPr wrap="square" rtlCol="0">
            <a:spAutoFit/>
          </a:bodyPr>
          <a:lstStyle/>
          <a:p>
            <a:pPr algn="ctr"/>
            <a:r>
              <a:rPr lang="en-US" sz="4200" dirty="0">
                <a:solidFill>
                  <a:schemeClr val="bg1"/>
                </a:solidFill>
              </a:rPr>
              <a:t>SB 1238: Minimum Requirements for SUD</a:t>
            </a:r>
          </a:p>
        </p:txBody>
      </p:sp>
      <p:pic>
        <p:nvPicPr>
          <p:cNvPr id="14" name="Picture 13">
            <a:extLst>
              <a:ext uri="{FF2B5EF4-FFF2-40B4-BE49-F238E27FC236}">
                <a16:creationId xmlns:a16="http://schemas.microsoft.com/office/drawing/2014/main" id="{1DB9A1E2-3786-975B-0C42-9138516938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96503" y="5012829"/>
            <a:ext cx="1295687" cy="1079545"/>
          </a:xfrm>
          <a:prstGeom prst="rect">
            <a:avLst/>
          </a:prstGeom>
        </p:spPr>
      </p:pic>
    </p:spTree>
    <p:extLst>
      <p:ext uri="{BB962C8B-B14F-4D97-AF65-F5344CB8AC3E}">
        <p14:creationId xmlns:p14="http://schemas.microsoft.com/office/powerpoint/2010/main" val="23469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A7596F-D19D-8EEB-158A-E7BBAB26B00F}"/>
              </a:ext>
            </a:extLst>
          </p:cNvPr>
          <p:cNvPicPr>
            <a:picLocks noChangeAspect="1"/>
          </p:cNvPicPr>
          <p:nvPr/>
        </p:nvPicPr>
        <p:blipFill rotWithShape="1">
          <a:blip r:embed="rId3"/>
          <a:srcRect l="30657" r="-1" b="-1"/>
          <a:stretch/>
        </p:blipFill>
        <p:spPr>
          <a:xfrm rot="10800000">
            <a:off x="0" y="0"/>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8" name="Rectangle: Rounded Corners 7">
            <a:extLst>
              <a:ext uri="{FF2B5EF4-FFF2-40B4-BE49-F238E27FC236}">
                <a16:creationId xmlns:a16="http://schemas.microsoft.com/office/drawing/2014/main" id="{1DC7AA91-7A76-F446-893A-DC46D3E4F4ED}"/>
              </a:ext>
            </a:extLst>
          </p:cNvPr>
          <p:cNvSpPr/>
          <p:nvPr/>
        </p:nvSpPr>
        <p:spPr>
          <a:xfrm>
            <a:off x="4334328" y="2065136"/>
            <a:ext cx="7430797" cy="413027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grpSp>
        <p:nvGrpSpPr>
          <p:cNvPr id="10" name="Group 9">
            <a:extLst>
              <a:ext uri="{FF2B5EF4-FFF2-40B4-BE49-F238E27FC236}">
                <a16:creationId xmlns:a16="http://schemas.microsoft.com/office/drawing/2014/main" id="{204E1C48-66AD-10EF-C543-8DF971D3AD2C}"/>
              </a:ext>
            </a:extLst>
          </p:cNvPr>
          <p:cNvGrpSpPr/>
          <p:nvPr/>
        </p:nvGrpSpPr>
        <p:grpSpPr>
          <a:xfrm>
            <a:off x="5312347" y="1987724"/>
            <a:ext cx="5474758" cy="4463954"/>
            <a:chOff x="-74130" y="879157"/>
            <a:chExt cx="9172253" cy="1864064"/>
          </a:xfrm>
        </p:grpSpPr>
        <p:sp>
          <p:nvSpPr>
            <p:cNvPr id="11" name="Rectangle 10">
              <a:extLst>
                <a:ext uri="{FF2B5EF4-FFF2-40B4-BE49-F238E27FC236}">
                  <a16:creationId xmlns:a16="http://schemas.microsoft.com/office/drawing/2014/main" id="{821AB5F6-C0A2-2FA6-515D-A3BA1091BAA1}"/>
                </a:ext>
              </a:extLst>
            </p:cNvPr>
            <p:cNvSpPr/>
            <p:nvPr/>
          </p:nvSpPr>
          <p:spPr>
            <a:xfrm>
              <a:off x="1631994" y="1330239"/>
              <a:ext cx="6395129" cy="14129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6CF9F349-682E-9B89-AF9A-FE79C7E7ED69}"/>
                </a:ext>
              </a:extLst>
            </p:cNvPr>
            <p:cNvSpPr txBox="1"/>
            <p:nvPr/>
          </p:nvSpPr>
          <p:spPr>
            <a:xfrm>
              <a:off x="-74130" y="879157"/>
              <a:ext cx="9172253" cy="178937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9541" tIns="149541" rIns="149541" bIns="149541" numCol="1" spcCol="1270" anchor="ctr" anchorCtr="0">
              <a:noAutofit/>
            </a:bodyPr>
            <a:lstStyle/>
            <a:p>
              <a:pPr marL="0" lvl="0" indent="0" algn="l" defTabSz="622300">
                <a:lnSpc>
                  <a:spcPct val="100000"/>
                </a:lnSpc>
                <a:spcBef>
                  <a:spcPct val="0"/>
                </a:spcBef>
                <a:spcAft>
                  <a:spcPct val="35000"/>
                </a:spcAft>
                <a:buNone/>
              </a:pPr>
              <a:r>
                <a:rPr lang="en-US" sz="8800" dirty="0"/>
                <a:t>Questions?</a:t>
              </a:r>
              <a:endParaRPr lang="en-US" sz="8800" kern="1200" dirty="0"/>
            </a:p>
          </p:txBody>
        </p:sp>
      </p:grpSp>
      <p:sp>
        <p:nvSpPr>
          <p:cNvPr id="17" name="Title 1">
            <a:extLst>
              <a:ext uri="{FF2B5EF4-FFF2-40B4-BE49-F238E27FC236}">
                <a16:creationId xmlns:a16="http://schemas.microsoft.com/office/drawing/2014/main" id="{2A15E530-BB19-C546-6B53-8B54CBA1D966}"/>
              </a:ext>
            </a:extLst>
          </p:cNvPr>
          <p:cNvSpPr txBox="1">
            <a:spLocks/>
          </p:cNvSpPr>
          <p:nvPr/>
        </p:nvSpPr>
        <p:spPr>
          <a:xfrm>
            <a:off x="214319" y="418755"/>
            <a:ext cx="3349813" cy="189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200" b="1" dirty="0">
              <a:solidFill>
                <a:schemeClr val="bg1"/>
              </a:solidFill>
              <a:latin typeface="+mn-lt"/>
            </a:endParaRPr>
          </a:p>
        </p:txBody>
      </p:sp>
      <p:pic>
        <p:nvPicPr>
          <p:cNvPr id="20" name="Picture 19">
            <a:extLst>
              <a:ext uri="{FF2B5EF4-FFF2-40B4-BE49-F238E27FC236}">
                <a16:creationId xmlns:a16="http://schemas.microsoft.com/office/drawing/2014/main" id="{5566B19F-93FD-5F04-0A83-700631202F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5509" y="1221865"/>
            <a:ext cx="2924702" cy="619252"/>
          </a:xfrm>
          <a:prstGeom prst="rect">
            <a:avLst/>
          </a:prstGeom>
        </p:spPr>
      </p:pic>
    </p:spTree>
    <p:extLst>
      <p:ext uri="{BB962C8B-B14F-4D97-AF65-F5344CB8AC3E}">
        <p14:creationId xmlns:p14="http://schemas.microsoft.com/office/powerpoint/2010/main" val="168923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A7596F-D19D-8EEB-158A-E7BBAB26B00F}"/>
              </a:ext>
            </a:extLst>
          </p:cNvPr>
          <p:cNvPicPr>
            <a:picLocks noChangeAspect="1"/>
          </p:cNvPicPr>
          <p:nvPr/>
        </p:nvPicPr>
        <p:blipFill rotWithShape="1">
          <a:blip r:embed="rId3"/>
          <a:srcRect l="30657" r="-1" b="-1"/>
          <a:stretch/>
        </p:blipFill>
        <p:spPr>
          <a:xfrm rot="10800000">
            <a:off x="0" y="0"/>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8" name="Rectangle: Rounded Corners 7">
            <a:extLst>
              <a:ext uri="{FF2B5EF4-FFF2-40B4-BE49-F238E27FC236}">
                <a16:creationId xmlns:a16="http://schemas.microsoft.com/office/drawing/2014/main" id="{1DC7AA91-7A76-F446-893A-DC46D3E4F4ED}"/>
              </a:ext>
            </a:extLst>
          </p:cNvPr>
          <p:cNvSpPr/>
          <p:nvPr/>
        </p:nvSpPr>
        <p:spPr>
          <a:xfrm>
            <a:off x="4334328" y="2065136"/>
            <a:ext cx="7430797" cy="413027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grpSp>
        <p:nvGrpSpPr>
          <p:cNvPr id="10" name="Group 9">
            <a:extLst>
              <a:ext uri="{FF2B5EF4-FFF2-40B4-BE49-F238E27FC236}">
                <a16:creationId xmlns:a16="http://schemas.microsoft.com/office/drawing/2014/main" id="{204E1C48-66AD-10EF-C543-8DF971D3AD2C}"/>
              </a:ext>
            </a:extLst>
          </p:cNvPr>
          <p:cNvGrpSpPr/>
          <p:nvPr/>
        </p:nvGrpSpPr>
        <p:grpSpPr>
          <a:xfrm>
            <a:off x="5004699" y="1987723"/>
            <a:ext cx="6469146" cy="4463954"/>
            <a:chOff x="-589554" y="879157"/>
            <a:chExt cx="10838222" cy="1864064"/>
          </a:xfrm>
        </p:grpSpPr>
        <p:sp>
          <p:nvSpPr>
            <p:cNvPr id="11" name="Rectangle 10">
              <a:extLst>
                <a:ext uri="{FF2B5EF4-FFF2-40B4-BE49-F238E27FC236}">
                  <a16:creationId xmlns:a16="http://schemas.microsoft.com/office/drawing/2014/main" id="{821AB5F6-C0A2-2FA6-515D-A3BA1091BAA1}"/>
                </a:ext>
              </a:extLst>
            </p:cNvPr>
            <p:cNvSpPr/>
            <p:nvPr/>
          </p:nvSpPr>
          <p:spPr>
            <a:xfrm>
              <a:off x="1631994" y="1330239"/>
              <a:ext cx="6395129" cy="14129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6CF9F349-682E-9B89-AF9A-FE79C7E7ED69}"/>
                </a:ext>
              </a:extLst>
            </p:cNvPr>
            <p:cNvSpPr txBox="1"/>
            <p:nvPr/>
          </p:nvSpPr>
          <p:spPr>
            <a:xfrm>
              <a:off x="-589554" y="879157"/>
              <a:ext cx="10838222" cy="178937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9541" tIns="149541" rIns="149541" bIns="149541" numCol="1" spcCol="1270" anchor="ctr" anchorCtr="0">
              <a:noAutofit/>
            </a:bodyPr>
            <a:lstStyle/>
            <a:p>
              <a:pPr marL="0" lvl="0" indent="0" algn="l" defTabSz="622300">
                <a:lnSpc>
                  <a:spcPct val="100000"/>
                </a:lnSpc>
                <a:spcBef>
                  <a:spcPct val="0"/>
                </a:spcBef>
                <a:spcAft>
                  <a:spcPct val="35000"/>
                </a:spcAft>
                <a:buNone/>
              </a:pPr>
              <a:r>
                <a:rPr lang="en-US" sz="8800" kern="1200" dirty="0"/>
                <a:t>Intermission</a:t>
              </a:r>
            </a:p>
          </p:txBody>
        </p:sp>
      </p:grpSp>
      <p:sp>
        <p:nvSpPr>
          <p:cNvPr id="17" name="Title 1">
            <a:extLst>
              <a:ext uri="{FF2B5EF4-FFF2-40B4-BE49-F238E27FC236}">
                <a16:creationId xmlns:a16="http://schemas.microsoft.com/office/drawing/2014/main" id="{2A15E530-BB19-C546-6B53-8B54CBA1D966}"/>
              </a:ext>
            </a:extLst>
          </p:cNvPr>
          <p:cNvSpPr txBox="1">
            <a:spLocks/>
          </p:cNvSpPr>
          <p:nvPr/>
        </p:nvSpPr>
        <p:spPr>
          <a:xfrm>
            <a:off x="214319" y="418755"/>
            <a:ext cx="3349813" cy="189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200" b="1" dirty="0">
              <a:solidFill>
                <a:schemeClr val="bg1"/>
              </a:solidFill>
              <a:latin typeface="+mn-lt"/>
            </a:endParaRPr>
          </a:p>
        </p:txBody>
      </p:sp>
      <p:pic>
        <p:nvPicPr>
          <p:cNvPr id="20" name="Picture 19">
            <a:extLst>
              <a:ext uri="{FF2B5EF4-FFF2-40B4-BE49-F238E27FC236}">
                <a16:creationId xmlns:a16="http://schemas.microsoft.com/office/drawing/2014/main" id="{5566B19F-93FD-5F04-0A83-700631202F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5509" y="1221865"/>
            <a:ext cx="2924702" cy="619252"/>
          </a:xfrm>
          <a:prstGeom prst="rect">
            <a:avLst/>
          </a:prstGeom>
        </p:spPr>
      </p:pic>
    </p:spTree>
    <p:extLst>
      <p:ext uri="{BB962C8B-B14F-4D97-AF65-F5344CB8AC3E}">
        <p14:creationId xmlns:p14="http://schemas.microsoft.com/office/powerpoint/2010/main" val="57127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7862878" y="-1"/>
            <a:ext cx="4329122" cy="6975835"/>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4" name="Title 1">
            <a:extLst>
              <a:ext uri="{FF2B5EF4-FFF2-40B4-BE49-F238E27FC236}">
                <a16:creationId xmlns:a16="http://schemas.microsoft.com/office/drawing/2014/main" id="{37FBEF37-49E8-9264-5876-C5C82618CE03}"/>
              </a:ext>
            </a:extLst>
          </p:cNvPr>
          <p:cNvSpPr txBox="1">
            <a:spLocks/>
          </p:cNvSpPr>
          <p:nvPr/>
        </p:nvSpPr>
        <p:spPr>
          <a:xfrm>
            <a:off x="1563759" y="1194230"/>
            <a:ext cx="3643744" cy="541222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latin typeface="+mn-lt"/>
            </a:endParaRPr>
          </a:p>
        </p:txBody>
      </p:sp>
      <p:pic>
        <p:nvPicPr>
          <p:cNvPr id="17"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65088" y="5468549"/>
            <a:ext cx="2924702" cy="619252"/>
          </a:xfrm>
          <a:prstGeom prst="rect">
            <a:avLst/>
          </a:prstGeom>
        </p:spPr>
      </p:pic>
      <p:sp>
        <p:nvSpPr>
          <p:cNvPr id="18" name="Title 17">
            <a:extLst>
              <a:ext uri="{FF2B5EF4-FFF2-40B4-BE49-F238E27FC236}">
                <a16:creationId xmlns:a16="http://schemas.microsoft.com/office/drawing/2014/main" id="{D46FC70B-D3D9-E219-86F9-ACF6CC211D18}"/>
              </a:ext>
            </a:extLst>
          </p:cNvPr>
          <p:cNvSpPr>
            <a:spLocks noGrp="1"/>
          </p:cNvSpPr>
          <p:nvPr>
            <p:ph type="title"/>
          </p:nvPr>
        </p:nvSpPr>
        <p:spPr>
          <a:xfrm>
            <a:off x="8404529" y="2719140"/>
            <a:ext cx="3444782" cy="1292457"/>
          </a:xfrm>
        </p:spPr>
        <p:txBody>
          <a:bodyPr>
            <a:normAutofit/>
          </a:bodyPr>
          <a:lstStyle/>
          <a:p>
            <a:r>
              <a:rPr lang="en-US" sz="6600" b="1" dirty="0">
                <a:solidFill>
                  <a:schemeClr val="bg1"/>
                </a:solidFill>
                <a:latin typeface="+mn-lt"/>
              </a:rPr>
              <a:t>Agenda</a:t>
            </a:r>
          </a:p>
        </p:txBody>
      </p:sp>
      <p:sp>
        <p:nvSpPr>
          <p:cNvPr id="19" name="Content Placeholder 18">
            <a:extLst>
              <a:ext uri="{FF2B5EF4-FFF2-40B4-BE49-F238E27FC236}">
                <a16:creationId xmlns:a16="http://schemas.microsoft.com/office/drawing/2014/main" id="{4D7D9CFA-02D8-D047-D761-8AF5B7C928D1}"/>
              </a:ext>
            </a:extLst>
          </p:cNvPr>
          <p:cNvSpPr>
            <a:spLocks noGrp="1"/>
          </p:cNvSpPr>
          <p:nvPr>
            <p:ph idx="1"/>
          </p:nvPr>
        </p:nvSpPr>
        <p:spPr>
          <a:xfrm>
            <a:off x="1221070" y="981306"/>
            <a:ext cx="4501304" cy="5278087"/>
          </a:xfrm>
        </p:spPr>
        <p:txBody>
          <a:bodyPr>
            <a:noAutofit/>
          </a:bodyPr>
          <a:lstStyle/>
          <a:p>
            <a:pPr marL="400050" indent="-400050">
              <a:buFont typeface="+mj-lt"/>
              <a:buAutoNum type="romanUcPeriod"/>
            </a:pPr>
            <a:r>
              <a:rPr lang="en-US" sz="2400" b="1" dirty="0"/>
              <a:t>Welcome and Introductions</a:t>
            </a:r>
          </a:p>
          <a:p>
            <a:pPr marL="400050" indent="-400050">
              <a:buFont typeface="+mj-lt"/>
              <a:buAutoNum type="romanUcPeriod"/>
            </a:pPr>
            <a:endParaRPr lang="en-US" sz="1600" dirty="0"/>
          </a:p>
          <a:p>
            <a:pPr marL="400050" indent="-400050">
              <a:buFont typeface="+mj-lt"/>
              <a:buAutoNum type="romanUcPeriod"/>
            </a:pPr>
            <a:r>
              <a:rPr lang="en-US" sz="2400" b="1" dirty="0"/>
              <a:t>Readiness Survey</a:t>
            </a:r>
            <a:endParaRPr lang="en-US" sz="2400" dirty="0"/>
          </a:p>
          <a:p>
            <a:pPr marL="857250" lvl="1" indent="-400050">
              <a:buFont typeface="+mj-lt"/>
              <a:buAutoNum type="romanUcPeriod"/>
            </a:pPr>
            <a:endParaRPr lang="en-US" sz="1600" dirty="0"/>
          </a:p>
          <a:p>
            <a:pPr marL="400050" indent="-400050">
              <a:buFont typeface="+mj-lt"/>
              <a:buAutoNum type="romanUcPeriod"/>
            </a:pPr>
            <a:r>
              <a:rPr lang="en-US" sz="2400" b="1" dirty="0"/>
              <a:t>Review of Regulation Changes</a:t>
            </a:r>
          </a:p>
          <a:p>
            <a:pPr marL="400050" indent="-400050">
              <a:buFont typeface="+mj-lt"/>
              <a:buAutoNum type="romanUcPeriod"/>
            </a:pPr>
            <a:endParaRPr lang="en-US" sz="1600" dirty="0"/>
          </a:p>
          <a:p>
            <a:pPr marL="400050" indent="-400050">
              <a:buFont typeface="+mj-lt"/>
              <a:buAutoNum type="romanUcPeriod"/>
            </a:pPr>
            <a:r>
              <a:rPr lang="en-US" sz="2400" b="1" dirty="0"/>
              <a:t>Break</a:t>
            </a:r>
          </a:p>
          <a:p>
            <a:pPr marL="400050" indent="-400050">
              <a:buFont typeface="+mj-lt"/>
              <a:buAutoNum type="romanUcPeriod"/>
            </a:pPr>
            <a:endParaRPr lang="en-US" sz="1600" b="1" dirty="0"/>
          </a:p>
          <a:p>
            <a:pPr marL="400050" indent="-400050">
              <a:buFont typeface="+mj-lt"/>
              <a:buAutoNum type="romanUcPeriod"/>
            </a:pPr>
            <a:r>
              <a:rPr lang="en-US" sz="2400" b="1" dirty="0"/>
              <a:t>Planning Updates</a:t>
            </a:r>
          </a:p>
          <a:p>
            <a:pPr marL="400050" indent="-400050">
              <a:buFont typeface="+mj-lt"/>
              <a:buAutoNum type="romanUcPeriod"/>
            </a:pPr>
            <a:endParaRPr lang="en-US" sz="1600" dirty="0"/>
          </a:p>
          <a:p>
            <a:pPr marL="400050" indent="-400050">
              <a:buFont typeface="+mj-lt"/>
              <a:buAutoNum type="romanUcPeriod"/>
            </a:pPr>
            <a:r>
              <a:rPr lang="en-US" sz="2400" b="1" dirty="0"/>
              <a:t>SUD System of Care</a:t>
            </a:r>
          </a:p>
          <a:p>
            <a:pPr marL="400050" indent="-400050">
              <a:buFont typeface="+mj-lt"/>
              <a:buAutoNum type="romanUcPeriod"/>
            </a:pPr>
            <a:endParaRPr lang="en-US" sz="1600" dirty="0"/>
          </a:p>
          <a:p>
            <a:pPr marL="400050" indent="-400050">
              <a:buFont typeface="+mj-lt"/>
              <a:buAutoNum type="romanUcPeriod"/>
            </a:pPr>
            <a:r>
              <a:rPr lang="en-US" sz="2400" b="1" dirty="0"/>
              <a:t>Q &amp; A</a:t>
            </a:r>
          </a:p>
        </p:txBody>
      </p:sp>
    </p:spTree>
    <p:extLst>
      <p:ext uri="{BB962C8B-B14F-4D97-AF65-F5344CB8AC3E}">
        <p14:creationId xmlns:p14="http://schemas.microsoft.com/office/powerpoint/2010/main" val="11253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550606" y="251726"/>
            <a:ext cx="8683705" cy="1325563"/>
          </a:xfrm>
        </p:spPr>
        <p:txBody>
          <a:bodyPr>
            <a:noAutofit/>
          </a:bodyPr>
          <a:lstStyle/>
          <a:p>
            <a:r>
              <a:rPr lang="en-US" sz="5400" b="1" dirty="0">
                <a:solidFill>
                  <a:schemeClr val="bg1"/>
                </a:solidFill>
                <a:latin typeface="+mn-lt"/>
              </a:rPr>
              <a:t>Planning Updates </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9" name="TextBox 8">
            <a:extLst>
              <a:ext uri="{FF2B5EF4-FFF2-40B4-BE49-F238E27FC236}">
                <a16:creationId xmlns:a16="http://schemas.microsoft.com/office/drawing/2014/main" id="{8A0D4B42-6639-3938-39B4-CFCE2C9A86CD}"/>
              </a:ext>
            </a:extLst>
          </p:cNvPr>
          <p:cNvSpPr txBox="1"/>
          <p:nvPr/>
        </p:nvSpPr>
        <p:spPr>
          <a:xfrm>
            <a:off x="1104778" y="2945454"/>
            <a:ext cx="8776304" cy="2308324"/>
          </a:xfrm>
          <a:prstGeom prst="rect">
            <a:avLst/>
          </a:prstGeom>
          <a:noFill/>
        </p:spPr>
        <p:txBody>
          <a:bodyPr wrap="square">
            <a:spAutoFit/>
          </a:bodyPr>
          <a:lstStyle/>
          <a:p>
            <a:pPr marL="1143000" marR="0" lvl="2" indent="-228600">
              <a:spcBef>
                <a:spcPts val="0"/>
              </a:spcBef>
              <a:spcAft>
                <a:spcPts val="0"/>
              </a:spcAft>
              <a:buFont typeface="Arial" panose="020B0604020202020204" pitchFamily="34" charset="0"/>
              <a:buChar char="•"/>
            </a:pPr>
            <a:r>
              <a:rPr lang="en-US" sz="2400" dirty="0">
                <a:ea typeface="Calibri" panose="020F0502020204030204" pitchFamily="34" charset="0"/>
              </a:rPr>
              <a:t>HCA Needs Assessment Survey c</a:t>
            </a:r>
            <a:r>
              <a:rPr lang="en-US" sz="2400" dirty="0">
                <a:effectLst/>
                <a:ea typeface="Calibri" panose="020F0502020204030204" pitchFamily="34" charset="0"/>
              </a:rPr>
              <a:t>ompleted in 2024 </a:t>
            </a:r>
          </a:p>
          <a:p>
            <a:pPr marL="1143000" marR="0" lvl="2" indent="-228600">
              <a:spcBef>
                <a:spcPts val="0"/>
              </a:spcBef>
              <a:spcAft>
                <a:spcPts val="0"/>
              </a:spcAft>
              <a:buFont typeface="Arial" panose="020B0604020202020204" pitchFamily="34" charset="0"/>
              <a:buChar char="•"/>
            </a:pPr>
            <a:endParaRPr lang="en-US" sz="2400" dirty="0">
              <a:effectLst/>
              <a:ea typeface="Calibri" panose="020F0502020204030204" pitchFamily="34" charset="0"/>
            </a:endParaRPr>
          </a:p>
          <a:p>
            <a:pPr marL="1143000" marR="0" lvl="2" indent="-228600">
              <a:spcBef>
                <a:spcPts val="0"/>
              </a:spcBef>
              <a:spcAft>
                <a:spcPts val="0"/>
              </a:spcAft>
              <a:buFont typeface="Arial" panose="020B0604020202020204" pitchFamily="34" charset="0"/>
              <a:buChar char="•"/>
            </a:pPr>
            <a:r>
              <a:rPr lang="en-US" sz="2400" dirty="0">
                <a:effectLst/>
                <a:ea typeface="Calibri" panose="020F0502020204030204" pitchFamily="34" charset="0"/>
              </a:rPr>
              <a:t>Invited input from Hospitals, Law Enforcement Agencies and the Public Guardian</a:t>
            </a:r>
          </a:p>
          <a:p>
            <a:pPr marL="1143000" marR="0" lvl="2" indent="-228600">
              <a:spcBef>
                <a:spcPts val="0"/>
              </a:spcBef>
              <a:spcAft>
                <a:spcPts val="0"/>
              </a:spcAft>
              <a:buFont typeface="Arial" panose="020B0604020202020204" pitchFamily="34" charset="0"/>
              <a:buChar char="•"/>
            </a:pPr>
            <a:endParaRPr lang="en-US" sz="2400" dirty="0">
              <a:effectLst/>
              <a:ea typeface="Calibri" panose="020F0502020204030204" pitchFamily="34" charset="0"/>
            </a:endParaRPr>
          </a:p>
          <a:p>
            <a:pPr marL="1143000" marR="0" lvl="2" indent="-228600">
              <a:spcBef>
                <a:spcPts val="0"/>
              </a:spcBef>
              <a:spcAft>
                <a:spcPts val="0"/>
              </a:spcAft>
              <a:buFont typeface="Arial" panose="020B0604020202020204" pitchFamily="34" charset="0"/>
              <a:buChar char="•"/>
            </a:pPr>
            <a:r>
              <a:rPr lang="en-US" sz="2400" dirty="0">
                <a:ea typeface="Calibri" panose="020F0502020204030204" pitchFamily="34" charset="0"/>
              </a:rPr>
              <a:t>Surveyed Resource Capacity and Concerns</a:t>
            </a:r>
          </a:p>
        </p:txBody>
      </p:sp>
    </p:spTree>
    <p:extLst>
      <p:ext uri="{BB962C8B-B14F-4D97-AF65-F5344CB8AC3E}">
        <p14:creationId xmlns:p14="http://schemas.microsoft.com/office/powerpoint/2010/main" val="34027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602495" y="251726"/>
            <a:ext cx="9275975" cy="1325563"/>
          </a:xfrm>
        </p:spPr>
        <p:txBody>
          <a:bodyPr>
            <a:noAutofit/>
          </a:bodyPr>
          <a:lstStyle/>
          <a:p>
            <a:r>
              <a:rPr lang="en-US" sz="5400" b="1" dirty="0">
                <a:solidFill>
                  <a:schemeClr val="bg1"/>
                </a:solidFill>
                <a:latin typeface="+mn-lt"/>
              </a:rPr>
              <a:t>Statewide Planning</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9" name="TextBox 8">
            <a:extLst>
              <a:ext uri="{FF2B5EF4-FFF2-40B4-BE49-F238E27FC236}">
                <a16:creationId xmlns:a16="http://schemas.microsoft.com/office/drawing/2014/main" id="{8A0D4B42-6639-3938-39B4-CFCE2C9A86CD}"/>
              </a:ext>
            </a:extLst>
          </p:cNvPr>
          <p:cNvSpPr txBox="1"/>
          <p:nvPr/>
        </p:nvSpPr>
        <p:spPr>
          <a:xfrm>
            <a:off x="1349298" y="2476021"/>
            <a:ext cx="9342861" cy="3877985"/>
          </a:xfrm>
          <a:prstGeom prst="rect">
            <a:avLst/>
          </a:prstGeom>
          <a:noFill/>
        </p:spPr>
        <p:txBody>
          <a:bodyPr wrap="square">
            <a:spAutoFit/>
          </a:bodyPr>
          <a:lstStyle/>
          <a:p>
            <a:pPr marL="818400" lvl="1" indent="-342900">
              <a:spcBef>
                <a:spcPts val="0"/>
              </a:spcBef>
              <a:buFont typeface="Arial" panose="020B0604020202020204" pitchFamily="34" charset="0"/>
              <a:buChar char="•"/>
              <a:tabLst>
                <a:tab pos="520700" algn="l"/>
              </a:tabLst>
            </a:pPr>
            <a:r>
              <a:rPr lang="en-US" sz="2400" dirty="0">
                <a:ea typeface="Calibri" panose="020F0502020204030204" pitchFamily="34" charset="0"/>
              </a:rPr>
              <a:t>Statewide w</a:t>
            </a:r>
            <a:r>
              <a:rPr lang="en-US" sz="2400" dirty="0">
                <a:effectLst/>
                <a:ea typeface="Calibri" panose="020F0502020204030204" pitchFamily="34" charset="0"/>
              </a:rPr>
              <a:t>orkgroup developing guidelines and tools for implementing SB 43 </a:t>
            </a:r>
          </a:p>
          <a:p>
            <a:pPr marL="818400" lvl="1" indent="-342900">
              <a:spcBef>
                <a:spcPts val="0"/>
              </a:spcBef>
              <a:buFont typeface="Arial" panose="020B0604020202020204" pitchFamily="34" charset="0"/>
              <a:buChar char="•"/>
              <a:tabLst>
                <a:tab pos="520700" algn="l"/>
              </a:tabLst>
            </a:pPr>
            <a:endParaRPr lang="en-US" dirty="0">
              <a:effectLst/>
              <a:ea typeface="Calibri" panose="020F0502020204030204" pitchFamily="34" charset="0"/>
            </a:endParaRPr>
          </a:p>
          <a:p>
            <a:pPr marL="818400" lvl="1" indent="-342900">
              <a:spcBef>
                <a:spcPts val="0"/>
              </a:spcBef>
              <a:buFont typeface="Arial" panose="020B0604020202020204" pitchFamily="34" charset="0"/>
              <a:buChar char="•"/>
              <a:tabLst>
                <a:tab pos="520700" algn="l"/>
              </a:tabLst>
            </a:pPr>
            <a:r>
              <a:rPr lang="en-US" sz="2400" dirty="0">
                <a:effectLst/>
                <a:ea typeface="Calibri" panose="020F0502020204030204" pitchFamily="34" charset="0"/>
              </a:rPr>
              <a:t>Input sought from California Hospital Association (CHA) and the California Association of Public Administrators, Public Guardians, and Public Conservators (PA/PG/PC) </a:t>
            </a:r>
          </a:p>
          <a:p>
            <a:pPr marL="818400" lvl="1" indent="-342900">
              <a:spcBef>
                <a:spcPts val="0"/>
              </a:spcBef>
              <a:buFont typeface="Arial" panose="020B0604020202020204" pitchFamily="34" charset="0"/>
              <a:buChar char="•"/>
              <a:tabLst>
                <a:tab pos="520700" algn="l"/>
              </a:tabLst>
            </a:pPr>
            <a:endParaRPr lang="en-US" dirty="0">
              <a:effectLst/>
              <a:ea typeface="Calibri" panose="020F0502020204030204" pitchFamily="34" charset="0"/>
            </a:endParaRPr>
          </a:p>
          <a:p>
            <a:pPr marL="818400" lvl="1" indent="-342900">
              <a:spcBef>
                <a:spcPts val="0"/>
              </a:spcBef>
              <a:buFont typeface="Arial" panose="020B0604020202020204" pitchFamily="34" charset="0"/>
              <a:buChar char="•"/>
              <a:tabLst>
                <a:tab pos="520700" algn="l"/>
              </a:tabLst>
            </a:pPr>
            <a:r>
              <a:rPr lang="en-US" sz="2400" dirty="0">
                <a:effectLst/>
                <a:ea typeface="Calibri" panose="020F0502020204030204" pitchFamily="34" charset="0"/>
              </a:rPr>
              <a:t>Established proposed guidelines for defining Severe Substance Use Disorder, Medical and Personal Safety criteria</a:t>
            </a:r>
          </a:p>
          <a:p>
            <a:pPr marL="475500" lvl="1">
              <a:spcBef>
                <a:spcPts val="0"/>
              </a:spcBef>
              <a:tabLst>
                <a:tab pos="520700" algn="l"/>
              </a:tabLst>
            </a:pPr>
            <a:endParaRPr lang="en-US" dirty="0">
              <a:effectLst/>
              <a:ea typeface="Calibri" panose="020F0502020204030204" pitchFamily="34" charset="0"/>
            </a:endParaRPr>
          </a:p>
          <a:p>
            <a:pPr marL="818400" lvl="1" indent="-342900">
              <a:spcBef>
                <a:spcPts val="0"/>
              </a:spcBef>
              <a:buFont typeface="Arial" panose="020B0604020202020204" pitchFamily="34" charset="0"/>
              <a:buChar char="•"/>
              <a:tabLst>
                <a:tab pos="520700" algn="l"/>
              </a:tabLst>
            </a:pPr>
            <a:r>
              <a:rPr lang="en-US" sz="2400" dirty="0">
                <a:ea typeface="Calibri" panose="020F0502020204030204" pitchFamily="34" charset="0"/>
              </a:rPr>
              <a:t>Feedback from early adopters</a:t>
            </a:r>
            <a:endParaRPr lang="en-US" sz="2400" dirty="0">
              <a:effectLst/>
              <a:ea typeface="Calibri" panose="020F0502020204030204" pitchFamily="34" charset="0"/>
            </a:endParaRPr>
          </a:p>
        </p:txBody>
      </p:sp>
    </p:spTree>
    <p:extLst>
      <p:ext uri="{BB962C8B-B14F-4D97-AF65-F5344CB8AC3E}">
        <p14:creationId xmlns:p14="http://schemas.microsoft.com/office/powerpoint/2010/main" val="29772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0CB4D0-43B8-24BC-C65D-FC1CD81AA89F}"/>
              </a:ext>
            </a:extLst>
          </p:cNvPr>
          <p:cNvSpPr txBox="1"/>
          <p:nvPr/>
        </p:nvSpPr>
        <p:spPr>
          <a:xfrm>
            <a:off x="5363737" y="1554628"/>
            <a:ext cx="5167035" cy="2985433"/>
          </a:xfrm>
          <a:prstGeom prst="rect">
            <a:avLst/>
          </a:prstGeom>
          <a:noFill/>
        </p:spPr>
        <p:txBody>
          <a:bodyPr wrap="square">
            <a:spAutoFit/>
          </a:bodyPr>
          <a:lstStyle/>
          <a:p>
            <a:pPr marL="285750" indent="-285750">
              <a:buFont typeface="Wingdings" panose="05000000000000000000" pitchFamily="2" charset="2"/>
              <a:buChar char="à"/>
            </a:pPr>
            <a:r>
              <a:rPr lang="en-US" sz="2800" b="1" dirty="0">
                <a:solidFill>
                  <a:prstClr val="black"/>
                </a:solidFill>
                <a:sym typeface="Wingdings" pitchFamily="2" charset="2"/>
              </a:rPr>
              <a:t> BHS</a:t>
            </a:r>
            <a:r>
              <a:rPr kumimoji="0" lang="en-US" sz="2800" b="1" i="0" u="none" strike="noStrike" kern="1200" cap="none" spc="0" normalizeH="0" baseline="0" noProof="0" dirty="0">
                <a:ln>
                  <a:noFill/>
                </a:ln>
                <a:solidFill>
                  <a:prstClr val="black"/>
                </a:solidFill>
                <a:effectLst/>
                <a:uLnTx/>
                <a:uFillTx/>
                <a:ea typeface="+mn-ea"/>
                <a:cs typeface="+mn-cs"/>
                <a:sym typeface="Wingdings" pitchFamily="2" charset="2"/>
              </a:rPr>
              <a:t> Planning Meeting Focus:</a:t>
            </a:r>
            <a:endParaRPr kumimoji="0" lang="en-US" sz="2400" b="1" i="0" u="none" strike="noStrike" kern="1200" cap="none" spc="0" normalizeH="0" baseline="0" noProof="0" dirty="0">
              <a:ln>
                <a:noFill/>
              </a:ln>
              <a:solidFill>
                <a:prstClr val="black"/>
              </a:solidFill>
              <a:effectLst/>
              <a:uLnTx/>
              <a:uFillTx/>
              <a:ea typeface="+mn-ea"/>
              <a:cs typeface="+mn-cs"/>
              <a:sym typeface="Wingdings" pitchFamily="2" charset="2"/>
            </a:endParaRPr>
          </a:p>
          <a:p>
            <a:pPr marL="285750" indent="-285750">
              <a:buFont typeface="Wingdings" panose="05000000000000000000" pitchFamily="2" charset="2"/>
              <a:buChar char="à"/>
            </a:pPr>
            <a:endParaRPr lang="en-US" sz="2000" b="1" dirty="0">
              <a:effectLst/>
            </a:endParaRPr>
          </a:p>
          <a:p>
            <a:pPr marL="742950" lvl="1" indent="-285750">
              <a:buFont typeface="Arial" panose="020B0604020202020204" pitchFamily="34" charset="0"/>
              <a:buChar char="•"/>
            </a:pPr>
            <a:r>
              <a:rPr lang="en-US" sz="2000" dirty="0">
                <a:effectLst/>
              </a:rPr>
              <a:t>Community Education and Collaboration</a:t>
            </a:r>
          </a:p>
          <a:p>
            <a:pPr marL="742950" lvl="1" indent="-285750">
              <a:buFont typeface="Arial" panose="020B0604020202020204" pitchFamily="34" charset="0"/>
              <a:buChar char="•"/>
            </a:pPr>
            <a:endParaRPr lang="en-US" sz="2000" dirty="0">
              <a:sym typeface="Wingdings" pitchFamily="2" charset="2"/>
            </a:endParaRPr>
          </a:p>
          <a:p>
            <a:pPr marL="742950" lvl="1" indent="-285750">
              <a:buFont typeface="Arial" panose="020B0604020202020204" pitchFamily="34" charset="0"/>
              <a:buChar char="•"/>
            </a:pPr>
            <a:r>
              <a:rPr lang="en-US" sz="2000" dirty="0">
                <a:effectLst/>
              </a:rPr>
              <a:t>Training </a:t>
            </a:r>
          </a:p>
          <a:p>
            <a:pPr marL="742950" lvl="1" indent="-285750">
              <a:buFont typeface="Arial" panose="020B0604020202020204" pitchFamily="34" charset="0"/>
              <a:buChar char="•"/>
            </a:pPr>
            <a:endParaRPr lang="en-US" sz="2000" dirty="0">
              <a:effectLst/>
            </a:endParaRPr>
          </a:p>
          <a:p>
            <a:pPr marL="742950" lvl="1" indent="-285750">
              <a:buFont typeface="Arial" panose="020B0604020202020204" pitchFamily="34" charset="0"/>
              <a:buChar char="•"/>
            </a:pPr>
            <a:r>
              <a:rPr lang="en-US" sz="2000" dirty="0">
                <a:effectLst/>
              </a:rPr>
              <a:t>Treatment Continuum</a:t>
            </a:r>
          </a:p>
          <a:p>
            <a:pPr marL="742950" lvl="1" indent="-285750">
              <a:buFont typeface="Arial" panose="020B0604020202020204" pitchFamily="34" charset="0"/>
              <a:buChar char="•"/>
            </a:pPr>
            <a:endParaRPr lang="en-US" sz="2000" dirty="0">
              <a:effectLst/>
            </a:endParaRPr>
          </a:p>
          <a:p>
            <a:pPr marL="742950" lvl="1" indent="-285750">
              <a:buFont typeface="Arial" panose="020B0604020202020204" pitchFamily="34" charset="0"/>
              <a:buChar char="•"/>
            </a:pPr>
            <a:r>
              <a:rPr lang="en-US" sz="2000" dirty="0">
                <a:effectLst/>
              </a:rPr>
              <a:t>Staffing and Budget</a:t>
            </a:r>
          </a:p>
        </p:txBody>
      </p:sp>
      <p:pic>
        <p:nvPicPr>
          <p:cNvPr id="7" name="Picture 6" descr="Background pattern&#10;&#10;Description automatically generated">
            <a:extLst>
              <a:ext uri="{FF2B5EF4-FFF2-40B4-BE49-F238E27FC236}">
                <a16:creationId xmlns:a16="http://schemas.microsoft.com/office/drawing/2014/main" id="{01E86B26-C162-37DD-05D8-4D190BEC817D}"/>
              </a:ext>
            </a:extLst>
          </p:cNvPr>
          <p:cNvPicPr>
            <a:picLocks noChangeAspect="1"/>
          </p:cNvPicPr>
          <p:nvPr/>
        </p:nvPicPr>
        <p:blipFill rotWithShape="1">
          <a:blip r:embed="rId3"/>
          <a:srcRect l="3032" r="1636" b="-2"/>
          <a:stretch/>
        </p:blipFill>
        <p:spPr>
          <a:xfrm>
            <a:off x="402664" y="428318"/>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0" name="Picture 9">
            <a:extLst>
              <a:ext uri="{FF2B5EF4-FFF2-40B4-BE49-F238E27FC236}">
                <a16:creationId xmlns:a16="http://schemas.microsoft.com/office/drawing/2014/main" id="{0A9220D0-F970-7DA1-7137-0762679F9E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2292" y="4891876"/>
            <a:ext cx="1295687" cy="1079545"/>
          </a:xfrm>
          <a:prstGeom prst="rect">
            <a:avLst/>
          </a:prstGeom>
        </p:spPr>
      </p:pic>
      <p:sp>
        <p:nvSpPr>
          <p:cNvPr id="11" name="TextBox 10">
            <a:extLst>
              <a:ext uri="{FF2B5EF4-FFF2-40B4-BE49-F238E27FC236}">
                <a16:creationId xmlns:a16="http://schemas.microsoft.com/office/drawing/2014/main" id="{08274C6E-0B69-B0CF-A7F4-A0E3429D7B31}"/>
              </a:ext>
            </a:extLst>
          </p:cNvPr>
          <p:cNvSpPr txBox="1"/>
          <p:nvPr/>
        </p:nvSpPr>
        <p:spPr>
          <a:xfrm>
            <a:off x="641883" y="1426351"/>
            <a:ext cx="3236507" cy="1384995"/>
          </a:xfrm>
          <a:prstGeom prst="rect">
            <a:avLst/>
          </a:prstGeom>
          <a:noFill/>
        </p:spPr>
        <p:txBody>
          <a:bodyPr wrap="square" rtlCol="0">
            <a:spAutoFit/>
          </a:bodyPr>
          <a:lstStyle/>
          <a:p>
            <a:pPr algn="ctr"/>
            <a:r>
              <a:rPr lang="en-US" sz="4200" b="1" dirty="0">
                <a:solidFill>
                  <a:schemeClr val="bg1"/>
                </a:solidFill>
              </a:rPr>
              <a:t>OC SB 43 Planning</a:t>
            </a:r>
          </a:p>
        </p:txBody>
      </p:sp>
    </p:spTree>
    <p:extLst>
      <p:ext uri="{BB962C8B-B14F-4D97-AF65-F5344CB8AC3E}">
        <p14:creationId xmlns:p14="http://schemas.microsoft.com/office/powerpoint/2010/main" val="144618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0CB4D0-43B8-24BC-C65D-FC1CD81AA89F}"/>
              </a:ext>
            </a:extLst>
          </p:cNvPr>
          <p:cNvSpPr txBox="1"/>
          <p:nvPr/>
        </p:nvSpPr>
        <p:spPr>
          <a:xfrm>
            <a:off x="4917687" y="1095250"/>
            <a:ext cx="7016614" cy="4801314"/>
          </a:xfrm>
          <a:prstGeom prst="rect">
            <a:avLst/>
          </a:prstGeom>
          <a:noFill/>
        </p:spPr>
        <p:txBody>
          <a:bodyPr wrap="square">
            <a:spAutoFit/>
          </a:bodyPr>
          <a:lstStyle/>
          <a:p>
            <a:pPr marL="285750" indent="-285750">
              <a:buFont typeface="Wingdings" panose="05000000000000000000" pitchFamily="2" charset="2"/>
              <a:buChar char="à"/>
            </a:pPr>
            <a:r>
              <a:rPr lang="en-US" sz="2400" b="1" dirty="0">
                <a:effectLst/>
              </a:rPr>
              <a:t>Presentations/Updates provided to:</a:t>
            </a:r>
          </a:p>
          <a:p>
            <a:pPr marL="285750" indent="-285750">
              <a:buFont typeface="Wingdings" panose="05000000000000000000" pitchFamily="2" charset="2"/>
              <a:buChar char="à"/>
            </a:pPr>
            <a:endParaRPr lang="en-US" b="1"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OC Sheriff Dept</a:t>
            </a:r>
          </a:p>
          <a:p>
            <a:pPr marL="1200150" lvl="2" indent="-285750">
              <a:buFont typeface="Arial" panose="020B0604020202020204" pitchFamily="34" charset="0"/>
              <a:buChar char="•"/>
            </a:pPr>
            <a:endParaRPr lang="en-US" sz="1200"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OC Chief of Police and Sheriffs Association</a:t>
            </a:r>
          </a:p>
          <a:p>
            <a:pPr marL="1200150" lvl="2" indent="-285750">
              <a:buFont typeface="Arial" panose="020B0604020202020204" pitchFamily="34" charset="0"/>
              <a:buChar char="•"/>
            </a:pPr>
            <a:endParaRPr lang="en-US" sz="1200"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Hospital Association of Southern CA (HASC)</a:t>
            </a:r>
          </a:p>
          <a:p>
            <a:pPr marL="1200150" lvl="2" indent="-285750">
              <a:buFont typeface="Arial" panose="020B0604020202020204" pitchFamily="34" charset="0"/>
              <a:buChar char="•"/>
            </a:pPr>
            <a:endParaRPr lang="en-US" sz="1200"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Behavioral Health Advisory Board (BHAB)</a:t>
            </a:r>
          </a:p>
          <a:p>
            <a:pPr marL="1200150" lvl="2" indent="-285750">
              <a:buFont typeface="Arial" panose="020B0604020202020204" pitchFamily="34" charset="0"/>
              <a:buChar char="•"/>
            </a:pPr>
            <a:endParaRPr lang="en-US" sz="1200"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Orange County Public Guardians Office (OCPG)</a:t>
            </a:r>
          </a:p>
          <a:p>
            <a:pPr marL="1200150" lvl="2" indent="-285750">
              <a:buFont typeface="Arial" panose="020B0604020202020204" pitchFamily="34" charset="0"/>
              <a:buChar char="•"/>
            </a:pPr>
            <a:endParaRPr lang="en-US" sz="1200"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Crisis Intervention Team Steering Committee (CIT)</a:t>
            </a:r>
          </a:p>
          <a:p>
            <a:pPr marL="1200150" lvl="2" indent="-285750">
              <a:buFont typeface="Arial" panose="020B0604020202020204" pitchFamily="34" charset="0"/>
              <a:buChar char="•"/>
            </a:pPr>
            <a:endParaRPr lang="en-US" sz="1200"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Designated Facilities Meeting</a:t>
            </a:r>
          </a:p>
          <a:p>
            <a:pPr marL="1200150" lvl="2" indent="-285750">
              <a:buFont typeface="Arial" panose="020B0604020202020204" pitchFamily="34" charset="0"/>
              <a:buChar char="•"/>
            </a:pPr>
            <a:endParaRPr lang="en-US" sz="1600" dirty="0">
              <a:sym typeface="Wingdings" pitchFamily="2" charset="2"/>
            </a:endParaRPr>
          </a:p>
          <a:p>
            <a:pPr marL="1200150" lvl="2" indent="-285750">
              <a:buFont typeface="Arial" panose="020B0604020202020204" pitchFamily="34" charset="0"/>
              <a:buChar char="•"/>
            </a:pPr>
            <a:r>
              <a:rPr lang="en-US" dirty="0">
                <a:effectLst/>
                <a:sym typeface="Wingdings" pitchFamily="2" charset="2"/>
              </a:rPr>
              <a:t>Contract Hospital Provider Meeting</a:t>
            </a:r>
          </a:p>
          <a:p>
            <a:pPr marL="1200150" lvl="2" indent="-285750">
              <a:buFont typeface="Arial" panose="020B0604020202020204" pitchFamily="34" charset="0"/>
              <a:buChar char="•"/>
            </a:pPr>
            <a:endParaRPr lang="en-US" sz="1200" dirty="0">
              <a:effectLst/>
              <a:sym typeface="Wingdings" pitchFamily="2" charset="2"/>
            </a:endParaRPr>
          </a:p>
          <a:p>
            <a:pPr marL="1200150" lvl="2" indent="-285750">
              <a:buFont typeface="Arial" panose="020B0604020202020204" pitchFamily="34" charset="0"/>
              <a:buChar char="•"/>
            </a:pPr>
            <a:r>
              <a:rPr lang="en-US" dirty="0">
                <a:effectLst/>
                <a:sym typeface="Wingdings" pitchFamily="2" charset="2"/>
              </a:rPr>
              <a:t>OC Judges</a:t>
            </a:r>
          </a:p>
        </p:txBody>
      </p:sp>
      <p:pic>
        <p:nvPicPr>
          <p:cNvPr id="7" name="Picture 6" descr="Background pattern&#10;&#10;Description automatically generated">
            <a:extLst>
              <a:ext uri="{FF2B5EF4-FFF2-40B4-BE49-F238E27FC236}">
                <a16:creationId xmlns:a16="http://schemas.microsoft.com/office/drawing/2014/main" id="{01E86B26-C162-37DD-05D8-4D190BEC817D}"/>
              </a:ext>
            </a:extLst>
          </p:cNvPr>
          <p:cNvPicPr>
            <a:picLocks noChangeAspect="1"/>
          </p:cNvPicPr>
          <p:nvPr/>
        </p:nvPicPr>
        <p:blipFill rotWithShape="1">
          <a:blip r:embed="rId3"/>
          <a:srcRect l="3032" r="1636" b="-2"/>
          <a:stretch/>
        </p:blipFill>
        <p:spPr>
          <a:xfrm>
            <a:off x="402664" y="428318"/>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0" name="Picture 9">
            <a:extLst>
              <a:ext uri="{FF2B5EF4-FFF2-40B4-BE49-F238E27FC236}">
                <a16:creationId xmlns:a16="http://schemas.microsoft.com/office/drawing/2014/main" id="{0A9220D0-F970-7DA1-7137-0762679F9E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2292" y="4891876"/>
            <a:ext cx="1295687" cy="1079545"/>
          </a:xfrm>
          <a:prstGeom prst="rect">
            <a:avLst/>
          </a:prstGeom>
        </p:spPr>
      </p:pic>
      <p:sp>
        <p:nvSpPr>
          <p:cNvPr id="11" name="TextBox 10">
            <a:extLst>
              <a:ext uri="{FF2B5EF4-FFF2-40B4-BE49-F238E27FC236}">
                <a16:creationId xmlns:a16="http://schemas.microsoft.com/office/drawing/2014/main" id="{08274C6E-0B69-B0CF-A7F4-A0E3429D7B31}"/>
              </a:ext>
            </a:extLst>
          </p:cNvPr>
          <p:cNvSpPr txBox="1"/>
          <p:nvPr/>
        </p:nvSpPr>
        <p:spPr>
          <a:xfrm>
            <a:off x="641883" y="1426351"/>
            <a:ext cx="3236507" cy="3323987"/>
          </a:xfrm>
          <a:prstGeom prst="rect">
            <a:avLst/>
          </a:prstGeom>
          <a:noFill/>
        </p:spPr>
        <p:txBody>
          <a:bodyPr wrap="square" rtlCol="0">
            <a:spAutoFit/>
          </a:bodyPr>
          <a:lstStyle/>
          <a:p>
            <a:pPr algn="ctr"/>
            <a:r>
              <a:rPr lang="en-US" sz="4200" b="1" dirty="0">
                <a:solidFill>
                  <a:schemeClr val="bg1"/>
                </a:solidFill>
              </a:rPr>
              <a:t>OC SB 43 Community Education and Collaboration</a:t>
            </a:r>
          </a:p>
        </p:txBody>
      </p:sp>
    </p:spTree>
    <p:extLst>
      <p:ext uri="{BB962C8B-B14F-4D97-AF65-F5344CB8AC3E}">
        <p14:creationId xmlns:p14="http://schemas.microsoft.com/office/powerpoint/2010/main" val="9723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0CB4D0-43B8-24BC-C65D-FC1CD81AA89F}"/>
              </a:ext>
            </a:extLst>
          </p:cNvPr>
          <p:cNvSpPr txBox="1"/>
          <p:nvPr/>
        </p:nvSpPr>
        <p:spPr>
          <a:xfrm>
            <a:off x="5017759" y="1182230"/>
            <a:ext cx="6113263" cy="4139595"/>
          </a:xfrm>
          <a:prstGeom prst="rect">
            <a:avLst/>
          </a:prstGeom>
          <a:noFill/>
        </p:spPr>
        <p:txBody>
          <a:bodyPr wrap="square">
            <a:spAutoFit/>
          </a:bodyPr>
          <a:lstStyle/>
          <a:p>
            <a:pPr marL="285750" indent="-285750">
              <a:buFont typeface="Wingdings" panose="05000000000000000000" pitchFamily="2" charset="2"/>
              <a:buChar char="à"/>
            </a:pPr>
            <a:r>
              <a:rPr lang="en-US" sz="2400" b="1" dirty="0">
                <a:effectLst/>
              </a:rPr>
              <a:t>LPS Designation Training</a:t>
            </a:r>
          </a:p>
          <a:p>
            <a:pPr marL="285750" indent="-285750">
              <a:buFont typeface="Wingdings" panose="05000000000000000000" pitchFamily="2" charset="2"/>
              <a:buChar char="à"/>
            </a:pPr>
            <a:endParaRPr lang="en-US" sz="1400" b="1" dirty="0">
              <a:effectLst/>
              <a:sym typeface="Wingdings" pitchFamily="2" charset="2"/>
            </a:endParaRPr>
          </a:p>
          <a:p>
            <a:pPr marL="914400" lvl="1" indent="-457200">
              <a:buFont typeface="Arial" panose="020B0604020202020204" pitchFamily="34" charset="0"/>
              <a:buChar char="•"/>
            </a:pPr>
            <a:r>
              <a:rPr lang="en-US" sz="2000" dirty="0">
                <a:sym typeface="Wingdings" pitchFamily="2" charset="2"/>
              </a:rPr>
              <a:t>LPS Designation Training Revision</a:t>
            </a:r>
          </a:p>
          <a:p>
            <a:pPr marL="914400" lvl="1" indent="-457200">
              <a:buFont typeface="Arial" panose="020B0604020202020204" pitchFamily="34" charset="0"/>
              <a:buChar char="•"/>
            </a:pPr>
            <a:endParaRPr lang="en-US" sz="1600" dirty="0">
              <a:sym typeface="Wingdings" pitchFamily="2" charset="2"/>
            </a:endParaRPr>
          </a:p>
          <a:p>
            <a:pPr marL="914400" lvl="1" indent="-457200">
              <a:buFont typeface="Arial" panose="020B0604020202020204" pitchFamily="34" charset="0"/>
              <a:buChar char="•"/>
            </a:pPr>
            <a:r>
              <a:rPr lang="en-US" sz="2000" dirty="0">
                <a:sym typeface="Wingdings" pitchFamily="2" charset="2"/>
              </a:rPr>
              <a:t>Training County and Contract Provider LPS staff</a:t>
            </a:r>
          </a:p>
          <a:p>
            <a:pPr marL="914400" lvl="1" indent="-457200">
              <a:buFont typeface="Arial" panose="020B0604020202020204" pitchFamily="34" charset="0"/>
              <a:buChar char="•"/>
            </a:pPr>
            <a:endParaRPr lang="en-US" sz="1600" dirty="0">
              <a:sym typeface="Wingdings" pitchFamily="2" charset="2"/>
            </a:endParaRPr>
          </a:p>
          <a:p>
            <a:pPr marL="914400" lvl="1" indent="-457200">
              <a:buFont typeface="Arial" panose="020B0604020202020204" pitchFamily="34" charset="0"/>
              <a:buChar char="•"/>
            </a:pPr>
            <a:r>
              <a:rPr lang="en-US" sz="2000" dirty="0">
                <a:effectLst/>
                <a:sym typeface="Wingdings" pitchFamily="2" charset="2"/>
              </a:rPr>
              <a:t>Training Designated Facility LP</a:t>
            </a:r>
            <a:r>
              <a:rPr lang="en-US" sz="2000" dirty="0">
                <a:sym typeface="Wingdings" pitchFamily="2" charset="2"/>
              </a:rPr>
              <a:t>S Trainers</a:t>
            </a:r>
          </a:p>
          <a:p>
            <a:pPr marL="914400" lvl="1" indent="-457200">
              <a:buFont typeface="Arial" panose="020B0604020202020204" pitchFamily="34" charset="0"/>
              <a:buChar char="•"/>
            </a:pPr>
            <a:endParaRPr lang="en-US" sz="1600" dirty="0">
              <a:sym typeface="Wingdings" pitchFamily="2" charset="2"/>
            </a:endParaRPr>
          </a:p>
          <a:p>
            <a:pPr marL="914400" lvl="1" indent="-457200">
              <a:buFont typeface="Arial" panose="020B0604020202020204" pitchFamily="34" charset="0"/>
              <a:buChar char="•"/>
            </a:pPr>
            <a:r>
              <a:rPr lang="en-US" sz="2000" dirty="0">
                <a:effectLst/>
                <a:sym typeface="Wingdings" pitchFamily="2" charset="2"/>
              </a:rPr>
              <a:t>New 5150 form </a:t>
            </a:r>
          </a:p>
          <a:p>
            <a:pPr lvl="1"/>
            <a:endParaRPr lang="en-US" dirty="0">
              <a:sym typeface="Wingdings" pitchFamily="2" charset="2"/>
            </a:endParaRPr>
          </a:p>
          <a:p>
            <a:pPr lvl="1"/>
            <a:endParaRPr lang="en-US" sz="2400" dirty="0">
              <a:sym typeface="Wingdings" pitchFamily="2" charset="2"/>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2400" b="1" i="0" u="none" strike="noStrike" kern="1200" cap="none" spc="0" normalizeH="0" baseline="0" noProof="0" dirty="0">
                <a:ln>
                  <a:noFill/>
                </a:ln>
                <a:solidFill>
                  <a:prstClr val="black"/>
                </a:solidFill>
                <a:effectLst/>
                <a:uLnTx/>
                <a:uFillTx/>
                <a:ea typeface="+mn-ea"/>
                <a:cs typeface="+mn-cs"/>
              </a:rPr>
              <a:t>SUD Training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100" b="1" i="0" u="none" strike="noStrike" kern="1200" cap="none" spc="0" normalizeH="0" baseline="0" noProof="0" dirty="0">
              <a:ln>
                <a:noFill/>
              </a:ln>
              <a:solidFill>
                <a:prstClr val="black"/>
              </a:solidFill>
              <a:effectLst/>
              <a:uLnTx/>
              <a:uFillTx/>
              <a:ea typeface="+mn-ea"/>
              <a:cs typeface="+mn-cs"/>
            </a:endParaRPr>
          </a:p>
          <a:p>
            <a:pPr marL="914400" lvl="1" indent="-457200">
              <a:buFont typeface="Arial" panose="020B0604020202020204" pitchFamily="34" charset="0"/>
              <a:buChar char="•"/>
              <a:defRPr/>
            </a:pPr>
            <a:r>
              <a:rPr lang="en-US" sz="2000" dirty="0">
                <a:solidFill>
                  <a:prstClr val="black"/>
                </a:solidFill>
                <a:sym typeface="Wingdings" pitchFamily="2" charset="2"/>
              </a:rPr>
              <a:t>County and Contract Provider staff </a:t>
            </a:r>
            <a:endParaRPr kumimoji="0" lang="en-US" sz="2000" i="0" u="none" strike="noStrike" kern="1200" cap="none" spc="0" normalizeH="0" baseline="0" noProof="0" dirty="0">
              <a:ln>
                <a:noFill/>
              </a:ln>
              <a:solidFill>
                <a:prstClr val="black"/>
              </a:solidFill>
              <a:effectLst/>
              <a:uLnTx/>
              <a:uFillTx/>
              <a:ea typeface="+mn-ea"/>
              <a:cs typeface="+mn-cs"/>
              <a:sym typeface="Wingdings" pitchFamily="2" charset="2"/>
            </a:endParaRPr>
          </a:p>
        </p:txBody>
      </p:sp>
      <p:pic>
        <p:nvPicPr>
          <p:cNvPr id="7" name="Picture 6" descr="Background pattern&#10;&#10;Description automatically generated">
            <a:extLst>
              <a:ext uri="{FF2B5EF4-FFF2-40B4-BE49-F238E27FC236}">
                <a16:creationId xmlns:a16="http://schemas.microsoft.com/office/drawing/2014/main" id="{01E86B26-C162-37DD-05D8-4D190BEC817D}"/>
              </a:ext>
            </a:extLst>
          </p:cNvPr>
          <p:cNvPicPr>
            <a:picLocks noChangeAspect="1"/>
          </p:cNvPicPr>
          <p:nvPr/>
        </p:nvPicPr>
        <p:blipFill rotWithShape="1">
          <a:blip r:embed="rId3"/>
          <a:srcRect l="3032" r="1636" b="-2"/>
          <a:stretch/>
        </p:blipFill>
        <p:spPr>
          <a:xfrm>
            <a:off x="402664" y="428318"/>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0" name="Picture 9">
            <a:extLst>
              <a:ext uri="{FF2B5EF4-FFF2-40B4-BE49-F238E27FC236}">
                <a16:creationId xmlns:a16="http://schemas.microsoft.com/office/drawing/2014/main" id="{0A9220D0-F970-7DA1-7137-0762679F9E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2292" y="4891876"/>
            <a:ext cx="1295687" cy="1079545"/>
          </a:xfrm>
          <a:prstGeom prst="rect">
            <a:avLst/>
          </a:prstGeom>
        </p:spPr>
      </p:pic>
      <p:sp>
        <p:nvSpPr>
          <p:cNvPr id="11" name="TextBox 10">
            <a:extLst>
              <a:ext uri="{FF2B5EF4-FFF2-40B4-BE49-F238E27FC236}">
                <a16:creationId xmlns:a16="http://schemas.microsoft.com/office/drawing/2014/main" id="{08274C6E-0B69-B0CF-A7F4-A0E3429D7B31}"/>
              </a:ext>
            </a:extLst>
          </p:cNvPr>
          <p:cNvSpPr txBox="1"/>
          <p:nvPr/>
        </p:nvSpPr>
        <p:spPr>
          <a:xfrm>
            <a:off x="641883" y="1426351"/>
            <a:ext cx="3236507" cy="1384995"/>
          </a:xfrm>
          <a:prstGeom prst="rect">
            <a:avLst/>
          </a:prstGeom>
          <a:noFill/>
        </p:spPr>
        <p:txBody>
          <a:bodyPr wrap="square" rtlCol="0">
            <a:spAutoFit/>
          </a:bodyPr>
          <a:lstStyle/>
          <a:p>
            <a:pPr algn="ctr"/>
            <a:r>
              <a:rPr lang="en-US" sz="4200" b="1" dirty="0">
                <a:solidFill>
                  <a:schemeClr val="bg1"/>
                </a:solidFill>
              </a:rPr>
              <a:t>OC SB 43 Training</a:t>
            </a:r>
          </a:p>
        </p:txBody>
      </p:sp>
    </p:spTree>
    <p:extLst>
      <p:ext uri="{BB962C8B-B14F-4D97-AF65-F5344CB8AC3E}">
        <p14:creationId xmlns:p14="http://schemas.microsoft.com/office/powerpoint/2010/main" val="13962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0CB4D0-43B8-24BC-C65D-FC1CD81AA89F}"/>
              </a:ext>
            </a:extLst>
          </p:cNvPr>
          <p:cNvSpPr txBox="1"/>
          <p:nvPr/>
        </p:nvSpPr>
        <p:spPr>
          <a:xfrm>
            <a:off x="5239049" y="1425346"/>
            <a:ext cx="6094428" cy="5139869"/>
          </a:xfrm>
          <a:prstGeom prst="rect">
            <a:avLst/>
          </a:prstGeom>
          <a:noFill/>
        </p:spPr>
        <p:txBody>
          <a:bodyPr wrap="square">
            <a:spAutoFit/>
          </a:bodyPr>
          <a:lstStyle/>
          <a:p>
            <a:pPr marL="457200" indent="-457200">
              <a:buFont typeface="Wingdings" panose="05000000000000000000" pitchFamily="2" charset="2"/>
              <a:buChar char="à"/>
              <a:defRPr/>
            </a:pPr>
            <a:r>
              <a:rPr lang="en-US" sz="2800" b="1" dirty="0">
                <a:effectLst/>
              </a:rPr>
              <a:t>Treatment Continuum</a:t>
            </a:r>
          </a:p>
          <a:p>
            <a:pPr marL="457200" indent="-457200">
              <a:buFont typeface="Wingdings" panose="05000000000000000000" pitchFamily="2" charset="2"/>
              <a:buChar char="à"/>
              <a:defRPr/>
            </a:pPr>
            <a:endParaRPr lang="en-US" sz="2800" b="1" dirty="0">
              <a:effectLst/>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Initial Receiving Sites for the Expanded Population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Treatment Sites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Placement Sites </a:t>
            </a:r>
          </a:p>
          <a:p>
            <a:pPr marL="914400" lvl="1" indent="-457200">
              <a:buFont typeface="Wingdings" panose="05000000000000000000" pitchFamily="2" charset="2"/>
              <a:buChar char="à"/>
              <a:defRPr/>
            </a:pPr>
            <a:endParaRPr lang="en-US" sz="2800" b="1" dirty="0">
              <a:effectLst/>
            </a:endParaRPr>
          </a:p>
          <a:p>
            <a:pPr marL="457200" indent="-457200">
              <a:buFont typeface="Wingdings" panose="05000000000000000000" pitchFamily="2" charset="2"/>
              <a:buChar char="à"/>
              <a:defRPr/>
            </a:pPr>
            <a:r>
              <a:rPr lang="en-US" sz="2800" b="1" dirty="0">
                <a:effectLst/>
              </a:rPr>
              <a:t>Staffing and Budget</a:t>
            </a:r>
          </a:p>
          <a:p>
            <a:pPr marL="457200" indent="-457200">
              <a:buFont typeface="Wingdings" panose="05000000000000000000" pitchFamily="2" charset="2"/>
              <a:buChar char="à"/>
              <a:defRPr/>
            </a:pPr>
            <a:endParaRPr lang="en-US" sz="2800" b="1" dirty="0">
              <a:effectLst/>
            </a:endParaRPr>
          </a:p>
          <a:p>
            <a:pPr>
              <a:defRPr/>
            </a:pPr>
            <a:endParaRPr lang="en-US" sz="2800" b="1" dirty="0">
              <a:effectLst/>
            </a:endParaRPr>
          </a:p>
          <a:p>
            <a:pPr marL="914400" lvl="1" indent="-457200">
              <a:buFont typeface="Arial" panose="020B0604020202020204" pitchFamily="34" charset="0"/>
              <a:buChar char="•"/>
              <a:defRPr/>
            </a:pPr>
            <a:endParaRPr lang="en-US" sz="2000" dirty="0">
              <a:effectLst/>
            </a:endParaRPr>
          </a:p>
          <a:p>
            <a:pPr marL="914400" lvl="1" indent="-457200">
              <a:buFont typeface="Arial" panose="020B0604020202020204" pitchFamily="34" charset="0"/>
              <a:buChar char="•"/>
              <a:defRPr/>
            </a:pPr>
            <a:endParaRPr lang="en-US" sz="2000" dirty="0">
              <a:effectLst/>
            </a:endParaRPr>
          </a:p>
        </p:txBody>
      </p:sp>
      <p:pic>
        <p:nvPicPr>
          <p:cNvPr id="7" name="Picture 6" descr="Background pattern&#10;&#10;Description automatically generated">
            <a:extLst>
              <a:ext uri="{FF2B5EF4-FFF2-40B4-BE49-F238E27FC236}">
                <a16:creationId xmlns:a16="http://schemas.microsoft.com/office/drawing/2014/main" id="{01E86B26-C162-37DD-05D8-4D190BEC817D}"/>
              </a:ext>
            </a:extLst>
          </p:cNvPr>
          <p:cNvPicPr>
            <a:picLocks noChangeAspect="1"/>
          </p:cNvPicPr>
          <p:nvPr/>
        </p:nvPicPr>
        <p:blipFill rotWithShape="1">
          <a:blip r:embed="rId3"/>
          <a:srcRect l="3032" r="1636" b="-2"/>
          <a:stretch/>
        </p:blipFill>
        <p:spPr>
          <a:xfrm>
            <a:off x="402664" y="428318"/>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0" name="Picture 9">
            <a:extLst>
              <a:ext uri="{FF2B5EF4-FFF2-40B4-BE49-F238E27FC236}">
                <a16:creationId xmlns:a16="http://schemas.microsoft.com/office/drawing/2014/main" id="{0A9220D0-F970-7DA1-7137-0762679F9E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2292" y="4891876"/>
            <a:ext cx="1295687" cy="1079545"/>
          </a:xfrm>
          <a:prstGeom prst="rect">
            <a:avLst/>
          </a:prstGeom>
        </p:spPr>
      </p:pic>
      <p:sp>
        <p:nvSpPr>
          <p:cNvPr id="11" name="TextBox 10">
            <a:extLst>
              <a:ext uri="{FF2B5EF4-FFF2-40B4-BE49-F238E27FC236}">
                <a16:creationId xmlns:a16="http://schemas.microsoft.com/office/drawing/2014/main" id="{08274C6E-0B69-B0CF-A7F4-A0E3429D7B31}"/>
              </a:ext>
            </a:extLst>
          </p:cNvPr>
          <p:cNvSpPr txBox="1"/>
          <p:nvPr/>
        </p:nvSpPr>
        <p:spPr>
          <a:xfrm>
            <a:off x="641883" y="1426351"/>
            <a:ext cx="3236507" cy="2031325"/>
          </a:xfrm>
          <a:prstGeom prst="rect">
            <a:avLst/>
          </a:prstGeom>
          <a:noFill/>
        </p:spPr>
        <p:txBody>
          <a:bodyPr wrap="square" rtlCol="0">
            <a:spAutoFit/>
          </a:bodyPr>
          <a:lstStyle/>
          <a:p>
            <a:pPr algn="ctr"/>
            <a:r>
              <a:rPr lang="en-US" sz="4200" b="1" dirty="0">
                <a:solidFill>
                  <a:schemeClr val="bg1"/>
                </a:solidFill>
              </a:rPr>
              <a:t>OC SB 43 Treatment Continuum</a:t>
            </a:r>
          </a:p>
        </p:txBody>
      </p:sp>
    </p:spTree>
    <p:extLst>
      <p:ext uri="{BB962C8B-B14F-4D97-AF65-F5344CB8AC3E}">
        <p14:creationId xmlns:p14="http://schemas.microsoft.com/office/powerpoint/2010/main" val="225064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7351" y="-15525"/>
            <a:ext cx="12184649" cy="1690677"/>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5" name="Title 1">
            <a:extLst>
              <a:ext uri="{FF2B5EF4-FFF2-40B4-BE49-F238E27FC236}">
                <a16:creationId xmlns:a16="http://schemas.microsoft.com/office/drawing/2014/main" id="{37FBEF37-49E8-9264-5876-C5C82618CE03}"/>
              </a:ext>
            </a:extLst>
          </p:cNvPr>
          <p:cNvSpPr txBox="1">
            <a:spLocks/>
          </p:cNvSpPr>
          <p:nvPr/>
        </p:nvSpPr>
        <p:spPr>
          <a:xfrm>
            <a:off x="838200" y="20982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chemeClr val="bg1"/>
                </a:solidFill>
                <a:latin typeface="+mn-lt"/>
              </a:rPr>
              <a:t>Orange County’s Drug Medi-Cal </a:t>
            </a:r>
          </a:p>
          <a:p>
            <a:r>
              <a:rPr lang="en-US" sz="4200" b="1" dirty="0">
                <a:solidFill>
                  <a:schemeClr val="bg1"/>
                </a:solidFill>
                <a:latin typeface="+mn-lt"/>
              </a:rPr>
              <a:t>Continuum of Care</a:t>
            </a:r>
          </a:p>
        </p:txBody>
      </p:sp>
      <p:grpSp>
        <p:nvGrpSpPr>
          <p:cNvPr id="29" name="Group 28"/>
          <p:cNvGrpSpPr/>
          <p:nvPr/>
        </p:nvGrpSpPr>
        <p:grpSpPr>
          <a:xfrm>
            <a:off x="536067" y="2364204"/>
            <a:ext cx="3190592" cy="3976246"/>
            <a:chOff x="409134" y="2369138"/>
            <a:chExt cx="2743200" cy="3976246"/>
          </a:xfrm>
        </p:grpSpPr>
        <p:pic>
          <p:nvPicPr>
            <p:cNvPr id="6" name="Picture 5" descr="Background pattern&#10;&#10;Description automatically generated">
              <a:extLst>
                <a:ext uri="{FF2B5EF4-FFF2-40B4-BE49-F238E27FC236}">
                  <a16:creationId xmlns:a16="http://schemas.microsoft.com/office/drawing/2014/main" id="{C5F82152-01ED-8990-B3D4-0B612B3897E9}"/>
                </a:ext>
              </a:extLst>
            </p:cNvPr>
            <p:cNvPicPr>
              <a:picLocks/>
            </p:cNvPicPr>
            <p:nvPr/>
          </p:nvPicPr>
          <p:blipFill rotWithShape="1">
            <a:blip r:embed="rId3"/>
            <a:srcRect l="7694" t="-819" r="75779" b="817"/>
            <a:stretch/>
          </p:blipFill>
          <p:spPr>
            <a:xfrm>
              <a:off x="409134" y="2369138"/>
              <a:ext cx="2743200" cy="397624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17" name="TextBox 16"/>
            <p:cNvSpPr txBox="1"/>
            <p:nvPr/>
          </p:nvSpPr>
          <p:spPr>
            <a:xfrm>
              <a:off x="527447" y="3429000"/>
              <a:ext cx="2389909" cy="1754326"/>
            </a:xfrm>
            <a:prstGeom prst="rect">
              <a:avLst/>
            </a:prstGeom>
            <a:noFill/>
          </p:spPr>
          <p:txBody>
            <a:bodyPr wrap="square" rtlCol="0">
              <a:spAutoFit/>
            </a:bodyPr>
            <a:lstStyle/>
            <a:p>
              <a:pPr algn="ctr"/>
              <a:r>
                <a:rPr lang="en-US" b="0" dirty="0">
                  <a:solidFill>
                    <a:schemeClr val="bg1"/>
                  </a:solidFill>
                </a:rPr>
                <a:t>The HCA serves adult and adolescent Medi-Cal beneficiaries through the </a:t>
              </a:r>
              <a:r>
                <a:rPr lang="en-US" b="1" dirty="0">
                  <a:solidFill>
                    <a:schemeClr val="bg1"/>
                  </a:solidFill>
                </a:rPr>
                <a:t>Drug Medi-Cal Organized Delivery System </a:t>
              </a:r>
            </a:p>
          </p:txBody>
        </p:sp>
      </p:grpSp>
      <p:grpSp>
        <p:nvGrpSpPr>
          <p:cNvPr id="30" name="Group 29"/>
          <p:cNvGrpSpPr/>
          <p:nvPr/>
        </p:nvGrpSpPr>
        <p:grpSpPr>
          <a:xfrm>
            <a:off x="4496346" y="2364204"/>
            <a:ext cx="3190592" cy="3976246"/>
            <a:chOff x="2736698" y="2369137"/>
            <a:chExt cx="2743200" cy="3976246"/>
          </a:xfrm>
        </p:grpSpPr>
        <p:pic>
          <p:nvPicPr>
            <p:cNvPr id="7" name="Picture 6" descr="Background pattern&#10;&#10;Description automatically generated">
              <a:extLst>
                <a:ext uri="{FF2B5EF4-FFF2-40B4-BE49-F238E27FC236}">
                  <a16:creationId xmlns:a16="http://schemas.microsoft.com/office/drawing/2014/main" id="{C5F82152-01ED-8990-B3D4-0B612B3897E9}"/>
                </a:ext>
              </a:extLst>
            </p:cNvPr>
            <p:cNvPicPr>
              <a:picLocks/>
            </p:cNvPicPr>
            <p:nvPr/>
          </p:nvPicPr>
          <p:blipFill rotWithShape="1">
            <a:blip r:embed="rId3"/>
            <a:srcRect l="26338" t="-819" r="57135" b="817"/>
            <a:stretch/>
          </p:blipFill>
          <p:spPr>
            <a:xfrm>
              <a:off x="2736698" y="2369137"/>
              <a:ext cx="2743200" cy="397624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18" name="TextBox 17"/>
            <p:cNvSpPr txBox="1"/>
            <p:nvPr/>
          </p:nvSpPr>
          <p:spPr>
            <a:xfrm>
              <a:off x="2817987" y="2505669"/>
              <a:ext cx="2580621" cy="3416320"/>
            </a:xfrm>
            <a:prstGeom prst="rect">
              <a:avLst/>
            </a:prstGeom>
            <a:noFill/>
          </p:spPr>
          <p:txBody>
            <a:bodyPr wrap="square" rtlCol="0">
              <a:spAutoFit/>
            </a:bodyPr>
            <a:lstStyle/>
            <a:p>
              <a:pPr marL="109728" algn="ctr"/>
              <a:endParaRPr lang="en-US" b="0" dirty="0">
                <a:solidFill>
                  <a:schemeClr val="bg1"/>
                </a:solidFill>
                <a:ea typeface="Tahoma"/>
                <a:cs typeface="Calibri"/>
              </a:endParaRPr>
            </a:p>
            <a:p>
              <a:pPr marL="109728" algn="ctr"/>
              <a:r>
                <a:rPr lang="en-US" b="0" dirty="0">
                  <a:solidFill>
                    <a:schemeClr val="bg1"/>
                  </a:solidFill>
                  <a:ea typeface="Tahoma"/>
                  <a:cs typeface="Calibri"/>
                </a:rPr>
                <a:t>The Level of Care is determined by the American Society of Addiction Medicine (</a:t>
              </a:r>
              <a:r>
                <a:rPr lang="en-US" b="1" dirty="0">
                  <a:solidFill>
                    <a:schemeClr val="bg1"/>
                  </a:solidFill>
                  <a:ea typeface="Tahoma"/>
                  <a:cs typeface="Calibri"/>
                </a:rPr>
                <a:t>ASAM</a:t>
              </a:r>
              <a:r>
                <a:rPr lang="en-US" b="0" dirty="0">
                  <a:solidFill>
                    <a:schemeClr val="bg1"/>
                  </a:solidFill>
                  <a:ea typeface="Tahoma"/>
                  <a:cs typeface="Calibri"/>
                </a:rPr>
                <a:t>), the most widely used and comprehensive set of guidelines for placement, continued stay, and transfer/discharge of clients with SUD and/or co-occurring conditions</a:t>
              </a:r>
            </a:p>
          </p:txBody>
        </p:sp>
      </p:grpSp>
      <p:grpSp>
        <p:nvGrpSpPr>
          <p:cNvPr id="31" name="Group 30"/>
          <p:cNvGrpSpPr/>
          <p:nvPr/>
        </p:nvGrpSpPr>
        <p:grpSpPr>
          <a:xfrm>
            <a:off x="8456625" y="2364204"/>
            <a:ext cx="3212579" cy="3976246"/>
            <a:chOff x="5203903" y="1940810"/>
            <a:chExt cx="2762104" cy="3976246"/>
          </a:xfrm>
        </p:grpSpPr>
        <p:pic>
          <p:nvPicPr>
            <p:cNvPr id="8" name="Picture 7" descr="Background pattern&#10;&#10;Description automatically generated">
              <a:extLst>
                <a:ext uri="{FF2B5EF4-FFF2-40B4-BE49-F238E27FC236}">
                  <a16:creationId xmlns:a16="http://schemas.microsoft.com/office/drawing/2014/main" id="{C5F82152-01ED-8990-B3D4-0B612B3897E9}"/>
                </a:ext>
              </a:extLst>
            </p:cNvPr>
            <p:cNvPicPr>
              <a:picLocks/>
            </p:cNvPicPr>
            <p:nvPr/>
          </p:nvPicPr>
          <p:blipFill rotWithShape="1">
            <a:blip r:embed="rId3"/>
            <a:srcRect l="43139" t="-819" r="40334" b="817"/>
            <a:stretch/>
          </p:blipFill>
          <p:spPr>
            <a:xfrm>
              <a:off x="5222807" y="1940810"/>
              <a:ext cx="2743200" cy="397624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19" name="TextBox 18"/>
            <p:cNvSpPr txBox="1"/>
            <p:nvPr/>
          </p:nvSpPr>
          <p:spPr>
            <a:xfrm>
              <a:off x="5203903" y="3336665"/>
              <a:ext cx="2463916" cy="2031325"/>
            </a:xfrm>
            <a:prstGeom prst="rect">
              <a:avLst/>
            </a:prstGeom>
            <a:noFill/>
          </p:spPr>
          <p:txBody>
            <a:bodyPr wrap="square" rtlCol="0">
              <a:spAutoFit/>
            </a:bodyPr>
            <a:lstStyle/>
            <a:p>
              <a:pPr marL="109728" algn="ctr"/>
              <a:r>
                <a:rPr lang="en-US" b="1" dirty="0">
                  <a:solidFill>
                    <a:schemeClr val="bg1"/>
                  </a:solidFill>
                </a:rPr>
                <a:t>Assessment is a continual process</a:t>
              </a:r>
              <a:r>
                <a:rPr lang="en-US" b="0" dirty="0">
                  <a:solidFill>
                    <a:schemeClr val="bg1"/>
                  </a:solidFill>
                </a:rPr>
                <a:t>, and clients are transitioned into higher and lower levels of care depending on assessed medical necessity</a:t>
              </a:r>
            </a:p>
          </p:txBody>
        </p:sp>
      </p:grpSp>
      <p:pic>
        <p:nvPicPr>
          <p:cNvPr id="28" name="Pictur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73517" y="305576"/>
            <a:ext cx="1295687" cy="1079545"/>
          </a:xfrm>
          <a:prstGeom prst="rect">
            <a:avLst/>
          </a:prstGeom>
        </p:spPr>
      </p:pic>
    </p:spTree>
    <p:extLst>
      <p:ext uri="{BB962C8B-B14F-4D97-AF65-F5344CB8AC3E}">
        <p14:creationId xmlns:p14="http://schemas.microsoft.com/office/powerpoint/2010/main" val="21208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7351" y="-15525"/>
            <a:ext cx="12184649" cy="1690677"/>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5" name="Title 1">
            <a:extLst>
              <a:ext uri="{FF2B5EF4-FFF2-40B4-BE49-F238E27FC236}">
                <a16:creationId xmlns:a16="http://schemas.microsoft.com/office/drawing/2014/main" id="{37FBEF37-49E8-9264-5876-C5C82618CE03}"/>
              </a:ext>
            </a:extLst>
          </p:cNvPr>
          <p:cNvSpPr txBox="1">
            <a:spLocks/>
          </p:cNvSpPr>
          <p:nvPr/>
        </p:nvSpPr>
        <p:spPr>
          <a:xfrm>
            <a:off x="838200" y="20982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chemeClr val="bg1"/>
                </a:solidFill>
                <a:latin typeface="+mn-lt"/>
              </a:rPr>
              <a:t>Orange County’s Drug Medi-Cal </a:t>
            </a:r>
          </a:p>
          <a:p>
            <a:r>
              <a:rPr lang="en-US" sz="4200" b="1" dirty="0">
                <a:solidFill>
                  <a:schemeClr val="bg1"/>
                </a:solidFill>
                <a:latin typeface="+mn-lt"/>
              </a:rPr>
              <a:t>Continuum of Care</a:t>
            </a:r>
          </a:p>
        </p:txBody>
      </p:sp>
      <p:pic>
        <p:nvPicPr>
          <p:cNvPr id="28" name="Pictur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73517" y="305576"/>
            <a:ext cx="1295687" cy="1079545"/>
          </a:xfrm>
          <a:prstGeom prst="rect">
            <a:avLst/>
          </a:prstGeom>
        </p:spPr>
      </p:pic>
      <p:sp>
        <p:nvSpPr>
          <p:cNvPr id="2" name="Content Placeholder 2">
            <a:extLst>
              <a:ext uri="{FF2B5EF4-FFF2-40B4-BE49-F238E27FC236}">
                <a16:creationId xmlns:a16="http://schemas.microsoft.com/office/drawing/2014/main" id="{A600684E-295A-033F-F474-35EFF7B44A3C}"/>
              </a:ext>
            </a:extLst>
          </p:cNvPr>
          <p:cNvSpPr txBox="1">
            <a:spLocks/>
          </p:cNvSpPr>
          <p:nvPr/>
        </p:nvSpPr>
        <p:spPr>
          <a:xfrm>
            <a:off x="2559069" y="2343655"/>
            <a:ext cx="6565861" cy="3730765"/>
          </a:xfrm>
          <a:prstGeom prst="rect">
            <a:avLst/>
          </a:prstGeom>
        </p:spPr>
        <p:txBody>
          <a:bodyPr vert="horz"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Bef>
                <a:spcPts val="0"/>
              </a:spcBef>
              <a:buClr>
                <a:schemeClr val="tx1"/>
              </a:buClr>
              <a:buNone/>
            </a:pPr>
            <a:r>
              <a:rPr lang="en-US" sz="3300" b="1" kern="100" dirty="0">
                <a:ea typeface="Calibri" panose="020F0502020204030204" pitchFamily="34" charset="0"/>
                <a:cs typeface="Times New Roman" panose="02020603050405020304" pitchFamily="18" charset="0"/>
              </a:rPr>
              <a:t>The Drug </a:t>
            </a:r>
            <a:r>
              <a:rPr lang="en-US" sz="3400" b="1" kern="100" dirty="0">
                <a:ea typeface="Calibri" panose="020F0502020204030204" pitchFamily="34" charset="0"/>
                <a:cs typeface="Times New Roman" panose="02020603050405020304" pitchFamily="18" charset="0"/>
              </a:rPr>
              <a:t>Medi-Cal</a:t>
            </a:r>
            <a:r>
              <a:rPr lang="en-US" sz="3300" b="1" kern="100" dirty="0">
                <a:ea typeface="Calibri" panose="020F0502020204030204" pitchFamily="34" charset="0"/>
                <a:cs typeface="Times New Roman" panose="02020603050405020304" pitchFamily="18" charset="0"/>
              </a:rPr>
              <a:t> Continuum of Care includes:</a:t>
            </a:r>
          </a:p>
          <a:p>
            <a:pPr marL="285750" indent="-285750">
              <a:lnSpc>
                <a:spcPct val="160000"/>
              </a:lnSpc>
              <a:spcBef>
                <a:spcPts val="0"/>
              </a:spcBef>
              <a:buClr>
                <a:schemeClr val="tx1"/>
              </a:buClr>
            </a:pPr>
            <a:endParaRPr lang="en-US" sz="2100" b="1" kern="100" dirty="0">
              <a:ea typeface="Calibri" panose="020F0502020204030204" pitchFamily="34" charset="0"/>
              <a:cs typeface="Times New Roman" panose="02020603050405020304" pitchFamily="18" charset="0"/>
            </a:endParaRPr>
          </a:p>
          <a:p>
            <a:pPr marL="930402" lvl="1" indent="-285750">
              <a:lnSpc>
                <a:spcPct val="160000"/>
              </a:lnSpc>
              <a:spcBef>
                <a:spcPts val="0"/>
              </a:spcBef>
            </a:pPr>
            <a:r>
              <a:rPr lang="en-US" sz="2900" kern="100" dirty="0">
                <a:ea typeface="Calibri" panose="020F0502020204030204" pitchFamily="34" charset="0"/>
                <a:cs typeface="Times New Roman" panose="02020603050405020304" pitchFamily="18" charset="0"/>
              </a:rPr>
              <a:t>Outpatient Treatment</a:t>
            </a:r>
          </a:p>
          <a:p>
            <a:pPr marL="930402" lvl="1" indent="-285750">
              <a:lnSpc>
                <a:spcPct val="160000"/>
              </a:lnSpc>
              <a:spcBef>
                <a:spcPts val="0"/>
              </a:spcBef>
            </a:pPr>
            <a:r>
              <a:rPr lang="en-US" sz="2900" kern="100" dirty="0">
                <a:ea typeface="Calibri" panose="020F0502020204030204" pitchFamily="34" charset="0"/>
                <a:cs typeface="Times New Roman"/>
              </a:rPr>
              <a:t>Medications for Addiction Treatment (MAT)</a:t>
            </a:r>
          </a:p>
          <a:p>
            <a:pPr marL="930402" lvl="1" indent="-285750">
              <a:lnSpc>
                <a:spcPct val="160000"/>
              </a:lnSpc>
              <a:spcBef>
                <a:spcPts val="0"/>
              </a:spcBef>
            </a:pPr>
            <a:r>
              <a:rPr lang="en-US" sz="2900" kern="100" dirty="0">
                <a:ea typeface="Calibri" panose="020F0502020204030204" pitchFamily="34" charset="0"/>
                <a:cs typeface="Times New Roman"/>
              </a:rPr>
              <a:t>Narcotic Treatment Programs (NTP)</a:t>
            </a:r>
          </a:p>
          <a:p>
            <a:pPr marL="930402" lvl="1" indent="-285750">
              <a:lnSpc>
                <a:spcPct val="160000"/>
              </a:lnSpc>
              <a:spcBef>
                <a:spcPts val="0"/>
              </a:spcBef>
            </a:pPr>
            <a:r>
              <a:rPr lang="en-US" sz="2900" kern="100" dirty="0">
                <a:ea typeface="Calibri" panose="020F0502020204030204" pitchFamily="34" charset="0"/>
                <a:cs typeface="Times New Roman" panose="02020603050405020304" pitchFamily="18" charset="0"/>
              </a:rPr>
              <a:t>Withdrawal Management </a:t>
            </a:r>
          </a:p>
          <a:p>
            <a:pPr marL="930402" lvl="1" indent="-285750">
              <a:lnSpc>
                <a:spcPct val="160000"/>
              </a:lnSpc>
              <a:spcBef>
                <a:spcPts val="0"/>
              </a:spcBef>
            </a:pPr>
            <a:r>
              <a:rPr lang="en-US" sz="2900" kern="100" dirty="0">
                <a:ea typeface="Calibri" panose="020F0502020204030204" pitchFamily="34" charset="0"/>
                <a:cs typeface="Times New Roman" panose="02020603050405020304" pitchFamily="18" charset="0"/>
              </a:rPr>
              <a:t>Residential Treatment</a:t>
            </a:r>
          </a:p>
          <a:p>
            <a:pPr marL="930402" lvl="1" indent="-285750">
              <a:lnSpc>
                <a:spcPct val="160000"/>
              </a:lnSpc>
              <a:spcBef>
                <a:spcPts val="0"/>
              </a:spcBef>
            </a:pPr>
            <a:r>
              <a:rPr lang="en-US" sz="2900" kern="100" dirty="0">
                <a:ea typeface="Calibri" panose="020F0502020204030204" pitchFamily="34" charset="0"/>
                <a:cs typeface="Times New Roman" panose="02020603050405020304" pitchFamily="18" charset="0"/>
              </a:rPr>
              <a:t>Recovery Services and Supports</a:t>
            </a:r>
          </a:p>
          <a:p>
            <a:pPr marL="285750" indent="-285750">
              <a:lnSpc>
                <a:spcPct val="160000"/>
              </a:lnSpc>
              <a:spcBef>
                <a:spcPts val="0"/>
              </a:spcBef>
              <a:buClr>
                <a:schemeClr val="tx1"/>
              </a:buCl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883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8F9667B-AF38-DD40-7E5A-8BB39E19FFE0}"/>
              </a:ext>
            </a:extLst>
          </p:cNvPr>
          <p:cNvPicPr>
            <a:picLocks noChangeAspect="1"/>
          </p:cNvPicPr>
          <p:nvPr/>
        </p:nvPicPr>
        <p:blipFill rotWithShape="1">
          <a:blip r:embed="rId3"/>
          <a:srcRect l="17222" r="15825" b="-1"/>
          <a:stretch/>
        </p:blipFill>
        <p:spPr>
          <a:xfrm rot="10800000">
            <a:off x="0" y="-2357"/>
            <a:ext cx="378014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F8C3B227-24EE-C863-692B-2E50BFDF944E}"/>
              </a:ext>
            </a:extLst>
          </p:cNvPr>
          <p:cNvSpPr txBox="1"/>
          <p:nvPr/>
        </p:nvSpPr>
        <p:spPr>
          <a:xfrm>
            <a:off x="254524" y="2041640"/>
            <a:ext cx="3271100" cy="1384995"/>
          </a:xfrm>
          <a:prstGeom prst="rect">
            <a:avLst/>
          </a:prstGeom>
          <a:noFill/>
        </p:spPr>
        <p:txBody>
          <a:bodyPr wrap="square">
            <a:spAutoFit/>
          </a:bodyPr>
          <a:lstStyle/>
          <a:p>
            <a:pPr algn="ctr"/>
            <a:r>
              <a:rPr lang="en-US" sz="4200" b="1" dirty="0">
                <a:solidFill>
                  <a:schemeClr val="bg1"/>
                </a:solidFill>
              </a:rPr>
              <a:t>Outpatient Treatment</a:t>
            </a:r>
          </a:p>
        </p:txBody>
      </p:sp>
      <p:pic>
        <p:nvPicPr>
          <p:cNvPr id="13" name="Picture 12">
            <a:extLst>
              <a:ext uri="{FF2B5EF4-FFF2-40B4-BE49-F238E27FC236}">
                <a16:creationId xmlns:a16="http://schemas.microsoft.com/office/drawing/2014/main" id="{592B2E3A-169B-BBF1-529E-9634A03959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3898" y="5436930"/>
            <a:ext cx="1295687" cy="1079545"/>
          </a:xfrm>
          <a:prstGeom prst="rect">
            <a:avLst/>
          </a:prstGeom>
        </p:spPr>
      </p:pic>
      <p:sp>
        <p:nvSpPr>
          <p:cNvPr id="2" name="Content Placeholder 2">
            <a:extLst>
              <a:ext uri="{FF2B5EF4-FFF2-40B4-BE49-F238E27FC236}">
                <a16:creationId xmlns:a16="http://schemas.microsoft.com/office/drawing/2014/main" id="{596C12B6-1059-8718-FD32-87DC4B591085}"/>
              </a:ext>
            </a:extLst>
          </p:cNvPr>
          <p:cNvSpPr>
            <a:spLocks noGrp="1"/>
          </p:cNvSpPr>
          <p:nvPr>
            <p:ph idx="1"/>
          </p:nvPr>
        </p:nvSpPr>
        <p:spPr>
          <a:xfrm>
            <a:off x="4265613" y="1116766"/>
            <a:ext cx="7224713" cy="4619738"/>
          </a:xfrm>
        </p:spPr>
        <p:txBody>
          <a:bodyPr vert="horz" lIns="91440" tIns="45720" rIns="91440" bIns="45720" anchor="t">
            <a:normAutofit/>
          </a:bodyPr>
          <a:lstStyle/>
          <a:p>
            <a:pPr marL="452120"/>
            <a:r>
              <a:rPr lang="en-US" sz="1800" dirty="0">
                <a:effectLst/>
                <a:ea typeface="Calibri" panose="020F0502020204030204" pitchFamily="34" charset="0"/>
                <a:cs typeface="Calibri"/>
              </a:rPr>
              <a:t>Includes</a:t>
            </a:r>
            <a:r>
              <a:rPr lang="en-US" sz="1800" b="1" dirty="0">
                <a:effectLst/>
                <a:ea typeface="Calibri" panose="020F0502020204030204" pitchFamily="34" charset="0"/>
                <a:cs typeface="Calibri"/>
              </a:rPr>
              <a:t> </a:t>
            </a:r>
            <a:r>
              <a:rPr lang="en-US" sz="1800" dirty="0">
                <a:effectLst/>
                <a:ea typeface="Calibri" panose="020F0502020204030204" pitchFamily="34" charset="0"/>
                <a:cs typeface="Calibri"/>
              </a:rPr>
              <a:t>two levels of care, including </a:t>
            </a:r>
            <a:r>
              <a:rPr lang="en-US" sz="1800" b="1" dirty="0">
                <a:effectLst/>
                <a:ea typeface="Calibri" panose="020F0502020204030204" pitchFamily="34" charset="0"/>
                <a:cs typeface="Calibri"/>
              </a:rPr>
              <a:t>Outpatient Drug Free </a:t>
            </a:r>
            <a:r>
              <a:rPr lang="en-US" sz="1800" dirty="0">
                <a:effectLst/>
                <a:ea typeface="Calibri" panose="020F0502020204030204" pitchFamily="34" charset="0"/>
                <a:cs typeface="Calibri"/>
              </a:rPr>
              <a:t>(up to 9 hours of treatment) </a:t>
            </a:r>
            <a:r>
              <a:rPr lang="en-US" sz="1800" dirty="0">
                <a:ea typeface="Calibri" panose="020F0502020204030204" pitchFamily="34" charset="0"/>
                <a:cs typeface="Calibri"/>
              </a:rPr>
              <a:t>and</a:t>
            </a:r>
            <a:r>
              <a:rPr lang="en-US" sz="1800" b="1" dirty="0">
                <a:ea typeface="Calibri" panose="020F0502020204030204" pitchFamily="34" charset="0"/>
                <a:cs typeface="Calibri"/>
              </a:rPr>
              <a:t>  </a:t>
            </a:r>
            <a:r>
              <a:rPr lang="en-US" sz="1800" dirty="0">
                <a:ea typeface="Calibri" panose="020F0502020204030204" pitchFamily="34" charset="0"/>
                <a:cs typeface="Calibri"/>
              </a:rPr>
              <a:t>increased service delivery in</a:t>
            </a:r>
            <a:r>
              <a:rPr lang="en-US" sz="1800" b="1" dirty="0">
                <a:ea typeface="Calibri" panose="020F0502020204030204" pitchFamily="34" charset="0"/>
                <a:cs typeface="Calibri"/>
              </a:rPr>
              <a:t>  </a:t>
            </a:r>
            <a:r>
              <a:rPr lang="en-US" sz="1800" b="1" dirty="0">
                <a:effectLst/>
                <a:ea typeface="Calibri" panose="020F0502020204030204" pitchFamily="34" charset="0"/>
                <a:cs typeface="Calibri"/>
              </a:rPr>
              <a:t>Intensive Outpatient Treatment </a:t>
            </a:r>
            <a:r>
              <a:rPr lang="en-US" sz="1800" dirty="0">
                <a:effectLst/>
                <a:ea typeface="Calibri" panose="020F0502020204030204" pitchFamily="34" charset="0"/>
                <a:cs typeface="Calibri"/>
              </a:rPr>
              <a:t>(9.5 hours plus)</a:t>
            </a:r>
          </a:p>
          <a:p>
            <a:pPr marL="109220" indent="0">
              <a:buNone/>
            </a:pPr>
            <a:endParaRPr lang="en-US" sz="1800" b="1" dirty="0">
              <a:effectLst/>
              <a:ea typeface="Calibri" panose="020F0502020204030204" pitchFamily="34" charset="0"/>
              <a:cs typeface="Calibri"/>
            </a:endParaRPr>
          </a:p>
          <a:p>
            <a:pPr marL="452120"/>
            <a:r>
              <a:rPr lang="en-US" sz="1800" b="1" dirty="0">
                <a:ea typeface="Calibri" panose="020F0502020204030204" pitchFamily="34" charset="0"/>
                <a:cs typeface="Calibri"/>
              </a:rPr>
              <a:t>Services Include:</a:t>
            </a:r>
            <a:endParaRPr lang="en-US" sz="1800" dirty="0">
              <a:ea typeface="Calibri" panose="020F0502020204030204" pitchFamily="34" charset="0"/>
              <a:cs typeface="Calibri" panose="020F0502020204030204" pitchFamily="34" charset="0"/>
            </a:endParaRPr>
          </a:p>
          <a:p>
            <a:pPr marL="923036" lvl="2"/>
            <a:r>
              <a:rPr lang="en-US" sz="1800" dirty="0">
                <a:cs typeface="Calibri" panose="020F0502020204030204" pitchFamily="34" charset="0"/>
              </a:rPr>
              <a:t>Assessment and Evaluation</a:t>
            </a:r>
          </a:p>
          <a:p>
            <a:pPr marL="923036" lvl="2"/>
            <a:r>
              <a:rPr lang="en-US" sz="1800" dirty="0">
                <a:cs typeface="Calibri" panose="020F0502020204030204" pitchFamily="34" charset="0"/>
              </a:rPr>
              <a:t>Treatment Planning</a:t>
            </a:r>
          </a:p>
          <a:p>
            <a:pPr marL="923036" lvl="2"/>
            <a:r>
              <a:rPr lang="en-US" sz="1800" dirty="0">
                <a:cs typeface="Calibri" panose="020F0502020204030204" pitchFamily="34" charset="0"/>
              </a:rPr>
              <a:t>Individual and Group Counseling</a:t>
            </a:r>
          </a:p>
          <a:p>
            <a:pPr marL="923036" lvl="2"/>
            <a:r>
              <a:rPr lang="en-US" sz="1800" dirty="0">
                <a:cs typeface="Calibri" panose="020F0502020204030204" pitchFamily="34" charset="0"/>
              </a:rPr>
              <a:t>Care Coordination</a:t>
            </a:r>
          </a:p>
          <a:p>
            <a:pPr marL="923036" lvl="2"/>
            <a:r>
              <a:rPr lang="en-US" sz="1800" dirty="0">
                <a:cs typeface="Calibri" panose="020F0502020204030204" pitchFamily="34" charset="0"/>
              </a:rPr>
              <a:t>Substance Use Education</a:t>
            </a:r>
          </a:p>
          <a:p>
            <a:pPr marL="923036" lvl="2"/>
            <a:r>
              <a:rPr lang="en-US" sz="1800" dirty="0">
                <a:cs typeface="Calibri" panose="020F0502020204030204" pitchFamily="34" charset="0"/>
              </a:rPr>
              <a:t>Drug Screening</a:t>
            </a:r>
          </a:p>
          <a:p>
            <a:pPr marL="923036" lvl="2"/>
            <a:r>
              <a:rPr lang="en-US" sz="1800" dirty="0">
                <a:cs typeface="Calibri" panose="020F0502020204030204" pitchFamily="34" charset="0"/>
              </a:rPr>
              <a:t>Referral and Linkage to Services</a:t>
            </a:r>
          </a:p>
          <a:p>
            <a:pPr marL="694436" lvl="2" indent="0">
              <a:buNone/>
            </a:pPr>
            <a:endParaRPr lang="en-US" sz="1800" dirty="0">
              <a:cs typeface="Calibri" panose="020F0502020204030204" pitchFamily="34" charset="0"/>
            </a:endParaRPr>
          </a:p>
          <a:p>
            <a:pPr marL="522986" lvl="1" indent="-285750"/>
            <a:r>
              <a:rPr lang="en-US" sz="1800" b="1" dirty="0">
                <a:ea typeface="Calibri" panose="020F0502020204030204" pitchFamily="34" charset="0"/>
                <a:cs typeface="Calibri"/>
              </a:rPr>
              <a:t>12 Outpatient Clinics serving adults located in 12 cities</a:t>
            </a:r>
            <a:endParaRPr lang="en-US" sz="1800" dirty="0">
              <a:cs typeface="Calibri" panose="020F0502020204030204" pitchFamily="34" charset="0"/>
            </a:endParaRPr>
          </a:p>
        </p:txBody>
      </p:sp>
    </p:spTree>
    <p:extLst>
      <p:ext uri="{BB962C8B-B14F-4D97-AF65-F5344CB8AC3E}">
        <p14:creationId xmlns:p14="http://schemas.microsoft.com/office/powerpoint/2010/main" val="634355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1012313" y="312217"/>
            <a:ext cx="8456338" cy="1325563"/>
          </a:xfrm>
        </p:spPr>
        <p:txBody>
          <a:bodyPr>
            <a:noAutofit/>
          </a:bodyPr>
          <a:lstStyle/>
          <a:p>
            <a:r>
              <a:rPr lang="en-US" sz="4200" b="1" dirty="0">
                <a:solidFill>
                  <a:schemeClr val="bg1"/>
                </a:solidFill>
                <a:latin typeface="+mn-lt"/>
              </a:rPr>
              <a:t>Medications for Addiction Treatment</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3" name="Content Placeholder 2">
            <a:extLst>
              <a:ext uri="{FF2B5EF4-FFF2-40B4-BE49-F238E27FC236}">
                <a16:creationId xmlns:a16="http://schemas.microsoft.com/office/drawing/2014/main" id="{BAD1D6B9-A007-C13F-7EE4-903884C2A6E4}"/>
              </a:ext>
            </a:extLst>
          </p:cNvPr>
          <p:cNvSpPr>
            <a:spLocks noGrp="1"/>
          </p:cNvSpPr>
          <p:nvPr>
            <p:ph idx="1"/>
          </p:nvPr>
        </p:nvSpPr>
        <p:spPr>
          <a:xfrm>
            <a:off x="926609" y="2550248"/>
            <a:ext cx="10331442" cy="3933016"/>
          </a:xfrm>
        </p:spPr>
        <p:txBody>
          <a:bodyPr vert="horz" lIns="91440" tIns="45720" rIns="91440" bIns="45720" anchor="t">
            <a:normAutofit/>
          </a:bodyPr>
          <a:lstStyle/>
          <a:p>
            <a:pPr marL="342900">
              <a:spcBef>
                <a:spcPts val="0"/>
              </a:spcBef>
            </a:pPr>
            <a:r>
              <a:rPr lang="en-US" sz="1800" dirty="0">
                <a:effectLst/>
                <a:ea typeface="Calibri" panose="020F0502020204030204" pitchFamily="34" charset="0"/>
                <a:cs typeface="Calibri"/>
              </a:rPr>
              <a:t>Medications for Addiction Treatment also known as Medication Assisted Treatment (MAT) is the use of prescription medications for Opioid Use Disorder and Alcohol Use Disorder</a:t>
            </a:r>
          </a:p>
          <a:p>
            <a:pPr marL="342900">
              <a:spcBef>
                <a:spcPts val="0"/>
              </a:spcBef>
            </a:pPr>
            <a:endParaRPr lang="en-US" sz="1800" dirty="0">
              <a:effectLst/>
              <a:ea typeface="Calibri" panose="020F0502020204030204" pitchFamily="34" charset="0"/>
              <a:cs typeface="Calibri"/>
            </a:endParaRPr>
          </a:p>
          <a:p>
            <a:pPr marL="342900">
              <a:spcBef>
                <a:spcPts val="0"/>
              </a:spcBef>
            </a:pPr>
            <a:r>
              <a:rPr lang="en-US" sz="1800" dirty="0">
                <a:ea typeface="Calibri" panose="020F0502020204030204" pitchFamily="34" charset="0"/>
                <a:cs typeface="Calibri"/>
              </a:rPr>
              <a:t>There are several FDA approved medications, most are taken orally, and some are administered by injection</a:t>
            </a:r>
          </a:p>
          <a:p>
            <a:pPr marL="342900">
              <a:spcBef>
                <a:spcPts val="0"/>
              </a:spcBef>
            </a:pPr>
            <a:endParaRPr lang="en-US" sz="1800" dirty="0">
              <a:ea typeface="Calibri" panose="020F0502020204030204" pitchFamily="34" charset="0"/>
              <a:cs typeface="Calibri"/>
            </a:endParaRPr>
          </a:p>
          <a:p>
            <a:pPr marL="342900">
              <a:spcBef>
                <a:spcPts val="0"/>
              </a:spcBef>
            </a:pPr>
            <a:r>
              <a:rPr lang="en-US" sz="1800" dirty="0">
                <a:ea typeface="Calibri" panose="020F0502020204030204" pitchFamily="34" charset="0"/>
                <a:cs typeface="Calibri"/>
              </a:rPr>
              <a:t>These medications are a vital part of treatment and may be used throughout a person’s recovery journey</a:t>
            </a:r>
          </a:p>
          <a:p>
            <a:pPr marL="114300" indent="0">
              <a:spcBef>
                <a:spcPts val="0"/>
              </a:spcBef>
              <a:buNone/>
            </a:pPr>
            <a:endParaRPr lang="en-US" sz="1800" dirty="0">
              <a:ea typeface="Calibri" panose="020F0502020204030204" pitchFamily="34" charset="0"/>
              <a:cs typeface="Calibri"/>
            </a:endParaRPr>
          </a:p>
          <a:p>
            <a:pPr marL="342900">
              <a:spcBef>
                <a:spcPts val="0"/>
              </a:spcBef>
            </a:pPr>
            <a:r>
              <a:rPr lang="en-US" sz="1800" dirty="0">
                <a:effectLst/>
                <a:ea typeface="Calibri" panose="020F0502020204030204" pitchFamily="34" charset="0"/>
                <a:cs typeface="Calibri"/>
              </a:rPr>
              <a:t>The</a:t>
            </a:r>
            <a:r>
              <a:rPr lang="en-US" sz="1800" dirty="0">
                <a:ea typeface="Calibri" panose="020F0502020204030204" pitchFamily="34" charset="0"/>
                <a:cs typeface="Calibri"/>
              </a:rPr>
              <a:t>se medications are especially effective</a:t>
            </a:r>
            <a:r>
              <a:rPr lang="en-US" sz="1800" dirty="0">
                <a:effectLst/>
                <a:ea typeface="Calibri" panose="020F0502020204030204" pitchFamily="34" charset="0"/>
                <a:cs typeface="Calibri"/>
              </a:rPr>
              <a:t> in combination with counseling and behavioral therapies. </a:t>
            </a:r>
          </a:p>
          <a:p>
            <a:pPr marL="114300" indent="0">
              <a:spcBef>
                <a:spcPts val="0"/>
              </a:spcBef>
              <a:buNone/>
            </a:pPr>
            <a:endParaRPr lang="en-US" sz="1800" dirty="0">
              <a:effectLst/>
              <a:ea typeface="Calibri" panose="020F0502020204030204" pitchFamily="34" charset="0"/>
              <a:cs typeface="Calibri"/>
            </a:endParaRPr>
          </a:p>
          <a:p>
            <a:pPr marL="342900">
              <a:spcBef>
                <a:spcPts val="0"/>
              </a:spcBef>
            </a:pPr>
            <a:r>
              <a:rPr lang="en-US" sz="1800" dirty="0">
                <a:ea typeface="Calibri" panose="020F0502020204030204" pitchFamily="34" charset="0"/>
                <a:cs typeface="Calibri"/>
              </a:rPr>
              <a:t>Access to these medication</a:t>
            </a:r>
            <a:r>
              <a:rPr lang="en-US" sz="1800" dirty="0">
                <a:effectLst/>
                <a:ea typeface="Calibri" panose="020F0502020204030204" pitchFamily="34" charset="0"/>
                <a:cs typeface="Calibri"/>
              </a:rPr>
              <a:t> services are made available in all of  SUD levels of care, and some treatment programs provide these medications directly</a:t>
            </a:r>
          </a:p>
          <a:p>
            <a:pPr marL="0" indent="0">
              <a:spcBef>
                <a:spcPts val="0"/>
              </a:spcBef>
              <a:buNone/>
            </a:pPr>
            <a:endParaRPr lang="en-US" sz="2200" dirty="0">
              <a:effectLst/>
              <a:latin typeface="Calibri"/>
              <a:ea typeface="Calibri" panose="020F0502020204030204" pitchFamily="34" charset="0"/>
              <a:cs typeface="Calibri"/>
            </a:endParaRPr>
          </a:p>
          <a:p>
            <a:pPr marL="0" indent="0">
              <a:spcBef>
                <a:spcPts val="0"/>
              </a:spcBef>
              <a:buNone/>
            </a:pPr>
            <a:endParaRPr lang="en-US" sz="2200" dirty="0">
              <a:effectLst/>
              <a:latin typeface="Calibri"/>
              <a:ea typeface="Calibri" panose="020F0502020204030204" pitchFamily="34" charset="0"/>
              <a:cs typeface="Calibri"/>
            </a:endParaRPr>
          </a:p>
          <a:p>
            <a:pPr marL="0" marR="0" lvl="0" indent="0">
              <a:spcBef>
                <a:spcPts val="0"/>
              </a:spcBef>
              <a:spcAft>
                <a:spcPts val="0"/>
              </a:spcAft>
              <a:buNone/>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11430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0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A7596F-D19D-8EEB-158A-E7BBAB26B00F}"/>
              </a:ext>
            </a:extLst>
          </p:cNvPr>
          <p:cNvPicPr>
            <a:picLocks noChangeAspect="1"/>
          </p:cNvPicPr>
          <p:nvPr/>
        </p:nvPicPr>
        <p:blipFill rotWithShape="1">
          <a:blip r:embed="rId3"/>
          <a:srcRect l="30657" r="-1" b="-1"/>
          <a:stretch/>
        </p:blipFill>
        <p:spPr>
          <a:xfrm rot="10800000">
            <a:off x="0" y="0"/>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8" name="Rectangle: Rounded Corners 7">
            <a:extLst>
              <a:ext uri="{FF2B5EF4-FFF2-40B4-BE49-F238E27FC236}">
                <a16:creationId xmlns:a16="http://schemas.microsoft.com/office/drawing/2014/main" id="{1DC7AA91-7A76-F446-893A-DC46D3E4F4ED}"/>
              </a:ext>
            </a:extLst>
          </p:cNvPr>
          <p:cNvSpPr/>
          <p:nvPr/>
        </p:nvSpPr>
        <p:spPr>
          <a:xfrm>
            <a:off x="5804243" y="2058089"/>
            <a:ext cx="4194036" cy="413027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17" name="Title 1">
            <a:extLst>
              <a:ext uri="{FF2B5EF4-FFF2-40B4-BE49-F238E27FC236}">
                <a16:creationId xmlns:a16="http://schemas.microsoft.com/office/drawing/2014/main" id="{2A15E530-BB19-C546-6B53-8B54CBA1D966}"/>
              </a:ext>
            </a:extLst>
          </p:cNvPr>
          <p:cNvSpPr txBox="1">
            <a:spLocks/>
          </p:cNvSpPr>
          <p:nvPr/>
        </p:nvSpPr>
        <p:spPr>
          <a:xfrm>
            <a:off x="214319" y="418755"/>
            <a:ext cx="3349813" cy="189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200" b="1" dirty="0">
              <a:solidFill>
                <a:schemeClr val="bg1"/>
              </a:solidFill>
              <a:latin typeface="+mn-lt"/>
            </a:endParaRPr>
          </a:p>
        </p:txBody>
      </p:sp>
      <p:sp>
        <p:nvSpPr>
          <p:cNvPr id="3" name="TextBox 2">
            <a:extLst>
              <a:ext uri="{FF2B5EF4-FFF2-40B4-BE49-F238E27FC236}">
                <a16:creationId xmlns:a16="http://schemas.microsoft.com/office/drawing/2014/main" id="{6E5333A3-593C-B9DA-CD11-CD3A084AEC75}"/>
              </a:ext>
            </a:extLst>
          </p:cNvPr>
          <p:cNvSpPr txBox="1"/>
          <p:nvPr/>
        </p:nvSpPr>
        <p:spPr>
          <a:xfrm>
            <a:off x="168968" y="673094"/>
            <a:ext cx="3395164" cy="1384995"/>
          </a:xfrm>
          <a:prstGeom prst="rect">
            <a:avLst/>
          </a:prstGeom>
          <a:noFill/>
        </p:spPr>
        <p:txBody>
          <a:bodyPr wrap="square">
            <a:spAutoFit/>
          </a:bodyPr>
          <a:lstStyle/>
          <a:p>
            <a:pPr marL="0" lvl="0" indent="0" algn="ctr" defTabSz="622300">
              <a:lnSpc>
                <a:spcPct val="100000"/>
              </a:lnSpc>
              <a:spcBef>
                <a:spcPct val="0"/>
              </a:spcBef>
              <a:spcAft>
                <a:spcPct val="35000"/>
              </a:spcAft>
              <a:buNone/>
            </a:pPr>
            <a:r>
              <a:rPr lang="en-US" sz="4200" b="1" kern="1200" dirty="0">
                <a:solidFill>
                  <a:schemeClr val="bg1"/>
                </a:solidFill>
              </a:rPr>
              <a:t>Readiness Survey Part 1</a:t>
            </a:r>
          </a:p>
        </p:txBody>
      </p:sp>
      <p:pic>
        <p:nvPicPr>
          <p:cNvPr id="5" name="Picture 4">
            <a:extLst>
              <a:ext uri="{FF2B5EF4-FFF2-40B4-BE49-F238E27FC236}">
                <a16:creationId xmlns:a16="http://schemas.microsoft.com/office/drawing/2014/main" id="{AEB39144-72C3-C755-B6BB-8C5C2D34D7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18706" y="2554408"/>
            <a:ext cx="1295687" cy="1079545"/>
          </a:xfrm>
          <a:prstGeom prst="rect">
            <a:avLst/>
          </a:prstGeom>
        </p:spPr>
      </p:pic>
      <p:pic>
        <p:nvPicPr>
          <p:cNvPr id="1026" name="Picture 2" descr="QRCode for SB 43 Readiness Survey: Part 1">
            <a:extLst>
              <a:ext uri="{FF2B5EF4-FFF2-40B4-BE49-F238E27FC236}">
                <a16:creationId xmlns:a16="http://schemas.microsoft.com/office/drawing/2014/main" id="{3388AF67-2F84-3C73-1DA8-E3C4A84F1D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718" y="2803682"/>
            <a:ext cx="2639085" cy="2639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0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13CA87C2-5CA0-06CD-4A57-3FBC1739CF97}"/>
              </a:ext>
            </a:extLst>
          </p:cNvPr>
          <p:cNvPicPr>
            <a:picLocks noChangeAspect="1"/>
          </p:cNvPicPr>
          <p:nvPr/>
        </p:nvPicPr>
        <p:blipFill rotWithShape="1">
          <a:blip r:embed="rId3"/>
          <a:srcRect l="17222" r="15825" b="-1"/>
          <a:stretch/>
        </p:blipFill>
        <p:spPr>
          <a:xfrm>
            <a:off x="8414358" y="10"/>
            <a:ext cx="378014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854DE9E8-2C28-7C9B-3C4C-78DD9E602557}"/>
              </a:ext>
            </a:extLst>
          </p:cNvPr>
          <p:cNvSpPr>
            <a:spLocks noGrp="1"/>
          </p:cNvSpPr>
          <p:nvPr>
            <p:ph type="title"/>
          </p:nvPr>
        </p:nvSpPr>
        <p:spPr>
          <a:xfrm>
            <a:off x="8895406" y="1991821"/>
            <a:ext cx="3373279" cy="1959861"/>
          </a:xfrm>
        </p:spPr>
        <p:txBody>
          <a:bodyPr anchor="b">
            <a:noAutofit/>
          </a:bodyPr>
          <a:lstStyle/>
          <a:p>
            <a:pPr algn="ctr"/>
            <a:r>
              <a:rPr lang="en-US" sz="4200" b="1" dirty="0">
                <a:solidFill>
                  <a:schemeClr val="bg1"/>
                </a:solidFill>
                <a:latin typeface="+mn-lt"/>
                <a:cs typeface="Calibri"/>
              </a:rPr>
              <a:t>Narcotic Treatment Programs </a:t>
            </a:r>
            <a:endParaRPr lang="en-US" sz="4200" b="1" dirty="0">
              <a:solidFill>
                <a:schemeClr val="bg1"/>
              </a:solidFill>
              <a:latin typeface="+mn-lt"/>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3A491BD1-6499-8E8C-6EF0-77AF8816F825}"/>
              </a:ext>
            </a:extLst>
          </p:cNvPr>
          <p:cNvGrpSpPr/>
          <p:nvPr/>
        </p:nvGrpSpPr>
        <p:grpSpPr>
          <a:xfrm>
            <a:off x="1358469" y="3620921"/>
            <a:ext cx="6532039" cy="2115640"/>
            <a:chOff x="1368581" y="1443968"/>
            <a:chExt cx="6532039" cy="1185525"/>
          </a:xfrm>
        </p:grpSpPr>
        <p:sp>
          <p:nvSpPr>
            <p:cNvPr id="14" name="Rectangle 13">
              <a:extLst>
                <a:ext uri="{FF2B5EF4-FFF2-40B4-BE49-F238E27FC236}">
                  <a16:creationId xmlns:a16="http://schemas.microsoft.com/office/drawing/2014/main" id="{16FA7800-49A4-01A3-151D-F82B0C1B540F}"/>
                </a:ext>
              </a:extLst>
            </p:cNvPr>
            <p:cNvSpPr/>
            <p:nvPr/>
          </p:nvSpPr>
          <p:spPr>
            <a:xfrm>
              <a:off x="1368581" y="1443968"/>
              <a:ext cx="6532039" cy="11855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36E5A5D-8FD2-8816-354D-D1233A797E62}"/>
                </a:ext>
              </a:extLst>
            </p:cNvPr>
            <p:cNvSpPr txBox="1"/>
            <p:nvPr/>
          </p:nvSpPr>
          <p:spPr>
            <a:xfrm>
              <a:off x="1368581" y="1443968"/>
              <a:ext cx="6532039" cy="1185525"/>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25468" tIns="125468" rIns="125468" bIns="125468" numCol="1" spcCol="1270" anchor="ctr" anchorCtr="0">
              <a:noAutofit/>
            </a:bodyPr>
            <a:lstStyle/>
            <a:p>
              <a:pPr marL="0" lvl="0" indent="0" algn="l" defTabSz="622300">
                <a:lnSpc>
                  <a:spcPct val="100000"/>
                </a:lnSpc>
                <a:spcBef>
                  <a:spcPct val="0"/>
                </a:spcBef>
                <a:spcAft>
                  <a:spcPct val="35000"/>
                </a:spcAft>
                <a:buNone/>
              </a:pPr>
              <a:r>
                <a:rPr lang="en-US" sz="1400" kern="1200"/>
                <a:t>“Personal safety” means the ability of one to survive safely in the community without involuntary detention or treatment pursuant to [the LPS Act]. </a:t>
              </a:r>
            </a:p>
          </p:txBody>
        </p:sp>
      </p:grpSp>
      <p:sp>
        <p:nvSpPr>
          <p:cNvPr id="20" name="Rectangle 19" descr="Ambulance">
            <a:extLst>
              <a:ext uri="{FF2B5EF4-FFF2-40B4-BE49-F238E27FC236}">
                <a16:creationId xmlns:a16="http://schemas.microsoft.com/office/drawing/2014/main" id="{349E10BE-0769-2FE0-83A3-26525A05AB05}"/>
              </a:ext>
            </a:extLst>
          </p:cNvPr>
          <p:cNvSpPr/>
          <p:nvPr/>
        </p:nvSpPr>
        <p:spPr>
          <a:xfrm>
            <a:off x="735974" y="3951682"/>
            <a:ext cx="810882" cy="72705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22" name="Picture 21">
            <a:extLst>
              <a:ext uri="{FF2B5EF4-FFF2-40B4-BE49-F238E27FC236}">
                <a16:creationId xmlns:a16="http://schemas.microsoft.com/office/drawing/2014/main" id="{3CDEBAC2-5FDC-32BC-5C8E-873F70F46A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34203" y="5474637"/>
            <a:ext cx="1295687" cy="1079545"/>
          </a:xfrm>
          <a:prstGeom prst="rect">
            <a:avLst/>
          </a:prstGeom>
        </p:spPr>
      </p:pic>
      <p:sp>
        <p:nvSpPr>
          <p:cNvPr id="3" name="Content Placeholder 2">
            <a:extLst>
              <a:ext uri="{FF2B5EF4-FFF2-40B4-BE49-F238E27FC236}">
                <a16:creationId xmlns:a16="http://schemas.microsoft.com/office/drawing/2014/main" id="{B4ADF11E-55D0-394D-ABD1-1AC52E152BD1}"/>
              </a:ext>
            </a:extLst>
          </p:cNvPr>
          <p:cNvSpPr>
            <a:spLocks noGrp="1"/>
          </p:cNvSpPr>
          <p:nvPr>
            <p:ph idx="1"/>
          </p:nvPr>
        </p:nvSpPr>
        <p:spPr>
          <a:xfrm>
            <a:off x="624468" y="1335010"/>
            <a:ext cx="7401842" cy="4187980"/>
          </a:xfrm>
        </p:spPr>
        <p:txBody>
          <a:bodyPr vert="horz" lIns="91440" tIns="45720" rIns="91440" bIns="45720" anchor="t">
            <a:noAutofit/>
          </a:bodyPr>
          <a:lstStyle/>
          <a:p>
            <a:pPr>
              <a:spcBef>
                <a:spcPts val="0"/>
              </a:spcBef>
            </a:pPr>
            <a:r>
              <a:rPr lang="en-US" sz="1800" b="1" dirty="0">
                <a:effectLst/>
                <a:ea typeface="Calibri" panose="020F0502020204030204" pitchFamily="34" charset="0"/>
                <a:cs typeface="Arial"/>
              </a:rPr>
              <a:t>Narcotic Treatment Programs (NTP), also known as Opioid Treatment Program (OTP).</a:t>
            </a:r>
            <a:r>
              <a:rPr lang="en-US" sz="1800" dirty="0">
                <a:ea typeface="Calibri" panose="020F0502020204030204" pitchFamily="34" charset="0"/>
                <a:cs typeface="Arial"/>
              </a:rPr>
              <a:t> </a:t>
            </a:r>
            <a:r>
              <a:rPr lang="en-US" sz="1800" dirty="0">
                <a:ea typeface="Calibri" panose="020F0502020204030204" pitchFamily="34" charset="0"/>
              </a:rPr>
              <a:t>Services</a:t>
            </a:r>
            <a:r>
              <a:rPr lang="en-US" sz="1800" b="1" dirty="0">
                <a:ea typeface="Calibri" panose="020F0502020204030204" pitchFamily="34" charset="0"/>
              </a:rPr>
              <a:t> </a:t>
            </a:r>
            <a:r>
              <a:rPr lang="en-US" sz="1800" dirty="0">
                <a:ea typeface="Calibri" panose="020F0502020204030204" pitchFamily="34" charset="0"/>
              </a:rPr>
              <a:t>are</a:t>
            </a:r>
            <a:r>
              <a:rPr lang="en-US" sz="1800" dirty="0">
                <a:effectLst/>
                <a:ea typeface="Calibri" panose="020F0502020204030204" pitchFamily="34" charset="0"/>
                <a:cs typeface="Arial"/>
              </a:rPr>
              <a:t> available  seven (7) days a week and are provided by licensed NTP facilities</a:t>
            </a:r>
            <a:endParaRPr lang="en-US" sz="1800" dirty="0">
              <a:effectLst/>
              <a:ea typeface="Calibri" panose="020F0502020204030204" pitchFamily="34" charset="0"/>
            </a:endParaRPr>
          </a:p>
          <a:p>
            <a:pPr marL="301625" lvl="1" indent="0">
              <a:spcBef>
                <a:spcPts val="0"/>
              </a:spcBef>
              <a:buNone/>
            </a:pPr>
            <a:endParaRPr lang="en-US" sz="1800" dirty="0">
              <a:effectLst/>
              <a:ea typeface="Calibri" panose="020F0502020204030204" pitchFamily="34" charset="0"/>
            </a:endParaRPr>
          </a:p>
          <a:p>
            <a:pPr>
              <a:spcBef>
                <a:spcPts val="0"/>
              </a:spcBef>
            </a:pPr>
            <a:r>
              <a:rPr lang="en-US" sz="1800" b="1" dirty="0">
                <a:cs typeface="Arial"/>
              </a:rPr>
              <a:t>Services Include:</a:t>
            </a:r>
          </a:p>
          <a:p>
            <a:pPr marL="880110" lvl="2" indent="-285750">
              <a:spcBef>
                <a:spcPts val="0"/>
              </a:spcBef>
              <a:buFont typeface="Arial" panose="020B0604020202020204" pitchFamily="34" charset="0"/>
              <a:buChar char="•"/>
            </a:pPr>
            <a:r>
              <a:rPr lang="en-US" sz="1800" dirty="0">
                <a:cs typeface="Arial"/>
              </a:rPr>
              <a:t>Assessment and Evaluation</a:t>
            </a:r>
          </a:p>
          <a:p>
            <a:pPr marL="880110" lvl="2" indent="-285750">
              <a:spcBef>
                <a:spcPts val="0"/>
              </a:spcBef>
              <a:buClr>
                <a:srgbClr val="000000"/>
              </a:buClr>
              <a:buFont typeface="Arial" panose="020B0604020202020204" pitchFamily="34" charset="0"/>
              <a:buChar char="•"/>
            </a:pPr>
            <a:r>
              <a:rPr lang="en-US" sz="1800" dirty="0">
                <a:cs typeface="Arial"/>
              </a:rPr>
              <a:t>Medication for Substance Use Disorder, including methadone</a:t>
            </a:r>
            <a:endParaRPr lang="en-US" sz="1800" dirty="0"/>
          </a:p>
          <a:p>
            <a:pPr marL="880110" lvl="2" indent="-285750">
              <a:spcBef>
                <a:spcPts val="0"/>
              </a:spcBef>
              <a:buFont typeface="Arial" panose="020B0604020202020204" pitchFamily="34" charset="0"/>
              <a:buChar char="•"/>
            </a:pPr>
            <a:r>
              <a:rPr lang="en-US" sz="1800" dirty="0">
                <a:cs typeface="Arial"/>
              </a:rPr>
              <a:t>Individual and Group Counseling</a:t>
            </a:r>
          </a:p>
          <a:p>
            <a:pPr marL="880110" lvl="2" indent="-285750">
              <a:spcBef>
                <a:spcPts val="0"/>
              </a:spcBef>
              <a:buFont typeface="Arial" panose="020B0604020202020204" pitchFamily="34" charset="0"/>
              <a:buChar char="•"/>
            </a:pPr>
            <a:r>
              <a:rPr lang="en-US" sz="1800" dirty="0">
                <a:cs typeface="Arial"/>
              </a:rPr>
              <a:t>Care Coordination</a:t>
            </a:r>
          </a:p>
          <a:p>
            <a:pPr marL="880110" lvl="2" indent="-285750">
              <a:spcBef>
                <a:spcPts val="0"/>
              </a:spcBef>
              <a:buFont typeface="Arial" panose="020B0604020202020204" pitchFamily="34" charset="0"/>
              <a:buChar char="•"/>
            </a:pPr>
            <a:r>
              <a:rPr lang="en-US" sz="1800" dirty="0">
                <a:cs typeface="Arial"/>
              </a:rPr>
              <a:t>Substance Use Educational Groups</a:t>
            </a:r>
          </a:p>
          <a:p>
            <a:pPr marL="880110" lvl="2" indent="-285750">
              <a:spcBef>
                <a:spcPts val="0"/>
              </a:spcBef>
              <a:buFont typeface="Arial" panose="020B0604020202020204" pitchFamily="34" charset="0"/>
              <a:buChar char="•"/>
            </a:pPr>
            <a:r>
              <a:rPr lang="en-US" sz="1800" dirty="0">
                <a:cs typeface="Arial"/>
              </a:rPr>
              <a:t>Referral and Linkage to Services</a:t>
            </a:r>
          </a:p>
          <a:p>
            <a:pPr marL="880110" lvl="2" indent="-285750">
              <a:spcBef>
                <a:spcPts val="0"/>
              </a:spcBef>
              <a:buClr>
                <a:srgbClr val="000000"/>
              </a:buClr>
              <a:buFont typeface="Arial" panose="020B0604020202020204" pitchFamily="34" charset="0"/>
              <a:buChar char="•"/>
            </a:pPr>
            <a:r>
              <a:rPr lang="en-US" sz="1800" dirty="0">
                <a:cs typeface="Arial"/>
              </a:rPr>
              <a:t>Coordination of dosing needs to client in residential and withdrawal management programs</a:t>
            </a:r>
            <a:endParaRPr lang="en-US" sz="1800" dirty="0"/>
          </a:p>
          <a:p>
            <a:pPr marL="415925" lvl="1" indent="0">
              <a:spcBef>
                <a:spcPts val="0"/>
              </a:spcBef>
              <a:buNone/>
            </a:pPr>
            <a:endParaRPr lang="en-US" sz="1800" dirty="0"/>
          </a:p>
          <a:p>
            <a:pPr>
              <a:spcBef>
                <a:spcPts val="0"/>
              </a:spcBef>
            </a:pPr>
            <a:r>
              <a:rPr lang="en-US" sz="1800" b="1" dirty="0">
                <a:cs typeface="Arial"/>
              </a:rPr>
              <a:t>Clinics locations in 5 cities</a:t>
            </a:r>
          </a:p>
          <a:p>
            <a:pPr marL="594360" lvl="2" indent="0">
              <a:spcBef>
                <a:spcPts val="0"/>
              </a:spcBef>
              <a:buNone/>
            </a:pPr>
            <a:endParaRPr lang="en-US" sz="1600" dirty="0">
              <a:latin typeface="Calibri" panose="020F0502020204030204" pitchFamily="34" charset="0"/>
              <a:cs typeface="Arial"/>
            </a:endParaRPr>
          </a:p>
          <a:p>
            <a:pPr marL="594360" lvl="2" indent="0">
              <a:spcBef>
                <a:spcPts val="0"/>
              </a:spcBef>
              <a:buNone/>
            </a:pPr>
            <a:endParaRPr lang="en-US" sz="1600" dirty="0">
              <a:latin typeface="Calibri"/>
              <a:cs typeface="Arial"/>
            </a:endParaRPr>
          </a:p>
        </p:txBody>
      </p:sp>
    </p:spTree>
    <p:extLst>
      <p:ext uri="{BB962C8B-B14F-4D97-AF65-F5344CB8AC3E}">
        <p14:creationId xmlns:p14="http://schemas.microsoft.com/office/powerpoint/2010/main" val="56990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783713" y="312217"/>
            <a:ext cx="5788537" cy="1325563"/>
          </a:xfrm>
        </p:spPr>
        <p:txBody>
          <a:bodyPr>
            <a:noAutofit/>
          </a:bodyPr>
          <a:lstStyle/>
          <a:p>
            <a:r>
              <a:rPr lang="en-US" sz="4200" dirty="0">
                <a:solidFill>
                  <a:schemeClr val="bg1"/>
                </a:solidFill>
                <a:latin typeface="+mn-lt"/>
              </a:rPr>
              <a:t>Withdrawal Management</a:t>
            </a:r>
            <a:endParaRPr lang="en-US" sz="4200" b="1" dirty="0">
              <a:solidFill>
                <a:schemeClr val="bg1"/>
              </a:solidFill>
              <a:latin typeface="+mn-lt"/>
            </a:endParaRP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7" name="Content Placeholder 2">
            <a:extLst>
              <a:ext uri="{FF2B5EF4-FFF2-40B4-BE49-F238E27FC236}">
                <a16:creationId xmlns:a16="http://schemas.microsoft.com/office/drawing/2014/main" id="{C5B2EC38-8315-5171-DB51-059F7698B1EC}"/>
              </a:ext>
            </a:extLst>
          </p:cNvPr>
          <p:cNvSpPr>
            <a:spLocks noGrp="1"/>
          </p:cNvSpPr>
          <p:nvPr>
            <p:ph idx="1"/>
          </p:nvPr>
        </p:nvSpPr>
        <p:spPr>
          <a:xfrm>
            <a:off x="1637680" y="2416186"/>
            <a:ext cx="8458200" cy="3938582"/>
          </a:xfrm>
        </p:spPr>
        <p:txBody>
          <a:bodyPr>
            <a:normAutofit/>
          </a:bodyPr>
          <a:lstStyle/>
          <a:p>
            <a:r>
              <a:rPr lang="en-US" sz="1800" dirty="0">
                <a:effectLst/>
                <a:ea typeface="Calibri" panose="020F0502020204030204" pitchFamily="34" charset="0"/>
                <a:cs typeface="Calibri" panose="020F0502020204030204" pitchFamily="34" charset="0"/>
              </a:rPr>
              <a:t>Clinically supervised withdrawal management programs serve individuals 12 years and older who experience moderate withdrawal </a:t>
            </a:r>
            <a:r>
              <a:rPr lang="en-US" sz="1800" b="0" dirty="0">
                <a:effectLst/>
                <a:ea typeface="Calibri" panose="020F0502020204030204" pitchFamily="34" charset="0"/>
                <a:cs typeface="Calibri" panose="020F0502020204030204" pitchFamily="34" charset="0"/>
              </a:rPr>
              <a:t>symptoms and need 24-hour support to safely withdraw from substances. Average length of stay is 4 to 5 days.</a:t>
            </a:r>
          </a:p>
          <a:p>
            <a:endParaRPr lang="en-US" sz="1800" dirty="0">
              <a:effectLst/>
              <a:ea typeface="Calibri" panose="020F0502020204030204" pitchFamily="34" charset="0"/>
              <a:cs typeface="Calibri" panose="020F0502020204030204" pitchFamily="34" charset="0"/>
            </a:endParaRPr>
          </a:p>
          <a:p>
            <a:r>
              <a:rPr lang="en-US" sz="1800" b="1" dirty="0">
                <a:effectLst/>
                <a:ea typeface="Calibri" panose="020F0502020204030204" pitchFamily="34" charset="0"/>
                <a:cs typeface="Calibri" panose="020F0502020204030204" pitchFamily="34" charset="0"/>
              </a:rPr>
              <a:t>Services include:</a:t>
            </a:r>
          </a:p>
          <a:p>
            <a:pPr marL="852678" lvl="1" indent="-285750">
              <a:buClr>
                <a:schemeClr val="tx1"/>
              </a:buClr>
            </a:pPr>
            <a:r>
              <a:rPr lang="en-US" sz="1800" b="0" dirty="0">
                <a:effectLst/>
                <a:ea typeface="Calibri" panose="020F0502020204030204" pitchFamily="34" charset="0"/>
                <a:cs typeface="Calibri" panose="020F0502020204030204" pitchFamily="34" charset="0"/>
              </a:rPr>
              <a:t>Assessment and </a:t>
            </a:r>
            <a:r>
              <a:rPr lang="en-US" sz="1800" dirty="0">
                <a:ea typeface="Calibri" panose="020F0502020204030204" pitchFamily="34" charset="0"/>
                <a:cs typeface="Calibri" panose="020F0502020204030204" pitchFamily="34" charset="0"/>
              </a:rPr>
              <a:t>Evaluation</a:t>
            </a:r>
          </a:p>
          <a:p>
            <a:pPr marL="852678" lvl="1" indent="-285750">
              <a:buClr>
                <a:schemeClr val="tx1"/>
              </a:buClr>
            </a:pPr>
            <a:r>
              <a:rPr lang="en-US" sz="1800" b="0" dirty="0">
                <a:effectLst/>
                <a:ea typeface="Calibri" panose="020F0502020204030204" pitchFamily="34" charset="0"/>
                <a:cs typeface="Calibri" panose="020F0502020204030204" pitchFamily="34" charset="0"/>
              </a:rPr>
              <a:t>Observation</a:t>
            </a:r>
          </a:p>
          <a:p>
            <a:pPr marL="852678" lvl="1" indent="-285750">
              <a:buClr>
                <a:schemeClr val="tx1"/>
              </a:buClr>
            </a:pPr>
            <a:r>
              <a:rPr lang="en-US" sz="1800" b="0" dirty="0">
                <a:effectLst/>
                <a:ea typeface="Calibri" panose="020F0502020204030204" pitchFamily="34" charset="0"/>
                <a:cs typeface="Calibri" panose="020F0502020204030204" pitchFamily="34" charset="0"/>
              </a:rPr>
              <a:t>Medication services</a:t>
            </a:r>
          </a:p>
          <a:p>
            <a:pPr marL="852678" lvl="1" indent="-285750">
              <a:buClr>
                <a:schemeClr val="tx1"/>
              </a:buClr>
            </a:pPr>
            <a:r>
              <a:rPr lang="en-US" sz="1800" b="0" dirty="0">
                <a:ea typeface="Calibri" panose="020F0502020204030204" pitchFamily="34" charset="0"/>
                <a:cs typeface="Calibri" panose="020F0502020204030204" pitchFamily="34" charset="0"/>
              </a:rPr>
              <a:t>L</a:t>
            </a:r>
            <a:r>
              <a:rPr lang="en-US" sz="1800" b="0" dirty="0">
                <a:effectLst/>
                <a:ea typeface="Calibri" panose="020F0502020204030204" pitchFamily="34" charset="0"/>
                <a:cs typeface="Calibri" panose="020F0502020204030204" pitchFamily="34" charset="0"/>
              </a:rPr>
              <a:t>inkage to continuing care</a:t>
            </a:r>
          </a:p>
          <a:p>
            <a:pPr>
              <a:buClr>
                <a:schemeClr val="tx1"/>
              </a:buClr>
            </a:pPr>
            <a:endParaRPr lang="en-US" sz="1800" b="0" dirty="0">
              <a:effectLst/>
              <a:ea typeface="Calibri" panose="020F0502020204030204" pitchFamily="34" charset="0"/>
              <a:cs typeface="Calibri" panose="020F0502020204030204" pitchFamily="34" charset="0"/>
            </a:endParaRPr>
          </a:p>
          <a:p>
            <a:r>
              <a:rPr lang="en-US" sz="1800" b="1" dirty="0">
                <a:solidFill>
                  <a:schemeClr val="tx1"/>
                </a:solidFill>
                <a:effectLst/>
                <a:ea typeface="Calibri" panose="020F0502020204030204" pitchFamily="34" charset="0"/>
                <a:cs typeface="Calibri" panose="020F0502020204030204" pitchFamily="34" charset="0"/>
              </a:rPr>
              <a:t>9 </a:t>
            </a:r>
            <a:r>
              <a:rPr lang="en-US" sz="1800" b="1" dirty="0">
                <a:ea typeface="Calibri" panose="020F0502020204030204" pitchFamily="34" charset="0"/>
                <a:cs typeface="Calibri" panose="020F0502020204030204" pitchFamily="34" charset="0"/>
              </a:rPr>
              <a:t>Residential Facilities in </a:t>
            </a:r>
            <a:r>
              <a:rPr lang="en-US" sz="1800" b="1" dirty="0">
                <a:solidFill>
                  <a:schemeClr val="tx1"/>
                </a:solidFill>
                <a:effectLst/>
                <a:ea typeface="Calibri" panose="020F0502020204030204" pitchFamily="34" charset="0"/>
                <a:cs typeface="Calibri" panose="020F0502020204030204" pitchFamily="34" charset="0"/>
              </a:rPr>
              <a:t>8 cities with a 94-bed capacity</a:t>
            </a:r>
          </a:p>
          <a:p>
            <a:endParaRPr lang="en-US" sz="1800" b="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31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A7596F-D19D-8EEB-158A-E7BBAB26B00F}"/>
              </a:ext>
            </a:extLst>
          </p:cNvPr>
          <p:cNvPicPr>
            <a:picLocks noChangeAspect="1"/>
          </p:cNvPicPr>
          <p:nvPr/>
        </p:nvPicPr>
        <p:blipFill rotWithShape="1">
          <a:blip r:embed="rId3"/>
          <a:srcRect l="30657" r="-1"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7" name="Title 1">
            <a:extLst>
              <a:ext uri="{FF2B5EF4-FFF2-40B4-BE49-F238E27FC236}">
                <a16:creationId xmlns:a16="http://schemas.microsoft.com/office/drawing/2014/main" id="{2A15E530-BB19-C546-6B53-8B54CBA1D966}"/>
              </a:ext>
            </a:extLst>
          </p:cNvPr>
          <p:cNvSpPr txBox="1">
            <a:spLocks/>
          </p:cNvSpPr>
          <p:nvPr/>
        </p:nvSpPr>
        <p:spPr>
          <a:xfrm>
            <a:off x="8682210" y="3846025"/>
            <a:ext cx="3349813" cy="189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chemeClr val="bg1"/>
                </a:solidFill>
                <a:latin typeface="+mn-lt"/>
              </a:rPr>
              <a:t>Residential Treatment</a:t>
            </a:r>
          </a:p>
        </p:txBody>
      </p:sp>
      <p:pic>
        <p:nvPicPr>
          <p:cNvPr id="20" name="Picture 19">
            <a:extLst>
              <a:ext uri="{FF2B5EF4-FFF2-40B4-BE49-F238E27FC236}">
                <a16:creationId xmlns:a16="http://schemas.microsoft.com/office/drawing/2014/main" id="{5566B19F-93FD-5F04-0A83-700631202F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94765" y="5840368"/>
            <a:ext cx="2924702" cy="619252"/>
          </a:xfrm>
          <a:prstGeom prst="rect">
            <a:avLst/>
          </a:prstGeom>
        </p:spPr>
      </p:pic>
      <p:sp>
        <p:nvSpPr>
          <p:cNvPr id="2" name="Content Placeholder 2">
            <a:extLst>
              <a:ext uri="{FF2B5EF4-FFF2-40B4-BE49-F238E27FC236}">
                <a16:creationId xmlns:a16="http://schemas.microsoft.com/office/drawing/2014/main" id="{6051CC35-2261-9A25-BD10-409F6EB539E4}"/>
              </a:ext>
            </a:extLst>
          </p:cNvPr>
          <p:cNvSpPr>
            <a:spLocks noGrp="1"/>
          </p:cNvSpPr>
          <p:nvPr>
            <p:ph idx="1"/>
          </p:nvPr>
        </p:nvSpPr>
        <p:spPr>
          <a:xfrm>
            <a:off x="645116" y="1130257"/>
            <a:ext cx="9013493" cy="5431536"/>
          </a:xfrm>
        </p:spPr>
        <p:txBody>
          <a:bodyPr>
            <a:normAutofit/>
          </a:bodyPr>
          <a:lstStyle/>
          <a:p>
            <a:r>
              <a:rPr lang="en-US" sz="1800" b="1" dirty="0">
                <a:solidFill>
                  <a:schemeClr val="tx1"/>
                </a:solidFill>
                <a:effectLst/>
                <a:ea typeface="Calibri" panose="020F0502020204030204" pitchFamily="34" charset="0"/>
              </a:rPr>
              <a:t>Residential Treatment </a:t>
            </a:r>
            <a:r>
              <a:rPr lang="en-US" sz="1800" b="0" dirty="0">
                <a:solidFill>
                  <a:schemeClr val="tx1"/>
                </a:solidFill>
                <a:effectLst/>
                <a:ea typeface="Calibri" panose="020F0502020204030204" pitchFamily="34" charset="0"/>
              </a:rPr>
              <a:t>is a 24-hour, non-medical, short-term residential program that provides rehabilitation services when determined as medically necessary. Residential services require prior authorization by the County Plan. </a:t>
            </a:r>
            <a:r>
              <a:rPr lang="en-US" sz="1800" b="0" dirty="0">
                <a:solidFill>
                  <a:schemeClr val="tx1"/>
                </a:solidFill>
                <a:cs typeface="Calibri" panose="020F0502020204030204" pitchFamily="34" charset="0"/>
              </a:rPr>
              <a:t>Average Length of stay is 45 days.</a:t>
            </a:r>
            <a:endParaRPr lang="en-US" sz="1800" dirty="0">
              <a:ea typeface="Calibri" panose="020F0502020204030204" pitchFamily="34" charset="0"/>
              <a:cs typeface="Calibri" panose="020F0502020204030204" pitchFamily="34" charset="0"/>
            </a:endParaRPr>
          </a:p>
          <a:p>
            <a:endParaRPr lang="en-US" sz="1800" b="0" dirty="0">
              <a:solidFill>
                <a:schemeClr val="tx1"/>
              </a:solidFill>
              <a:effectLst/>
              <a:ea typeface="Calibri" panose="020F0502020204030204" pitchFamily="34" charset="0"/>
            </a:endParaRPr>
          </a:p>
          <a:p>
            <a:endParaRPr lang="en-US" sz="1800" b="0" dirty="0">
              <a:solidFill>
                <a:schemeClr val="tx1"/>
              </a:solidFill>
              <a:effectLst/>
              <a:ea typeface="Calibri" panose="020F0502020204030204" pitchFamily="34" charset="0"/>
            </a:endParaRPr>
          </a:p>
          <a:p>
            <a:r>
              <a:rPr lang="en-US" sz="1800" b="1" dirty="0">
                <a:solidFill>
                  <a:schemeClr val="tx1"/>
                </a:solidFill>
              </a:rPr>
              <a:t>Services Include:</a:t>
            </a:r>
          </a:p>
          <a:p>
            <a:pPr marL="1024128" lvl="1" indent="-457200">
              <a:buClr>
                <a:schemeClr val="tx1"/>
              </a:buClr>
            </a:pPr>
            <a:r>
              <a:rPr lang="en-US" sz="1800" b="0" dirty="0">
                <a:solidFill>
                  <a:schemeClr val="tx1"/>
                </a:solidFill>
              </a:rPr>
              <a:t>Assessment and Evaluation</a:t>
            </a:r>
          </a:p>
          <a:p>
            <a:pPr marL="1024128" lvl="1" indent="-457200">
              <a:buClr>
                <a:schemeClr val="tx1"/>
              </a:buClr>
            </a:pPr>
            <a:r>
              <a:rPr lang="en-US" sz="1800" b="0" dirty="0">
                <a:solidFill>
                  <a:schemeClr val="tx1"/>
                </a:solidFill>
              </a:rPr>
              <a:t>Treatment Planning</a:t>
            </a:r>
          </a:p>
          <a:p>
            <a:pPr marL="1024128" lvl="1" indent="-457200">
              <a:buClr>
                <a:schemeClr val="tx1"/>
              </a:buClr>
            </a:pPr>
            <a:r>
              <a:rPr lang="en-US" sz="1800" b="0" dirty="0">
                <a:solidFill>
                  <a:schemeClr val="tx1"/>
                </a:solidFill>
              </a:rPr>
              <a:t>Individual and Group Counseling</a:t>
            </a:r>
          </a:p>
          <a:p>
            <a:pPr marL="1024128" lvl="1" indent="-457200">
              <a:buClr>
                <a:schemeClr val="tx1"/>
              </a:buClr>
            </a:pPr>
            <a:r>
              <a:rPr lang="en-US" sz="1800" b="0" dirty="0">
                <a:solidFill>
                  <a:schemeClr val="tx1"/>
                </a:solidFill>
              </a:rPr>
              <a:t>Substance Use Education</a:t>
            </a:r>
          </a:p>
          <a:p>
            <a:pPr marL="1024128" lvl="1" indent="-457200">
              <a:buClr>
                <a:schemeClr val="tx1"/>
              </a:buClr>
            </a:pPr>
            <a:r>
              <a:rPr lang="en-US" sz="1800" b="0" dirty="0">
                <a:solidFill>
                  <a:schemeClr val="tx1"/>
                </a:solidFill>
              </a:rPr>
              <a:t>Care Coordination</a:t>
            </a:r>
          </a:p>
          <a:p>
            <a:pPr marL="1024128" lvl="1" indent="-457200">
              <a:buClr>
                <a:schemeClr val="tx1"/>
              </a:buClr>
            </a:pPr>
            <a:r>
              <a:rPr lang="en-US" sz="1800" b="0" dirty="0">
                <a:solidFill>
                  <a:schemeClr val="tx1"/>
                </a:solidFill>
              </a:rPr>
              <a:t>Structured Activities </a:t>
            </a:r>
          </a:p>
          <a:p>
            <a:pPr marL="1024128" lvl="1" indent="-457200">
              <a:buClr>
                <a:schemeClr val="tx1"/>
              </a:buClr>
            </a:pPr>
            <a:endParaRPr lang="en-US" sz="1800" dirty="0"/>
          </a:p>
          <a:p>
            <a:pPr marL="566928" lvl="1" indent="0">
              <a:buClr>
                <a:schemeClr val="tx1"/>
              </a:buClr>
              <a:buNone/>
            </a:pPr>
            <a:endParaRPr lang="en-US" sz="1800" b="0" dirty="0">
              <a:solidFill>
                <a:schemeClr val="tx1"/>
              </a:solidFill>
            </a:endParaRPr>
          </a:p>
          <a:p>
            <a:pPr marL="395478" indent="-285750"/>
            <a:r>
              <a:rPr lang="en-US" sz="1800" b="1" dirty="0">
                <a:ea typeface="Calibri" panose="020F0502020204030204" pitchFamily="34" charset="0"/>
                <a:cs typeface="Calibri" panose="020F0502020204030204" pitchFamily="34" charset="0"/>
              </a:rPr>
              <a:t>9</a:t>
            </a:r>
            <a:r>
              <a:rPr lang="en-US" sz="1800" b="1" dirty="0">
                <a:solidFill>
                  <a:schemeClr val="tx1"/>
                </a:solidFill>
                <a:effectLst/>
                <a:ea typeface="Calibri" panose="020F0502020204030204" pitchFamily="34" charset="0"/>
                <a:cs typeface="Calibri" panose="020F0502020204030204" pitchFamily="34" charset="0"/>
              </a:rPr>
              <a:t> </a:t>
            </a:r>
            <a:r>
              <a:rPr lang="en-US" sz="1800" b="1" dirty="0">
                <a:ea typeface="Calibri" panose="020F0502020204030204" pitchFamily="34" charset="0"/>
                <a:cs typeface="Calibri" panose="020F0502020204030204" pitchFamily="34" charset="0"/>
              </a:rPr>
              <a:t>Residential Facilities in </a:t>
            </a:r>
            <a:r>
              <a:rPr lang="en-US" sz="1800" b="1" dirty="0">
                <a:solidFill>
                  <a:schemeClr val="tx1"/>
                </a:solidFill>
                <a:effectLst/>
                <a:ea typeface="Calibri" panose="020F0502020204030204" pitchFamily="34" charset="0"/>
                <a:cs typeface="Calibri" panose="020F0502020204030204" pitchFamily="34" charset="0"/>
              </a:rPr>
              <a:t>8 cities with a 246-bed capacity</a:t>
            </a:r>
          </a:p>
          <a:p>
            <a:pPr marL="566928" indent="-457200">
              <a:buFont typeface="Arial" panose="020B0604020202020204" pitchFamily="34" charset="0"/>
              <a:buChar char="•"/>
            </a:pPr>
            <a:endParaRPr lang="en-US" dirty="0">
              <a:solidFill>
                <a:schemeClr val="tx1"/>
              </a:solidFill>
            </a:endParaRPr>
          </a:p>
        </p:txBody>
      </p:sp>
      <p:pic>
        <p:nvPicPr>
          <p:cNvPr id="3" name="Picture 2" descr="Residential Treatment Services - Sweetser">
            <a:extLst>
              <a:ext uri="{FF2B5EF4-FFF2-40B4-BE49-F238E27FC236}">
                <a16:creationId xmlns:a16="http://schemas.microsoft.com/office/drawing/2014/main" id="{F0C7E704-6EA9-A0DF-1B88-5C4B7CAC8D9A}"/>
              </a:ext>
            </a:extLst>
          </p:cNvPr>
          <p:cNvPicPr>
            <a:picLocks noChangeAspect="1"/>
          </p:cNvPicPr>
          <p:nvPr/>
        </p:nvPicPr>
        <p:blipFill>
          <a:blip r:embed="rId5"/>
          <a:stretch>
            <a:fillRect/>
          </a:stretch>
        </p:blipFill>
        <p:spPr>
          <a:xfrm>
            <a:off x="4837176" y="2243180"/>
            <a:ext cx="2623285" cy="2913968"/>
          </a:xfrm>
          <a:prstGeom prst="rect">
            <a:avLst/>
          </a:prstGeom>
        </p:spPr>
      </p:pic>
    </p:spTree>
    <p:extLst>
      <p:ext uri="{BB962C8B-B14F-4D97-AF65-F5344CB8AC3E}">
        <p14:creationId xmlns:p14="http://schemas.microsoft.com/office/powerpoint/2010/main" val="412228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0" y="0"/>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804978" y="251726"/>
            <a:ext cx="8594203" cy="1325563"/>
          </a:xfrm>
        </p:spPr>
        <p:txBody>
          <a:bodyPr>
            <a:noAutofit/>
          </a:bodyPr>
          <a:lstStyle/>
          <a:p>
            <a:r>
              <a:rPr lang="en-US" sz="4200" b="1" dirty="0">
                <a:solidFill>
                  <a:schemeClr val="bg1"/>
                </a:solidFill>
                <a:latin typeface="+mn-lt"/>
              </a:rPr>
              <a:t>Recovery Services and Supports</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6" name="Content Placeholder 2">
            <a:extLst>
              <a:ext uri="{FF2B5EF4-FFF2-40B4-BE49-F238E27FC236}">
                <a16:creationId xmlns:a16="http://schemas.microsoft.com/office/drawing/2014/main" id="{A9B332A3-05EA-520A-F670-2779ECB65DC2}"/>
              </a:ext>
            </a:extLst>
          </p:cNvPr>
          <p:cNvSpPr>
            <a:spLocks noGrp="1"/>
          </p:cNvSpPr>
          <p:nvPr>
            <p:ph idx="1"/>
          </p:nvPr>
        </p:nvSpPr>
        <p:spPr>
          <a:xfrm>
            <a:off x="943630" y="2665140"/>
            <a:ext cx="10297388" cy="3941133"/>
          </a:xfrm>
        </p:spPr>
        <p:txBody>
          <a:bodyPr vert="horz" lIns="91440" tIns="45720" rIns="91440" bIns="45720" anchor="t">
            <a:normAutofit/>
          </a:bodyPr>
          <a:lstStyle/>
          <a:p>
            <a:pPr>
              <a:spcBef>
                <a:spcPts val="0"/>
              </a:spcBef>
            </a:pPr>
            <a:r>
              <a:rPr lang="en-US" sz="2000" b="1" dirty="0">
                <a:effectLst/>
                <a:latin typeface="Calibri"/>
                <a:ea typeface="Calibri" panose="020F0502020204030204" pitchFamily="34" charset="0"/>
                <a:cs typeface="Calibri"/>
              </a:rPr>
              <a:t>Recovery Services</a:t>
            </a:r>
            <a:r>
              <a:rPr lang="en-US" sz="2000" dirty="0">
                <a:effectLst/>
                <a:latin typeface="Calibri"/>
                <a:ea typeface="Calibri" panose="020F0502020204030204" pitchFamily="34" charset="0"/>
                <a:cs typeface="Calibri"/>
              </a:rPr>
              <a:t> include on-going recovery and wellness supports, such as </a:t>
            </a:r>
            <a:r>
              <a:rPr lang="en-US" sz="2000" dirty="0">
                <a:latin typeface="Calibri"/>
                <a:ea typeface="Calibri" panose="020F0502020204030204" pitchFamily="34" charset="0"/>
                <a:cs typeface="Calibri"/>
              </a:rPr>
              <a:t>support groups, that </a:t>
            </a:r>
            <a:r>
              <a:rPr lang="en-US" sz="1900" dirty="0">
                <a:latin typeface="Calibri"/>
                <a:ea typeface="Calibri" panose="020F0502020204030204" pitchFamily="34" charset="0"/>
                <a:cs typeface="Calibri"/>
              </a:rPr>
              <a:t>continue after treatment ends to support individual’s recovery journeys</a:t>
            </a:r>
            <a:r>
              <a:rPr lang="en-US" sz="1900" dirty="0">
                <a:effectLst/>
                <a:latin typeface="Calibri"/>
                <a:ea typeface="Calibri" panose="020F0502020204030204" pitchFamily="34" charset="0"/>
                <a:cs typeface="Calibri"/>
              </a:rPr>
              <a:t>.</a:t>
            </a:r>
            <a:r>
              <a:rPr lang="en-US" sz="1900" dirty="0">
                <a:latin typeface="Calibri"/>
                <a:ea typeface="Calibri" panose="020F0502020204030204" pitchFamily="34" charset="0"/>
                <a:cs typeface="Calibri"/>
              </a:rPr>
              <a:t> </a:t>
            </a:r>
          </a:p>
          <a:p>
            <a:pPr>
              <a:spcBef>
                <a:spcPts val="0"/>
              </a:spcBef>
            </a:pPr>
            <a:endParaRPr lang="en-US" sz="1900" dirty="0">
              <a:latin typeface="Calibri"/>
              <a:ea typeface="Calibri" panose="020F0502020204030204" pitchFamily="34" charset="0"/>
              <a:cs typeface="Calibri" panose="020F0502020204030204" pitchFamily="34" charset="0"/>
            </a:endParaRPr>
          </a:p>
          <a:p>
            <a:pPr>
              <a:spcBef>
                <a:spcPts val="0"/>
              </a:spcBef>
            </a:pPr>
            <a:endParaRPr lang="en-US" sz="1900" b="1"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900" b="1" dirty="0">
                <a:effectLst/>
                <a:latin typeface="Calibri"/>
                <a:ea typeface="Calibri" panose="020F0502020204030204" pitchFamily="34" charset="0"/>
                <a:cs typeface="Calibri"/>
              </a:rPr>
              <a:t>Recovery Residence housing </a:t>
            </a:r>
            <a:r>
              <a:rPr lang="en-US" sz="1900" dirty="0">
                <a:effectLst/>
                <a:latin typeface="Calibri"/>
                <a:ea typeface="Calibri" panose="020F0502020204030204" pitchFamily="34" charset="0"/>
                <a:cs typeface="Calibri"/>
              </a:rPr>
              <a:t>is offered to adults 18 years and older that need a sober living environment.  All residents must be enrolled and actively participating in a recovery service to maintain their sobriety.  Housing is available up to 4 months.</a:t>
            </a:r>
          </a:p>
          <a:p>
            <a:pPr>
              <a:spcBef>
                <a:spcPts val="0"/>
              </a:spcBef>
            </a:pPr>
            <a:endParaRPr lang="en-US" sz="1900" dirty="0">
              <a:effectLst/>
              <a:latin typeface="Calibri"/>
              <a:ea typeface="Calibri" panose="020F0502020204030204" pitchFamily="34" charset="0"/>
              <a:cs typeface="Calibri"/>
            </a:endParaRPr>
          </a:p>
          <a:p>
            <a:pPr>
              <a:spcBef>
                <a:spcPts val="0"/>
              </a:spcBef>
            </a:pPr>
            <a:endParaRPr lang="en-US" sz="1900" dirty="0">
              <a:latin typeface="Calibri" panose="020F0502020204030204" pitchFamily="34" charset="0"/>
              <a:cs typeface="Calibri" panose="020F0502020204030204" pitchFamily="34" charset="0"/>
            </a:endParaRPr>
          </a:p>
          <a:p>
            <a:pPr>
              <a:spcBef>
                <a:spcPts val="0"/>
              </a:spcBef>
            </a:pPr>
            <a:r>
              <a:rPr lang="en-US" sz="1900" dirty="0">
                <a:latin typeface="Calibri"/>
                <a:ea typeface="Tahoma"/>
                <a:cs typeface="Calibri"/>
              </a:rPr>
              <a:t>Recovery Residence homes are currently available in 5 cities </a:t>
            </a:r>
          </a:p>
          <a:p>
            <a:pPr marL="0" indent="0">
              <a:spcBef>
                <a:spcPts val="0"/>
              </a:spcBef>
              <a:buNone/>
            </a:pPr>
            <a:endParaRPr lang="en-US" sz="1800" dirty="0">
              <a:latin typeface="Calibri"/>
              <a:ea typeface="Tahoma"/>
              <a:cs typeface="Calibri"/>
            </a:endParaRPr>
          </a:p>
          <a:p>
            <a:pPr marL="923290" lvl="2" indent="-21907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923290" lvl="2" indent="-21907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34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01E86B26-C162-37DD-05D8-4D190BEC817D}"/>
              </a:ext>
            </a:extLst>
          </p:cNvPr>
          <p:cNvPicPr>
            <a:picLocks noChangeAspect="1"/>
          </p:cNvPicPr>
          <p:nvPr/>
        </p:nvPicPr>
        <p:blipFill rotWithShape="1">
          <a:blip r:embed="rId3"/>
          <a:srcRect l="3032" r="1636" b="-2"/>
          <a:stretch/>
        </p:blipFill>
        <p:spPr>
          <a:xfrm>
            <a:off x="8033287" y="428318"/>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0" name="Picture 9">
            <a:extLst>
              <a:ext uri="{FF2B5EF4-FFF2-40B4-BE49-F238E27FC236}">
                <a16:creationId xmlns:a16="http://schemas.microsoft.com/office/drawing/2014/main" id="{0A9220D0-F970-7DA1-7137-0762679F9E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64178" y="4859978"/>
            <a:ext cx="1295687" cy="1079545"/>
          </a:xfrm>
          <a:prstGeom prst="rect">
            <a:avLst/>
          </a:prstGeom>
        </p:spPr>
      </p:pic>
      <p:sp>
        <p:nvSpPr>
          <p:cNvPr id="11" name="TextBox 10">
            <a:extLst>
              <a:ext uri="{FF2B5EF4-FFF2-40B4-BE49-F238E27FC236}">
                <a16:creationId xmlns:a16="http://schemas.microsoft.com/office/drawing/2014/main" id="{08274C6E-0B69-B0CF-A7F4-A0E3429D7B31}"/>
              </a:ext>
            </a:extLst>
          </p:cNvPr>
          <p:cNvSpPr txBox="1"/>
          <p:nvPr/>
        </p:nvSpPr>
        <p:spPr>
          <a:xfrm>
            <a:off x="8293769" y="1966124"/>
            <a:ext cx="3236507" cy="2031325"/>
          </a:xfrm>
          <a:prstGeom prst="rect">
            <a:avLst/>
          </a:prstGeom>
          <a:noFill/>
        </p:spPr>
        <p:txBody>
          <a:bodyPr wrap="square" rtlCol="0">
            <a:spAutoFit/>
          </a:bodyPr>
          <a:lstStyle/>
          <a:p>
            <a:pPr algn="ctr"/>
            <a:r>
              <a:rPr lang="en-US" sz="4200" b="1" dirty="0">
                <a:solidFill>
                  <a:schemeClr val="bg1"/>
                </a:solidFill>
              </a:rPr>
              <a:t>Navigation Services and Supports</a:t>
            </a:r>
          </a:p>
        </p:txBody>
      </p:sp>
      <p:pic>
        <p:nvPicPr>
          <p:cNvPr id="2" name="Picture 1">
            <a:extLst>
              <a:ext uri="{FF2B5EF4-FFF2-40B4-BE49-F238E27FC236}">
                <a16:creationId xmlns:a16="http://schemas.microsoft.com/office/drawing/2014/main" id="{5A57E52B-4716-D266-40A0-D5083DBAA277}"/>
              </a:ext>
            </a:extLst>
          </p:cNvPr>
          <p:cNvPicPr>
            <a:picLocks noChangeAspect="1"/>
          </p:cNvPicPr>
          <p:nvPr/>
        </p:nvPicPr>
        <p:blipFill>
          <a:blip r:embed="rId5"/>
          <a:stretch>
            <a:fillRect/>
          </a:stretch>
        </p:blipFill>
        <p:spPr>
          <a:xfrm>
            <a:off x="2512270" y="4303307"/>
            <a:ext cx="3292886" cy="2126374"/>
          </a:xfrm>
          <a:prstGeom prst="rect">
            <a:avLst/>
          </a:prstGeom>
        </p:spPr>
      </p:pic>
      <p:sp>
        <p:nvSpPr>
          <p:cNvPr id="3" name="Content Placeholder 2">
            <a:extLst>
              <a:ext uri="{FF2B5EF4-FFF2-40B4-BE49-F238E27FC236}">
                <a16:creationId xmlns:a16="http://schemas.microsoft.com/office/drawing/2014/main" id="{A3D193BF-01A7-80B5-B4B6-ADB00CFE1EBE}"/>
              </a:ext>
            </a:extLst>
          </p:cNvPr>
          <p:cNvSpPr txBox="1">
            <a:spLocks/>
          </p:cNvSpPr>
          <p:nvPr/>
        </p:nvSpPr>
        <p:spPr>
          <a:xfrm>
            <a:off x="443766" y="533400"/>
            <a:ext cx="7508972" cy="3370273"/>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Bef>
                <a:spcPts val="0"/>
              </a:spcBef>
              <a:buFont typeface="Arial" panose="020B0604020202020204" pitchFamily="34" charset="0"/>
              <a:buNone/>
            </a:pPr>
            <a:r>
              <a:rPr lang="en-US" sz="1800" kern="100" dirty="0">
                <a:ea typeface="Tahoma"/>
                <a:cs typeface="Times New Roman"/>
              </a:rPr>
              <a:t>How a person can access SUD services:</a:t>
            </a:r>
          </a:p>
          <a:p>
            <a:pPr marL="0" indent="0">
              <a:lnSpc>
                <a:spcPct val="160000"/>
              </a:lnSpc>
              <a:spcBef>
                <a:spcPts val="0"/>
              </a:spcBef>
              <a:buFont typeface="Arial" panose="020B0604020202020204" pitchFamily="34" charset="0"/>
              <a:buNone/>
            </a:pPr>
            <a:endParaRPr lang="en-US" sz="600" kern="100" dirty="0">
              <a:ea typeface="Tahoma"/>
              <a:cs typeface="Times New Roman"/>
            </a:endParaRPr>
          </a:p>
          <a:p>
            <a:pPr marL="285750" indent="-285750">
              <a:lnSpc>
                <a:spcPct val="160000"/>
              </a:lnSpc>
              <a:spcBef>
                <a:spcPts val="0"/>
              </a:spcBef>
            </a:pPr>
            <a:r>
              <a:rPr lang="en-US" sz="1800" b="1" kern="100" dirty="0">
                <a:ea typeface="Tahoma"/>
                <a:cs typeface="Times New Roman"/>
              </a:rPr>
              <a:t>Beneficiary Access Line </a:t>
            </a:r>
            <a:r>
              <a:rPr lang="en-US" sz="1800" kern="100" dirty="0">
                <a:ea typeface="Tahoma"/>
                <a:cs typeface="Times New Roman"/>
              </a:rPr>
              <a:t>available 24/7, 365 days at 800-723-8641</a:t>
            </a:r>
            <a:endParaRPr lang="en-US" sz="1800" dirty="0">
              <a:ea typeface="Tahoma"/>
              <a:cs typeface="Times New Roman"/>
            </a:endParaRPr>
          </a:p>
          <a:p>
            <a:pPr marL="285750" indent="-285750">
              <a:lnSpc>
                <a:spcPct val="160000"/>
              </a:lnSpc>
              <a:spcBef>
                <a:spcPts val="0"/>
              </a:spcBef>
            </a:pPr>
            <a:r>
              <a:rPr lang="en-US" sz="1800" b="1" kern="100" dirty="0">
                <a:ea typeface="Tahoma"/>
                <a:cs typeface="Times New Roman"/>
              </a:rPr>
              <a:t>OC Links </a:t>
            </a:r>
            <a:r>
              <a:rPr lang="en-US" sz="1800" kern="100" dirty="0">
                <a:ea typeface="Tahoma"/>
                <a:cs typeface="Times New Roman"/>
              </a:rPr>
              <a:t>available 24/7, 365 days at 855-625-4657</a:t>
            </a:r>
          </a:p>
          <a:p>
            <a:pPr marL="285750" indent="-285750">
              <a:lnSpc>
                <a:spcPct val="160000"/>
              </a:lnSpc>
              <a:spcBef>
                <a:spcPts val="0"/>
              </a:spcBef>
            </a:pPr>
            <a:r>
              <a:rPr lang="en-US" sz="1800" kern="100" dirty="0">
                <a:ea typeface="Tahoma"/>
                <a:cs typeface="Times New Roman"/>
              </a:rPr>
              <a:t>Walk-ins at any County-operated Mental Health and SUD outpatient clinics, including Open Access locations</a:t>
            </a:r>
          </a:p>
          <a:p>
            <a:pPr marL="285750" indent="-285750">
              <a:lnSpc>
                <a:spcPct val="160000"/>
              </a:lnSpc>
              <a:spcBef>
                <a:spcPts val="0"/>
              </a:spcBef>
            </a:pPr>
            <a:r>
              <a:rPr lang="en-US" sz="1800" kern="100" dirty="0">
                <a:ea typeface="Tahoma"/>
                <a:cs typeface="Times New Roman"/>
              </a:rPr>
              <a:t>Clients can contact contract providers directly to schedule an intake an appointment </a:t>
            </a:r>
          </a:p>
        </p:txBody>
      </p:sp>
    </p:spTree>
    <p:extLst>
      <p:ext uri="{BB962C8B-B14F-4D97-AF65-F5344CB8AC3E}">
        <p14:creationId xmlns:p14="http://schemas.microsoft.com/office/powerpoint/2010/main" val="4094025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0" y="0"/>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606491" y="312206"/>
            <a:ext cx="9267976" cy="1325563"/>
          </a:xfrm>
        </p:spPr>
        <p:txBody>
          <a:bodyPr>
            <a:noAutofit/>
          </a:bodyPr>
          <a:lstStyle/>
          <a:p>
            <a:r>
              <a:rPr lang="en-US" sz="4200" b="1" dirty="0">
                <a:solidFill>
                  <a:schemeClr val="bg1"/>
                </a:solidFill>
                <a:latin typeface="+mn-lt"/>
              </a:rPr>
              <a:t>Authorization for Residential Treatment (ART)</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7" name="Content Placeholder 2">
            <a:extLst>
              <a:ext uri="{FF2B5EF4-FFF2-40B4-BE49-F238E27FC236}">
                <a16:creationId xmlns:a16="http://schemas.microsoft.com/office/drawing/2014/main" id="{672373D5-73A2-4847-F745-82EEA72762CC}"/>
              </a:ext>
            </a:extLst>
          </p:cNvPr>
          <p:cNvSpPr>
            <a:spLocks noGrp="1"/>
          </p:cNvSpPr>
          <p:nvPr>
            <p:ph idx="1"/>
          </p:nvPr>
        </p:nvSpPr>
        <p:spPr>
          <a:xfrm>
            <a:off x="541242" y="2262182"/>
            <a:ext cx="11102163" cy="4182140"/>
          </a:xfrm>
        </p:spPr>
        <p:txBody>
          <a:bodyPr>
            <a:normAutofit/>
          </a:bodyPr>
          <a:lstStyle/>
          <a:p>
            <a:pPr marL="566928" indent="-457200">
              <a:buFont typeface="Arial" panose="020B0604020202020204" pitchFamily="34" charset="0"/>
              <a:buChar char="•"/>
            </a:pPr>
            <a:r>
              <a:rPr lang="en-US" sz="1800" b="0" dirty="0">
                <a:solidFill>
                  <a:schemeClr val="tx1"/>
                </a:solidFill>
                <a:cs typeface="Calibri" panose="020F0502020204030204" pitchFamily="34" charset="0"/>
              </a:rPr>
              <a:t>Referrals for residential treatment for adults go through the </a:t>
            </a:r>
            <a:r>
              <a:rPr lang="en-US" sz="1800" b="1" dirty="0">
                <a:solidFill>
                  <a:schemeClr val="tx1"/>
                </a:solidFill>
                <a:cs typeface="Calibri" panose="020F0502020204030204" pitchFamily="34" charset="0"/>
              </a:rPr>
              <a:t>Authorization for Residential Treatment (ART) Team</a:t>
            </a:r>
            <a:r>
              <a:rPr lang="en-US" sz="1800" b="0" dirty="0">
                <a:solidFill>
                  <a:schemeClr val="tx1"/>
                </a:solidFill>
                <a:cs typeface="Calibri" panose="020F0502020204030204" pitchFamily="34" charset="0"/>
              </a:rPr>
              <a:t>.  The ART Team provides a brief level of care assessment and authorizes and places adults into residential treatment.</a:t>
            </a:r>
          </a:p>
          <a:p>
            <a:pPr marL="566928" indent="-457200">
              <a:buFont typeface="Arial" panose="020B0604020202020204" pitchFamily="34" charset="0"/>
              <a:buChar char="•"/>
            </a:pPr>
            <a:endParaRPr lang="en-US" sz="1800" b="0" dirty="0">
              <a:solidFill>
                <a:schemeClr val="tx1"/>
              </a:solidFill>
              <a:cs typeface="Calibri" panose="020F0502020204030204" pitchFamily="34" charset="0"/>
            </a:endParaRPr>
          </a:p>
          <a:p>
            <a:pPr marL="566928" indent="-457200">
              <a:buFont typeface="Arial" panose="020B0604020202020204" pitchFamily="34" charset="0"/>
              <a:buChar char="•"/>
            </a:pPr>
            <a:r>
              <a:rPr lang="en-US" sz="1800" b="0" dirty="0">
                <a:solidFill>
                  <a:schemeClr val="tx1"/>
                </a:solidFill>
                <a:cs typeface="Calibri" panose="020F0502020204030204" pitchFamily="34" charset="0"/>
              </a:rPr>
              <a:t>To schedule an appointment, individuals may contact the </a:t>
            </a:r>
            <a:r>
              <a:rPr lang="en-US" sz="1800" b="1" dirty="0">
                <a:solidFill>
                  <a:schemeClr val="tx1"/>
                </a:solidFill>
                <a:cs typeface="Calibri" panose="020F0502020204030204" pitchFamily="34" charset="0"/>
              </a:rPr>
              <a:t>Beneficiary Access Line at 800-723-8641 </a:t>
            </a:r>
            <a:r>
              <a:rPr lang="en-US" sz="1800" b="0" dirty="0">
                <a:solidFill>
                  <a:schemeClr val="tx1"/>
                </a:solidFill>
                <a:cs typeface="Calibri" panose="020F0502020204030204" pitchFamily="34" charset="0"/>
              </a:rPr>
              <a:t>or can contact the Westminster ART Team directly at 714-934-4600.</a:t>
            </a:r>
          </a:p>
          <a:p>
            <a:endParaRPr lang="en-US" sz="1800" b="0" dirty="0">
              <a:solidFill>
                <a:schemeClr val="tx1"/>
              </a:solidFill>
              <a:cs typeface="Calibri" panose="020F0502020204030204" pitchFamily="34" charset="0"/>
            </a:endParaRPr>
          </a:p>
          <a:p>
            <a:pPr marL="566928" indent="-457200">
              <a:buFont typeface="Arial" panose="020B0604020202020204" pitchFamily="34" charset="0"/>
              <a:buChar char="•"/>
            </a:pPr>
            <a:r>
              <a:rPr lang="en-US" sz="1800" b="1" dirty="0">
                <a:cs typeface="Calibri" panose="020F0502020204030204" pitchFamily="34" charset="0"/>
              </a:rPr>
              <a:t>Priority populations for admission into treatment, include:</a:t>
            </a:r>
          </a:p>
          <a:p>
            <a:pPr marL="1293876" lvl="3" indent="-457200">
              <a:buFont typeface="Arial" panose="020B0604020202020204" pitchFamily="34" charset="0"/>
              <a:buChar char="•"/>
            </a:pPr>
            <a:r>
              <a:rPr lang="en-US" dirty="0">
                <a:cs typeface="Calibri" panose="020F0502020204030204" pitchFamily="34" charset="0"/>
              </a:rPr>
              <a:t>Pregnant Women</a:t>
            </a:r>
          </a:p>
          <a:p>
            <a:pPr marL="1293876" lvl="3" indent="-457200">
              <a:buFont typeface="Arial" panose="020B0604020202020204" pitchFamily="34" charset="0"/>
              <a:buChar char="•"/>
            </a:pPr>
            <a:r>
              <a:rPr lang="en-US" dirty="0">
                <a:cs typeface="Calibri" panose="020F0502020204030204" pitchFamily="34" charset="0"/>
              </a:rPr>
              <a:t>Individuals who use IV Drugs</a:t>
            </a:r>
          </a:p>
          <a:p>
            <a:pPr marL="1293876" lvl="3" indent="-457200">
              <a:buFont typeface="Arial" panose="020B0604020202020204" pitchFamily="34" charset="0"/>
              <a:buChar char="•"/>
            </a:pPr>
            <a:r>
              <a:rPr lang="en-US" dirty="0">
                <a:cs typeface="Calibri" panose="020F0502020204030204" pitchFamily="34" charset="0"/>
              </a:rPr>
              <a:t>Individuals with a Fentanyl Use Disorder</a:t>
            </a:r>
          </a:p>
          <a:p>
            <a:pPr marL="1293876" lvl="3" indent="-457200">
              <a:buFont typeface="Arial" panose="020B0604020202020204" pitchFamily="34" charset="0"/>
              <a:buChar char="•"/>
            </a:pPr>
            <a:r>
              <a:rPr lang="en-US" dirty="0">
                <a:cs typeface="Calibri" panose="020F0502020204030204" pitchFamily="34" charset="0"/>
              </a:rPr>
              <a:t>Individuals receiving Withdrawal Management Services</a:t>
            </a:r>
          </a:p>
          <a:p>
            <a:pPr marL="1037844" lvl="2" indent="-45720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566928" indent="-457200">
              <a:buFont typeface="Arial" panose="020B0604020202020204" pitchFamily="34" charset="0"/>
              <a:buChar char="•"/>
            </a:pPr>
            <a:endParaRPr lang="en-US" sz="1800" b="0" dirty="0">
              <a:solidFill>
                <a:schemeClr val="tx1"/>
              </a:solidFill>
              <a:latin typeface="Calibri" panose="020F0502020204030204" pitchFamily="34" charset="0"/>
              <a:cs typeface="Calibri" panose="020F0502020204030204" pitchFamily="34" charset="0"/>
            </a:endParaRPr>
          </a:p>
          <a:p>
            <a:pPr marL="566928" indent="-457200">
              <a:buFont typeface="Arial" panose="020B0604020202020204" pitchFamily="34" charset="0"/>
              <a:buChar char="•"/>
            </a:pPr>
            <a:endParaRPr lang="en-US" sz="18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21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814814" y="312217"/>
            <a:ext cx="8981036" cy="1325563"/>
          </a:xfrm>
        </p:spPr>
        <p:txBody>
          <a:bodyPr>
            <a:noAutofit/>
          </a:bodyPr>
          <a:lstStyle/>
          <a:p>
            <a:r>
              <a:rPr lang="en-US" sz="4200" b="1" dirty="0">
                <a:solidFill>
                  <a:schemeClr val="bg1"/>
                </a:solidFill>
                <a:latin typeface="+mn-lt"/>
              </a:rPr>
              <a:t>Expansion of SUD Services Anticipated in 2025</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7" name="Content Placeholder 2">
            <a:extLst>
              <a:ext uri="{FF2B5EF4-FFF2-40B4-BE49-F238E27FC236}">
                <a16:creationId xmlns:a16="http://schemas.microsoft.com/office/drawing/2014/main" id="{2AC2C44D-98A0-EFDA-808B-E8B6E64F1542}"/>
              </a:ext>
            </a:extLst>
          </p:cNvPr>
          <p:cNvSpPr>
            <a:spLocks noGrp="1"/>
          </p:cNvSpPr>
          <p:nvPr>
            <p:ph idx="1"/>
          </p:nvPr>
        </p:nvSpPr>
        <p:spPr>
          <a:xfrm>
            <a:off x="3087163" y="2262193"/>
            <a:ext cx="6010334" cy="4334347"/>
          </a:xfrm>
        </p:spPr>
        <p:txBody>
          <a:bodyPr vert="horz" lIns="91440" tIns="45720" rIns="91440" bIns="45720" anchor="t">
            <a:normAutofit/>
          </a:bodyPr>
          <a:lstStyle/>
          <a:p>
            <a:r>
              <a:rPr lang="en-US" sz="1800" b="1" dirty="0">
                <a:ea typeface="Calibri" panose="020F0502020204030204" pitchFamily="34" charset="0"/>
                <a:cs typeface="Calibri" panose="020F0502020204030204" pitchFamily="34" charset="0"/>
              </a:rPr>
              <a:t>Mobile Narcotic Treatment Program Services</a:t>
            </a:r>
          </a:p>
          <a:p>
            <a:r>
              <a:rPr lang="en-US" sz="1800" b="1" dirty="0" err="1">
                <a:solidFill>
                  <a:schemeClr val="tx1"/>
                </a:solidFill>
                <a:ea typeface="Calibri" panose="020F0502020204030204" pitchFamily="34" charset="0"/>
                <a:cs typeface="Calibri" panose="020F0502020204030204" pitchFamily="34" charset="0"/>
              </a:rPr>
              <a:t>BeWell</a:t>
            </a:r>
            <a:r>
              <a:rPr lang="en-US" sz="1800" b="1" dirty="0">
                <a:solidFill>
                  <a:schemeClr val="tx1"/>
                </a:solidFill>
                <a:ea typeface="Calibri" panose="020F0502020204030204" pitchFamily="34" charset="0"/>
                <a:cs typeface="Calibri" panose="020F0502020204030204" pitchFamily="34" charset="0"/>
              </a:rPr>
              <a:t> Orange Campus:</a:t>
            </a:r>
            <a:endParaRPr lang="en-US" sz="1800" b="1" dirty="0">
              <a:ea typeface="Calibri" panose="020F0502020204030204" pitchFamily="34" charset="0"/>
              <a:cs typeface="Calibri" panose="020F0502020204030204" pitchFamily="34" charset="0"/>
            </a:endParaRPr>
          </a:p>
          <a:p>
            <a:pPr lvl="1"/>
            <a:r>
              <a:rPr lang="en-US" sz="1800" dirty="0">
                <a:ea typeface="Calibri" panose="020F0502020204030204" pitchFamily="34" charset="0"/>
                <a:cs typeface="Calibri" panose="020F0502020204030204" pitchFamily="34" charset="0"/>
              </a:rPr>
              <a:t>Reopening of Sobering Center</a:t>
            </a:r>
            <a:endParaRPr lang="en-US" sz="1800" b="1" dirty="0">
              <a:solidFill>
                <a:schemeClr val="tx1"/>
              </a:solidFill>
              <a:ea typeface="Calibri" panose="020F0502020204030204" pitchFamily="34" charset="0"/>
              <a:cs typeface="Calibri" panose="020F0502020204030204" pitchFamily="34" charset="0"/>
            </a:endParaRPr>
          </a:p>
          <a:p>
            <a:r>
              <a:rPr lang="en-US" sz="1800" b="1" dirty="0" err="1">
                <a:solidFill>
                  <a:schemeClr val="tx1"/>
                </a:solidFill>
                <a:ea typeface="Calibri" panose="020F0502020204030204" pitchFamily="34" charset="0"/>
                <a:cs typeface="Calibri" panose="020F0502020204030204" pitchFamily="34" charset="0"/>
              </a:rPr>
              <a:t>BeWell</a:t>
            </a:r>
            <a:r>
              <a:rPr lang="en-US" sz="1800" b="1" dirty="0">
                <a:solidFill>
                  <a:schemeClr val="tx1"/>
                </a:solidFill>
                <a:ea typeface="Calibri" panose="020F0502020204030204" pitchFamily="34" charset="0"/>
                <a:cs typeface="Calibri" panose="020F0502020204030204" pitchFamily="34" charset="0"/>
              </a:rPr>
              <a:t> Irvine Campus</a:t>
            </a:r>
            <a:r>
              <a:rPr lang="en-US" sz="1800" b="1" dirty="0">
                <a:ea typeface="Calibri" panose="020F0502020204030204" pitchFamily="34" charset="0"/>
                <a:cs typeface="Calibri" panose="020F0502020204030204" pitchFamily="34" charset="0"/>
              </a:rPr>
              <a:t>:</a:t>
            </a:r>
          </a:p>
          <a:p>
            <a:pPr lvl="1"/>
            <a:r>
              <a:rPr lang="en-US" sz="1800" b="0" dirty="0">
                <a:solidFill>
                  <a:schemeClr val="tx1"/>
                </a:solidFill>
                <a:ea typeface="Calibri" panose="020F0502020204030204" pitchFamily="34" charset="0"/>
                <a:cs typeface="Calibri" panose="020F0502020204030204" pitchFamily="34" charset="0"/>
              </a:rPr>
              <a:t>Sobering Center</a:t>
            </a:r>
          </a:p>
          <a:p>
            <a:pPr lvl="1"/>
            <a:r>
              <a:rPr lang="en-US" sz="1800" b="0" dirty="0">
                <a:solidFill>
                  <a:schemeClr val="tx1"/>
                </a:solidFill>
                <a:ea typeface="Calibri" panose="020F0502020204030204" pitchFamily="34" charset="0"/>
                <a:cs typeface="Calibri" panose="020F0502020204030204" pitchFamily="34" charset="0"/>
              </a:rPr>
              <a:t>Adult Residential Treatment Program</a:t>
            </a:r>
          </a:p>
          <a:p>
            <a:pPr lvl="1"/>
            <a:r>
              <a:rPr lang="en-US" sz="1800" dirty="0">
                <a:ea typeface="Calibri" panose="020F0502020204030204" pitchFamily="34" charset="0"/>
                <a:cs typeface="Calibri" panose="020F0502020204030204" pitchFamily="34" charset="0"/>
              </a:rPr>
              <a:t>Perinatal Residential Treatment Program</a:t>
            </a:r>
          </a:p>
          <a:p>
            <a:pPr lvl="1"/>
            <a:r>
              <a:rPr lang="en-US" sz="1800" b="0" dirty="0">
                <a:solidFill>
                  <a:schemeClr val="tx1"/>
                </a:solidFill>
                <a:ea typeface="Calibri" panose="020F0502020204030204" pitchFamily="34" charset="0"/>
                <a:cs typeface="Calibri" panose="020F0502020204030204" pitchFamily="34" charset="0"/>
              </a:rPr>
              <a:t>Adolescent Male Residential Treatm</a:t>
            </a:r>
            <a:r>
              <a:rPr lang="en-US" sz="1800" dirty="0">
                <a:ea typeface="Calibri" panose="020F0502020204030204" pitchFamily="34" charset="0"/>
                <a:cs typeface="Calibri" panose="020F0502020204030204" pitchFamily="34" charset="0"/>
              </a:rPr>
              <a:t>ent Program</a:t>
            </a:r>
          </a:p>
          <a:p>
            <a:pPr lvl="1"/>
            <a:r>
              <a:rPr lang="en-US" sz="1800" dirty="0">
                <a:ea typeface="Calibri" panose="020F0502020204030204" pitchFamily="34" charset="0"/>
                <a:cs typeface="Calibri" panose="020F0502020204030204" pitchFamily="34" charset="0"/>
              </a:rPr>
              <a:t>Adolescent Female Residential Treatment Program</a:t>
            </a:r>
          </a:p>
          <a:p>
            <a:r>
              <a:rPr lang="en-US" sz="1800" b="1" dirty="0">
                <a:solidFill>
                  <a:schemeClr val="tx1"/>
                </a:solidFill>
                <a:ea typeface="Calibri" panose="020F0502020204030204" pitchFamily="34" charset="0"/>
                <a:cs typeface="Calibri" panose="020F0502020204030204" pitchFamily="34" charset="0"/>
              </a:rPr>
              <a:t>System Wide Expansions</a:t>
            </a:r>
            <a:endParaRPr lang="en-US" sz="1800" b="1" dirty="0">
              <a:ea typeface="Calibri" panose="020F0502020204030204" pitchFamily="34" charset="0"/>
              <a:cs typeface="Calibri" panose="020F0502020204030204" pitchFamily="34" charset="0"/>
            </a:endParaRPr>
          </a:p>
          <a:p>
            <a:pPr lvl="1"/>
            <a:r>
              <a:rPr lang="en-US" sz="1800" dirty="0">
                <a:ea typeface="Calibri" panose="020F0502020204030204" pitchFamily="34" charset="0"/>
                <a:cs typeface="Calibri" panose="020F0502020204030204" pitchFamily="34" charset="0"/>
              </a:rPr>
              <a:t>Residential Treatment Bed Capacity</a:t>
            </a:r>
          </a:p>
          <a:p>
            <a:pPr lvl="1"/>
            <a:r>
              <a:rPr lang="en-US" sz="1800" dirty="0">
                <a:ea typeface="Calibri" panose="020F0502020204030204" pitchFamily="34" charset="0"/>
                <a:cs typeface="Calibri" panose="020F0502020204030204" pitchFamily="34" charset="0"/>
              </a:rPr>
              <a:t>MAT Services and Recovery Incentives</a:t>
            </a:r>
          </a:p>
          <a:p>
            <a:pPr lvl="1"/>
            <a:r>
              <a:rPr lang="en-US" sz="1800" dirty="0">
                <a:ea typeface="Calibri" panose="020F0502020204030204" pitchFamily="34" charset="0"/>
                <a:cs typeface="Calibri" panose="020F0502020204030204" pitchFamily="34" charset="0"/>
              </a:rPr>
              <a:t>Certified Peers</a:t>
            </a:r>
          </a:p>
        </p:txBody>
      </p:sp>
    </p:spTree>
    <p:extLst>
      <p:ext uri="{BB962C8B-B14F-4D97-AF65-F5344CB8AC3E}">
        <p14:creationId xmlns:p14="http://schemas.microsoft.com/office/powerpoint/2010/main" val="374712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1004936" y="312217"/>
            <a:ext cx="5993394" cy="1325563"/>
          </a:xfrm>
        </p:spPr>
        <p:txBody>
          <a:bodyPr>
            <a:noAutofit/>
          </a:bodyPr>
          <a:lstStyle/>
          <a:p>
            <a:r>
              <a:rPr lang="en-US" sz="4200" b="1" dirty="0">
                <a:solidFill>
                  <a:schemeClr val="bg1"/>
                </a:solidFill>
                <a:latin typeface="+mn-lt"/>
              </a:rPr>
              <a:t>SUD Training Resources</a:t>
            </a: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3" name="Content Placeholder 4">
            <a:extLst>
              <a:ext uri="{FF2B5EF4-FFF2-40B4-BE49-F238E27FC236}">
                <a16:creationId xmlns:a16="http://schemas.microsoft.com/office/drawing/2014/main" id="{C4BDA8A0-69A6-6141-927D-F43F5FC2D1CD}"/>
              </a:ext>
            </a:extLst>
          </p:cNvPr>
          <p:cNvSpPr>
            <a:spLocks noGrp="1"/>
          </p:cNvSpPr>
          <p:nvPr>
            <p:ph idx="1"/>
          </p:nvPr>
        </p:nvSpPr>
        <p:spPr>
          <a:xfrm>
            <a:off x="376023" y="2262193"/>
            <a:ext cx="11432613" cy="4006047"/>
          </a:xfrm>
        </p:spPr>
        <p:txBody>
          <a:bodyPr numCol="2">
            <a:noAutofit/>
          </a:bodyPr>
          <a:lstStyle/>
          <a:p>
            <a:r>
              <a:rPr lang="en-US" sz="1800" dirty="0"/>
              <a:t>Hazelden Training Program</a:t>
            </a:r>
          </a:p>
          <a:p>
            <a:pPr lvl="1"/>
            <a:r>
              <a:rPr lang="en-US" sz="1800" dirty="0"/>
              <a:t>The Impacted Brain: Substances, Mental Health, and Recovery</a:t>
            </a:r>
          </a:p>
          <a:p>
            <a:pPr lvl="1"/>
            <a:r>
              <a:rPr lang="en-US" sz="1800" dirty="0"/>
              <a:t>Pharmacotherapy for Opioid and Alcohol Use Disorders</a:t>
            </a:r>
          </a:p>
          <a:p>
            <a:pPr lvl="1"/>
            <a:r>
              <a:rPr lang="en-US" sz="1800" dirty="0"/>
              <a:t>Trauma Informed Care Training</a:t>
            </a:r>
          </a:p>
          <a:p>
            <a:pPr lvl="1"/>
            <a:r>
              <a:rPr lang="en-US" sz="1800" dirty="0"/>
              <a:t>CBT: Cognitive Behavioral Therapy</a:t>
            </a:r>
          </a:p>
          <a:p>
            <a:pPr lvl="1"/>
            <a:r>
              <a:rPr lang="en-US" sz="1800" dirty="0"/>
              <a:t>Motivational Interviewing Beyond the Basics</a:t>
            </a:r>
          </a:p>
          <a:p>
            <a:pPr lvl="1"/>
            <a:r>
              <a:rPr lang="en-US" sz="1800" dirty="0"/>
              <a:t>Medications for SUD Training (online)</a:t>
            </a:r>
          </a:p>
          <a:p>
            <a:pPr lvl="1"/>
            <a:r>
              <a:rPr lang="en-US" sz="1800" dirty="0"/>
              <a:t>MOUD &amp; After-hours calls (online) </a:t>
            </a:r>
          </a:p>
          <a:p>
            <a:pPr lvl="1"/>
            <a:r>
              <a:rPr lang="en-US" sz="1800" dirty="0"/>
              <a:t>Naloxone Training (online)</a:t>
            </a:r>
          </a:p>
          <a:p>
            <a:pPr marL="411480" lvl="1" indent="0">
              <a:buNone/>
            </a:pPr>
            <a:endParaRPr lang="en-US" sz="1800" dirty="0"/>
          </a:p>
          <a:p>
            <a:pPr marL="411480" lvl="1" indent="0">
              <a:buNone/>
            </a:pPr>
            <a:endParaRPr lang="en-US" sz="1800" dirty="0"/>
          </a:p>
          <a:p>
            <a:pPr marL="411480" lvl="1" indent="0">
              <a:buNone/>
            </a:pPr>
            <a:endParaRPr lang="en-US" sz="1800" dirty="0"/>
          </a:p>
          <a:p>
            <a:pPr marL="411480" lvl="1" indent="0">
              <a:buNone/>
            </a:pPr>
            <a:endParaRPr lang="en-US" sz="1800" dirty="0"/>
          </a:p>
          <a:p>
            <a:r>
              <a:rPr lang="en-US" sz="1800" dirty="0"/>
              <a:t>MAT Training/CME Opportunities</a:t>
            </a:r>
          </a:p>
          <a:p>
            <a:pPr lvl="1"/>
            <a:r>
              <a:rPr lang="en-US" sz="1800" dirty="0"/>
              <a:t>Providers Clinical Support System (PCSS) </a:t>
            </a:r>
            <a:r>
              <a:rPr lang="en-US" sz="1800" dirty="0">
                <a:hlinkClick r:id="rId5"/>
              </a:rPr>
              <a:t>Medications for Opioid Use Disorder (MOUD) - PCSS-MOUD</a:t>
            </a:r>
            <a:endParaRPr lang="en-US" sz="1800" dirty="0"/>
          </a:p>
          <a:p>
            <a:pPr lvl="2"/>
            <a:r>
              <a:rPr lang="en-US" sz="1800" dirty="0"/>
              <a:t>8-hour MOUD Training </a:t>
            </a:r>
          </a:p>
          <a:p>
            <a:pPr lvl="1"/>
            <a:r>
              <a:rPr lang="en-US" sz="1800" dirty="0"/>
              <a:t>UCLA Opioid and Stimulant Implementation Support Training and Technical Assistance (OASIS-TTA) </a:t>
            </a:r>
            <a:r>
              <a:rPr lang="en-US" sz="1800" dirty="0">
                <a:hlinkClick r:id="rId6"/>
              </a:rPr>
              <a:t>Opioid and Stimulant Implementation Support - Training and Technical Assistance (OASIS-TTA)</a:t>
            </a:r>
            <a:endParaRPr lang="en-US" sz="1800" dirty="0"/>
          </a:p>
          <a:p>
            <a:pPr lvl="2"/>
            <a:r>
              <a:rPr lang="en-US" sz="1800" dirty="0"/>
              <a:t>On-Demand Learning Opportunities Catalog </a:t>
            </a:r>
          </a:p>
          <a:p>
            <a:pPr lvl="1"/>
            <a:r>
              <a:rPr lang="en-US" sz="1800" dirty="0"/>
              <a:t>Opioid Response Network </a:t>
            </a:r>
            <a:r>
              <a:rPr lang="en-US" sz="1800" dirty="0">
                <a:hlinkClick r:id="rId7"/>
              </a:rPr>
              <a:t>Events - Opioid Response Network</a:t>
            </a:r>
            <a:endParaRPr lang="en-US" sz="1800" dirty="0"/>
          </a:p>
          <a:p>
            <a:pPr lvl="1"/>
            <a:r>
              <a:rPr lang="en-US" sz="1800" dirty="0"/>
              <a:t>American Society of Addiction Medicine (ASAM) </a:t>
            </a:r>
            <a:r>
              <a:rPr lang="en-US" sz="1800" dirty="0">
                <a:hlinkClick r:id="rId8"/>
              </a:rPr>
              <a:t>ASAM eLearning: Home</a:t>
            </a:r>
            <a:endParaRPr lang="en-US" sz="1800" dirty="0"/>
          </a:p>
          <a:p>
            <a:pPr lvl="1"/>
            <a:r>
              <a:rPr lang="en-US" sz="1800" dirty="0"/>
              <a:t>American Academy of Addiction Psychiatry (AAAP) </a:t>
            </a:r>
            <a:r>
              <a:rPr lang="en-US" sz="1800" dirty="0">
                <a:hlinkClick r:id="rId9"/>
              </a:rPr>
              <a:t>Upcoming Webinars - AAAP</a:t>
            </a:r>
            <a:endParaRPr lang="en-US" sz="1800" dirty="0"/>
          </a:p>
        </p:txBody>
      </p:sp>
    </p:spTree>
    <p:extLst>
      <p:ext uri="{BB962C8B-B14F-4D97-AF65-F5344CB8AC3E}">
        <p14:creationId xmlns:p14="http://schemas.microsoft.com/office/powerpoint/2010/main" val="306947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A7596F-D19D-8EEB-158A-E7BBAB26B00F}"/>
              </a:ext>
            </a:extLst>
          </p:cNvPr>
          <p:cNvPicPr>
            <a:picLocks noChangeAspect="1"/>
          </p:cNvPicPr>
          <p:nvPr/>
        </p:nvPicPr>
        <p:blipFill rotWithShape="1">
          <a:blip r:embed="rId3"/>
          <a:srcRect l="30657" r="-1" b="-1"/>
          <a:stretch/>
        </p:blipFill>
        <p:spPr>
          <a:xfrm rot="10800000">
            <a:off x="0" y="0"/>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8" name="Rectangle: Rounded Corners 7">
            <a:extLst>
              <a:ext uri="{FF2B5EF4-FFF2-40B4-BE49-F238E27FC236}">
                <a16:creationId xmlns:a16="http://schemas.microsoft.com/office/drawing/2014/main" id="{1DC7AA91-7A76-F446-893A-DC46D3E4F4ED}"/>
              </a:ext>
            </a:extLst>
          </p:cNvPr>
          <p:cNvSpPr/>
          <p:nvPr/>
        </p:nvSpPr>
        <p:spPr>
          <a:xfrm>
            <a:off x="4334328" y="2065136"/>
            <a:ext cx="7430797" cy="413027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grpSp>
        <p:nvGrpSpPr>
          <p:cNvPr id="10" name="Group 9">
            <a:extLst>
              <a:ext uri="{FF2B5EF4-FFF2-40B4-BE49-F238E27FC236}">
                <a16:creationId xmlns:a16="http://schemas.microsoft.com/office/drawing/2014/main" id="{204E1C48-66AD-10EF-C543-8DF971D3AD2C}"/>
              </a:ext>
            </a:extLst>
          </p:cNvPr>
          <p:cNvGrpSpPr/>
          <p:nvPr/>
        </p:nvGrpSpPr>
        <p:grpSpPr>
          <a:xfrm>
            <a:off x="5312347" y="1987724"/>
            <a:ext cx="5474758" cy="4463954"/>
            <a:chOff x="-74130" y="879157"/>
            <a:chExt cx="9172253" cy="1864064"/>
          </a:xfrm>
        </p:grpSpPr>
        <p:sp>
          <p:nvSpPr>
            <p:cNvPr id="11" name="Rectangle 10">
              <a:extLst>
                <a:ext uri="{FF2B5EF4-FFF2-40B4-BE49-F238E27FC236}">
                  <a16:creationId xmlns:a16="http://schemas.microsoft.com/office/drawing/2014/main" id="{821AB5F6-C0A2-2FA6-515D-A3BA1091BAA1}"/>
                </a:ext>
              </a:extLst>
            </p:cNvPr>
            <p:cNvSpPr/>
            <p:nvPr/>
          </p:nvSpPr>
          <p:spPr>
            <a:xfrm>
              <a:off x="1631994" y="1330239"/>
              <a:ext cx="6395129" cy="14129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6CF9F349-682E-9B89-AF9A-FE79C7E7ED69}"/>
                </a:ext>
              </a:extLst>
            </p:cNvPr>
            <p:cNvSpPr txBox="1"/>
            <p:nvPr/>
          </p:nvSpPr>
          <p:spPr>
            <a:xfrm>
              <a:off x="-74130" y="879157"/>
              <a:ext cx="9172253" cy="178937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9541" tIns="149541" rIns="149541" bIns="149541" numCol="1" spcCol="1270" anchor="ctr" anchorCtr="0">
              <a:noAutofit/>
            </a:bodyPr>
            <a:lstStyle/>
            <a:p>
              <a:pPr marL="0" lvl="0" indent="0" algn="l" defTabSz="622300">
                <a:lnSpc>
                  <a:spcPct val="100000"/>
                </a:lnSpc>
                <a:spcBef>
                  <a:spcPct val="0"/>
                </a:spcBef>
                <a:spcAft>
                  <a:spcPct val="35000"/>
                </a:spcAft>
                <a:buNone/>
              </a:pPr>
              <a:r>
                <a:rPr lang="en-US" sz="8800" dirty="0"/>
                <a:t>Questions?</a:t>
              </a:r>
              <a:endParaRPr lang="en-US" sz="8800" kern="1200" dirty="0"/>
            </a:p>
          </p:txBody>
        </p:sp>
      </p:grpSp>
      <p:sp>
        <p:nvSpPr>
          <p:cNvPr id="17" name="Title 1">
            <a:extLst>
              <a:ext uri="{FF2B5EF4-FFF2-40B4-BE49-F238E27FC236}">
                <a16:creationId xmlns:a16="http://schemas.microsoft.com/office/drawing/2014/main" id="{2A15E530-BB19-C546-6B53-8B54CBA1D966}"/>
              </a:ext>
            </a:extLst>
          </p:cNvPr>
          <p:cNvSpPr txBox="1">
            <a:spLocks/>
          </p:cNvSpPr>
          <p:nvPr/>
        </p:nvSpPr>
        <p:spPr>
          <a:xfrm>
            <a:off x="214319" y="418755"/>
            <a:ext cx="3349813" cy="189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200" b="1" dirty="0">
              <a:solidFill>
                <a:schemeClr val="bg1"/>
              </a:solidFill>
              <a:latin typeface="+mn-lt"/>
            </a:endParaRPr>
          </a:p>
        </p:txBody>
      </p:sp>
      <p:pic>
        <p:nvPicPr>
          <p:cNvPr id="20" name="Picture 19">
            <a:extLst>
              <a:ext uri="{FF2B5EF4-FFF2-40B4-BE49-F238E27FC236}">
                <a16:creationId xmlns:a16="http://schemas.microsoft.com/office/drawing/2014/main" id="{5566B19F-93FD-5F04-0A83-700631202F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5509" y="1221865"/>
            <a:ext cx="2924702" cy="619252"/>
          </a:xfrm>
          <a:prstGeom prst="rect">
            <a:avLst/>
          </a:prstGeom>
        </p:spPr>
      </p:pic>
    </p:spTree>
    <p:extLst>
      <p:ext uri="{BB962C8B-B14F-4D97-AF65-F5344CB8AC3E}">
        <p14:creationId xmlns:p14="http://schemas.microsoft.com/office/powerpoint/2010/main" val="1356312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A7596F-D19D-8EEB-158A-E7BBAB26B00F}"/>
              </a:ext>
            </a:extLst>
          </p:cNvPr>
          <p:cNvPicPr>
            <a:picLocks noChangeAspect="1"/>
          </p:cNvPicPr>
          <p:nvPr/>
        </p:nvPicPr>
        <p:blipFill rotWithShape="1">
          <a:blip r:embed="rId3"/>
          <a:srcRect l="30657" r="-1" b="-1"/>
          <a:stretch/>
        </p:blipFill>
        <p:spPr>
          <a:xfrm rot="10800000">
            <a:off x="0" y="0"/>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8" name="Rectangle: Rounded Corners 7">
            <a:extLst>
              <a:ext uri="{FF2B5EF4-FFF2-40B4-BE49-F238E27FC236}">
                <a16:creationId xmlns:a16="http://schemas.microsoft.com/office/drawing/2014/main" id="{1DC7AA91-7A76-F446-893A-DC46D3E4F4ED}"/>
              </a:ext>
            </a:extLst>
          </p:cNvPr>
          <p:cNvSpPr/>
          <p:nvPr/>
        </p:nvSpPr>
        <p:spPr>
          <a:xfrm>
            <a:off x="5804243" y="2058089"/>
            <a:ext cx="4194036" cy="413027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17" name="Title 1">
            <a:extLst>
              <a:ext uri="{FF2B5EF4-FFF2-40B4-BE49-F238E27FC236}">
                <a16:creationId xmlns:a16="http://schemas.microsoft.com/office/drawing/2014/main" id="{2A15E530-BB19-C546-6B53-8B54CBA1D966}"/>
              </a:ext>
            </a:extLst>
          </p:cNvPr>
          <p:cNvSpPr txBox="1">
            <a:spLocks/>
          </p:cNvSpPr>
          <p:nvPr/>
        </p:nvSpPr>
        <p:spPr>
          <a:xfrm>
            <a:off x="214319" y="418755"/>
            <a:ext cx="3349813" cy="189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200" b="1" dirty="0">
              <a:solidFill>
                <a:schemeClr val="bg1"/>
              </a:solidFill>
              <a:latin typeface="+mn-lt"/>
            </a:endParaRPr>
          </a:p>
        </p:txBody>
      </p:sp>
      <p:sp>
        <p:nvSpPr>
          <p:cNvPr id="3" name="TextBox 2">
            <a:extLst>
              <a:ext uri="{FF2B5EF4-FFF2-40B4-BE49-F238E27FC236}">
                <a16:creationId xmlns:a16="http://schemas.microsoft.com/office/drawing/2014/main" id="{6E5333A3-593C-B9DA-CD11-CD3A084AEC75}"/>
              </a:ext>
            </a:extLst>
          </p:cNvPr>
          <p:cNvSpPr txBox="1"/>
          <p:nvPr/>
        </p:nvSpPr>
        <p:spPr>
          <a:xfrm>
            <a:off x="168968" y="673094"/>
            <a:ext cx="3395164" cy="1384995"/>
          </a:xfrm>
          <a:prstGeom prst="rect">
            <a:avLst/>
          </a:prstGeom>
          <a:noFill/>
        </p:spPr>
        <p:txBody>
          <a:bodyPr wrap="square">
            <a:spAutoFit/>
          </a:bodyPr>
          <a:lstStyle/>
          <a:p>
            <a:pPr marL="0" lvl="0" indent="0" algn="ctr" defTabSz="622300">
              <a:lnSpc>
                <a:spcPct val="100000"/>
              </a:lnSpc>
              <a:spcBef>
                <a:spcPct val="0"/>
              </a:spcBef>
              <a:spcAft>
                <a:spcPct val="35000"/>
              </a:spcAft>
              <a:buNone/>
            </a:pPr>
            <a:r>
              <a:rPr lang="en-US" sz="4200" b="1" kern="1200" dirty="0">
                <a:solidFill>
                  <a:schemeClr val="bg1"/>
                </a:solidFill>
              </a:rPr>
              <a:t>Readiness Survey Part 2</a:t>
            </a:r>
          </a:p>
        </p:txBody>
      </p:sp>
      <p:pic>
        <p:nvPicPr>
          <p:cNvPr id="5" name="Picture 4">
            <a:extLst>
              <a:ext uri="{FF2B5EF4-FFF2-40B4-BE49-F238E27FC236}">
                <a16:creationId xmlns:a16="http://schemas.microsoft.com/office/drawing/2014/main" id="{AEB39144-72C3-C755-B6BB-8C5C2D34D7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18706" y="2554408"/>
            <a:ext cx="1295687" cy="1079545"/>
          </a:xfrm>
          <a:prstGeom prst="rect">
            <a:avLst/>
          </a:prstGeom>
        </p:spPr>
      </p:pic>
      <p:pic>
        <p:nvPicPr>
          <p:cNvPr id="2052" name="Picture 4" descr="QRCode for SB 43 Readiness Survey: Part 2">
            <a:extLst>
              <a:ext uri="{FF2B5EF4-FFF2-40B4-BE49-F238E27FC236}">
                <a16:creationId xmlns:a16="http://schemas.microsoft.com/office/drawing/2014/main" id="{96C0DDED-A031-14AA-6196-C967486D2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443" y="2679454"/>
            <a:ext cx="2901636" cy="2901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8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8F9667B-AF38-DD40-7E5A-8BB39E19FFE0}"/>
              </a:ext>
            </a:extLst>
          </p:cNvPr>
          <p:cNvPicPr>
            <a:picLocks noChangeAspect="1"/>
          </p:cNvPicPr>
          <p:nvPr/>
        </p:nvPicPr>
        <p:blipFill rotWithShape="1">
          <a:blip r:embed="rId3"/>
          <a:srcRect l="17222" r="15825" b="-1"/>
          <a:stretch/>
        </p:blipFill>
        <p:spPr>
          <a:xfrm rot="10800000">
            <a:off x="0" y="-2357"/>
            <a:ext cx="378014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F8C3B227-24EE-C863-692B-2E50BFDF944E}"/>
              </a:ext>
            </a:extLst>
          </p:cNvPr>
          <p:cNvSpPr txBox="1"/>
          <p:nvPr/>
        </p:nvSpPr>
        <p:spPr>
          <a:xfrm>
            <a:off x="254524" y="2410975"/>
            <a:ext cx="3271100" cy="2031325"/>
          </a:xfrm>
          <a:prstGeom prst="rect">
            <a:avLst/>
          </a:prstGeom>
          <a:noFill/>
        </p:spPr>
        <p:txBody>
          <a:bodyPr wrap="square">
            <a:spAutoFit/>
          </a:bodyPr>
          <a:lstStyle/>
          <a:p>
            <a:r>
              <a:rPr lang="en-US" sz="4200" b="1" dirty="0">
                <a:solidFill>
                  <a:schemeClr val="bg1"/>
                </a:solidFill>
                <a:latin typeface="+mn-lt"/>
              </a:rPr>
              <a:t>Overview of Senate Bill (SB) 43</a:t>
            </a:r>
            <a:endParaRPr lang="en-US" sz="4200" dirty="0"/>
          </a:p>
        </p:txBody>
      </p:sp>
      <p:sp>
        <p:nvSpPr>
          <p:cNvPr id="11" name="TextBox 10">
            <a:extLst>
              <a:ext uri="{FF2B5EF4-FFF2-40B4-BE49-F238E27FC236}">
                <a16:creationId xmlns:a16="http://schemas.microsoft.com/office/drawing/2014/main" id="{539DF931-0B65-18C4-1BC7-71939981E39A}"/>
              </a:ext>
            </a:extLst>
          </p:cNvPr>
          <p:cNvSpPr txBox="1"/>
          <p:nvPr/>
        </p:nvSpPr>
        <p:spPr>
          <a:xfrm>
            <a:off x="4034674" y="1302978"/>
            <a:ext cx="7659276" cy="4247317"/>
          </a:xfrm>
          <a:prstGeom prst="rect">
            <a:avLst/>
          </a:prstGeom>
          <a:noFill/>
        </p:spPr>
        <p:txBody>
          <a:bodyPr wrap="square">
            <a:spAutoFit/>
          </a:bodyPr>
          <a:lstStyle/>
          <a:p>
            <a:pPr marL="285750" indent="-285750">
              <a:buFont typeface="Arial" panose="020B0604020202020204" pitchFamily="34" charset="0"/>
              <a:buChar char="•"/>
            </a:pPr>
            <a:r>
              <a:rPr lang="en-US" dirty="0"/>
              <a:t>Most significant reform to the LPS Act since it was enacted in 1967.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ea typeface="Calibri" panose="020F0502020204030204" pitchFamily="34" charset="0"/>
                <a:cs typeface="Calibri" panose="020F0502020204030204" pitchFamily="34" charset="0"/>
              </a:rPr>
              <a:t>Significantly expands California’s criteria for involuntary detention and conservatorship by creating a new set of eligibility criteria that are based solely on a person’s mental health disorder </a:t>
            </a:r>
            <a:r>
              <a:rPr lang="en-US" b="1" i="1" u="sng" dirty="0">
                <a:ea typeface="Calibri" panose="020F0502020204030204" pitchFamily="34" charset="0"/>
                <a:cs typeface="Calibri" panose="020F0502020204030204" pitchFamily="34" charset="0"/>
              </a:rPr>
              <a:t>or</a:t>
            </a:r>
            <a:r>
              <a:rPr lang="en-US" b="1" dirty="0">
                <a:ea typeface="Calibri" panose="020F0502020204030204" pitchFamily="34" charset="0"/>
                <a:cs typeface="Calibri" panose="020F0502020204030204" pitchFamily="34" charset="0"/>
              </a:rPr>
              <a:t> “severe” substance use disorder (SUD), if that disorder will result in someone being unable to provide for their basic needs of food, clothing, shelter, personal safety or necessary medical care.</a:t>
            </a:r>
          </a:p>
          <a:p>
            <a:pPr marL="285750" indent="-285750">
              <a:buFont typeface="Arial" panose="020B0604020202020204" pitchFamily="34" charset="0"/>
              <a:buChar char="•"/>
            </a:pPr>
            <a:endParaRPr lang="en-US" b="1"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a typeface="Calibri" panose="020F0502020204030204" pitchFamily="34" charset="0"/>
              </a:rPr>
              <a:t>Impacts adult population only</a:t>
            </a:r>
          </a:p>
          <a:p>
            <a:endParaRPr lang="en-US" dirty="0">
              <a:ea typeface="Calibri" panose="020F0502020204030204" pitchFamily="34" charset="0"/>
            </a:endParaRPr>
          </a:p>
          <a:p>
            <a:pPr marL="285750" indent="-285750">
              <a:buFont typeface="Arial" panose="020B0604020202020204" pitchFamily="34" charset="0"/>
              <a:buChar char="•"/>
            </a:pPr>
            <a:r>
              <a:rPr lang="en-US" dirty="0">
                <a:ea typeface="Calibri" panose="020F0502020204030204" pitchFamily="34" charset="0"/>
              </a:rPr>
              <a:t>Signed into law Oct 2023 but allows counties to delay implementation of the new grave disability criteria until 1/1/26 through adoption of a county board resolution. On 12/5/23 the BOS of Orange County voted to approve said resolution with a 4-1 vote.</a:t>
            </a:r>
          </a:p>
        </p:txBody>
      </p:sp>
      <p:pic>
        <p:nvPicPr>
          <p:cNvPr id="13" name="Picture 12">
            <a:extLst>
              <a:ext uri="{FF2B5EF4-FFF2-40B4-BE49-F238E27FC236}">
                <a16:creationId xmlns:a16="http://schemas.microsoft.com/office/drawing/2014/main" id="{592B2E3A-169B-BBF1-529E-9634A03959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3898" y="5436930"/>
            <a:ext cx="1295687" cy="1079545"/>
          </a:xfrm>
          <a:prstGeom prst="rect">
            <a:avLst/>
          </a:prstGeom>
        </p:spPr>
      </p:pic>
    </p:spTree>
    <p:extLst>
      <p:ext uri="{BB962C8B-B14F-4D97-AF65-F5344CB8AC3E}">
        <p14:creationId xmlns:p14="http://schemas.microsoft.com/office/powerpoint/2010/main" val="2808711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01E86B26-C162-37DD-05D8-4D190BEC817D}"/>
              </a:ext>
            </a:extLst>
          </p:cNvPr>
          <p:cNvPicPr>
            <a:picLocks noChangeAspect="1"/>
          </p:cNvPicPr>
          <p:nvPr/>
        </p:nvPicPr>
        <p:blipFill rotWithShape="1">
          <a:blip r:embed="rId3"/>
          <a:srcRect l="3032" r="1636" b="-2"/>
          <a:stretch/>
        </p:blipFill>
        <p:spPr>
          <a:xfrm>
            <a:off x="402664" y="428318"/>
            <a:ext cx="3714947" cy="6001363"/>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0" name="Picture 9">
            <a:extLst>
              <a:ext uri="{FF2B5EF4-FFF2-40B4-BE49-F238E27FC236}">
                <a16:creationId xmlns:a16="http://schemas.microsoft.com/office/drawing/2014/main" id="{0A9220D0-F970-7DA1-7137-0762679F9E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2292" y="4891876"/>
            <a:ext cx="1295687" cy="1079545"/>
          </a:xfrm>
          <a:prstGeom prst="rect">
            <a:avLst/>
          </a:prstGeom>
        </p:spPr>
      </p:pic>
      <p:sp>
        <p:nvSpPr>
          <p:cNvPr id="11" name="TextBox 10">
            <a:extLst>
              <a:ext uri="{FF2B5EF4-FFF2-40B4-BE49-F238E27FC236}">
                <a16:creationId xmlns:a16="http://schemas.microsoft.com/office/drawing/2014/main" id="{08274C6E-0B69-B0CF-A7F4-A0E3429D7B31}"/>
              </a:ext>
            </a:extLst>
          </p:cNvPr>
          <p:cNvSpPr txBox="1"/>
          <p:nvPr/>
        </p:nvSpPr>
        <p:spPr>
          <a:xfrm>
            <a:off x="641881" y="2659558"/>
            <a:ext cx="3236507" cy="769441"/>
          </a:xfrm>
          <a:prstGeom prst="rect">
            <a:avLst/>
          </a:prstGeom>
          <a:noFill/>
        </p:spPr>
        <p:txBody>
          <a:bodyPr wrap="square" rtlCol="0">
            <a:spAutoFit/>
          </a:bodyPr>
          <a:lstStyle/>
          <a:p>
            <a:pPr algn="ctr"/>
            <a:r>
              <a:rPr lang="en-US" sz="4400" b="1" dirty="0">
                <a:solidFill>
                  <a:schemeClr val="bg1"/>
                </a:solidFill>
                <a:latin typeface="+mn-lt"/>
              </a:rPr>
              <a:t>Contact Info</a:t>
            </a:r>
            <a:endParaRPr lang="en-US" sz="4200" b="1" dirty="0">
              <a:solidFill>
                <a:schemeClr val="bg1"/>
              </a:solidFill>
            </a:endParaRPr>
          </a:p>
        </p:txBody>
      </p:sp>
      <p:sp>
        <p:nvSpPr>
          <p:cNvPr id="2" name="Content Placeholder 2">
            <a:extLst>
              <a:ext uri="{FF2B5EF4-FFF2-40B4-BE49-F238E27FC236}">
                <a16:creationId xmlns:a16="http://schemas.microsoft.com/office/drawing/2014/main" id="{1458BF48-9307-354B-30C0-1F6B50A243E0}"/>
              </a:ext>
            </a:extLst>
          </p:cNvPr>
          <p:cNvSpPr txBox="1">
            <a:spLocks/>
          </p:cNvSpPr>
          <p:nvPr/>
        </p:nvSpPr>
        <p:spPr>
          <a:xfrm>
            <a:off x="4368645" y="1206500"/>
            <a:ext cx="7420691" cy="4120319"/>
          </a:xfrm>
          <a:prstGeom prst="rect">
            <a:avLst/>
          </a:prstGeom>
        </p:spPr>
        <p:txBody>
          <a:bodyPr vert="horz"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lvl="2" indent="-285750">
              <a:buNone/>
            </a:pPr>
            <a:endParaRPr lang="en-US" sz="1800" dirty="0">
              <a:cs typeface="Calibri" panose="020F0502020204030204" pitchFamily="34" charset="0"/>
            </a:endParaRPr>
          </a:p>
          <a:p>
            <a:pPr marL="344488" marR="0" lvl="2" indent="-28575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Crisis and Acute Care</a:t>
            </a:r>
          </a:p>
          <a:p>
            <a:pPr marL="344488" lvl="4" indent="-285750">
              <a:lnSpc>
                <a:spcPct val="100000"/>
              </a:lnSpc>
              <a:spcBef>
                <a:spcPts val="0"/>
              </a:spcBef>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Linda Molina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Assistant Deputy Director, (714) 834-2623 </a:t>
            </a:r>
          </a:p>
          <a:p>
            <a:pPr marL="344488" indent="-285750">
              <a:buNone/>
            </a:pPr>
            <a:endParaRPr lang="en-US" sz="2400" b="1" dirty="0">
              <a:cs typeface="Calibri" panose="020F0502020204030204" pitchFamily="34" charset="0"/>
            </a:endParaRPr>
          </a:p>
          <a:p>
            <a:pPr marL="344488" indent="-285750">
              <a:buNone/>
            </a:pPr>
            <a:r>
              <a:rPr lang="en-US" sz="2400" b="1" dirty="0">
                <a:cs typeface="Calibri" panose="020F0502020204030204" pitchFamily="34" charset="0"/>
              </a:rPr>
              <a:t>Quality Management Services</a:t>
            </a:r>
          </a:p>
          <a:p>
            <a:pPr marL="344488" lvl="4" indent="-285750"/>
            <a:r>
              <a:rPr lang="en-US" sz="2000" b="1" dirty="0">
                <a:cs typeface="Calibri" panose="020F0502020204030204" pitchFamily="34" charset="0"/>
              </a:rPr>
              <a:t>Rebekah Radomski</a:t>
            </a:r>
            <a:r>
              <a:rPr lang="en-US" sz="2000" dirty="0">
                <a:cs typeface="Calibri" panose="020F0502020204030204" pitchFamily="34" charset="0"/>
              </a:rPr>
              <a:t>, Health Services Manager, (714) 834-5601</a:t>
            </a:r>
          </a:p>
          <a:p>
            <a:pPr marL="344488" lvl="2" indent="-285750">
              <a:buNone/>
            </a:pPr>
            <a:endParaRPr lang="en-US" sz="2400" dirty="0">
              <a:cs typeface="Calibri" panose="020F0502020204030204" pitchFamily="34" charset="0"/>
            </a:endParaRPr>
          </a:p>
          <a:p>
            <a:pPr marL="344488" lvl="2" indent="-285750">
              <a:buNone/>
            </a:pPr>
            <a:r>
              <a:rPr lang="en-US" sz="2400" b="1" dirty="0">
                <a:cs typeface="Calibri" panose="020F0502020204030204" pitchFamily="34" charset="0"/>
              </a:rPr>
              <a:t>Substance Use Disorder Services </a:t>
            </a:r>
          </a:p>
          <a:p>
            <a:pPr marL="344488" lvl="4" indent="-285750"/>
            <a:r>
              <a:rPr lang="en-US" sz="2000" b="1" dirty="0">
                <a:cs typeface="Calibri" panose="020F0502020204030204" pitchFamily="34" charset="0"/>
              </a:rPr>
              <a:t>Mark Lawrenz </a:t>
            </a:r>
            <a:r>
              <a:rPr lang="en-US" sz="2000" dirty="0">
                <a:cs typeface="Calibri" panose="020F0502020204030204" pitchFamily="34" charset="0"/>
              </a:rPr>
              <a:t>, Assistant Deputy Director, (714) 834-3840 </a:t>
            </a:r>
          </a:p>
          <a:p>
            <a:pPr marL="344488" lvl="4" indent="-285750"/>
            <a:r>
              <a:rPr lang="en-US" sz="2000" b="1" dirty="0">
                <a:cs typeface="Calibri" panose="020F0502020204030204" pitchFamily="34" charset="0"/>
              </a:rPr>
              <a:t>Glenda Aguilar</a:t>
            </a:r>
            <a:r>
              <a:rPr lang="en-US" sz="2000" dirty="0">
                <a:cs typeface="Calibri" panose="020F0502020204030204" pitchFamily="34" charset="0"/>
              </a:rPr>
              <a:t>, Senior Health Services Manager, (714) 834-3840 </a:t>
            </a:r>
          </a:p>
          <a:p>
            <a:pPr marL="344488" lvl="2" indent="-285750">
              <a:buFont typeface="Arial" panose="020B0604020202020204" pitchFamily="34" charset="0"/>
              <a:buNone/>
            </a:pPr>
            <a:endParaRPr lang="en-US" sz="1800" u="sng" dirty="0">
              <a:solidFill>
                <a:srgbClr val="0000FF"/>
              </a:solidFill>
              <a:ea typeface="Aptos" panose="020B0004020202020204" pitchFamily="34" charset="0"/>
            </a:endParaRPr>
          </a:p>
        </p:txBody>
      </p:sp>
    </p:spTree>
    <p:extLst>
      <p:ext uri="{BB962C8B-B14F-4D97-AF65-F5344CB8AC3E}">
        <p14:creationId xmlns:p14="http://schemas.microsoft.com/office/powerpoint/2010/main" val="437564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7351" y="0"/>
            <a:ext cx="12184649" cy="1825625"/>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81742" y="373040"/>
            <a:ext cx="1295687" cy="1079545"/>
          </a:xfrm>
          <a:prstGeom prst="rect">
            <a:avLst/>
          </a:prstGeom>
        </p:spPr>
      </p:pic>
      <p:sp>
        <p:nvSpPr>
          <p:cNvPr id="2" name="Title 1">
            <a:extLst>
              <a:ext uri="{FF2B5EF4-FFF2-40B4-BE49-F238E27FC236}">
                <a16:creationId xmlns:a16="http://schemas.microsoft.com/office/drawing/2014/main" id="{D8F218E5-0E11-28E0-3DE9-ED8FC4DA8CA8}"/>
              </a:ext>
            </a:extLst>
          </p:cNvPr>
          <p:cNvSpPr>
            <a:spLocks noGrp="1"/>
          </p:cNvSpPr>
          <p:nvPr>
            <p:ph type="title"/>
          </p:nvPr>
        </p:nvSpPr>
        <p:spPr/>
        <p:txBody>
          <a:bodyPr>
            <a:normAutofit/>
          </a:bodyPr>
          <a:lstStyle/>
          <a:p>
            <a:r>
              <a:rPr lang="en-US" sz="6000" b="1" dirty="0">
                <a:solidFill>
                  <a:schemeClr val="bg1"/>
                </a:solidFill>
                <a:latin typeface="+mn-lt"/>
              </a:rPr>
              <a:t>Thank you!</a:t>
            </a:r>
          </a:p>
        </p:txBody>
      </p:sp>
      <p:pic>
        <p:nvPicPr>
          <p:cNvPr id="22" name="Picture 21" descr="Logo, icon&#10;&#10;Description automatically generated">
            <a:extLst>
              <a:ext uri="{FF2B5EF4-FFF2-40B4-BE49-F238E27FC236}">
                <a16:creationId xmlns:a16="http://schemas.microsoft.com/office/drawing/2014/main" id="{61A08200-E241-4033-958C-6BA06CD95B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050" y="2188220"/>
            <a:ext cx="805120" cy="805120"/>
          </a:xfrm>
          <a:prstGeom prst="rect">
            <a:avLst/>
          </a:prstGeom>
        </p:spPr>
      </p:pic>
      <p:pic>
        <p:nvPicPr>
          <p:cNvPr id="23" name="Content Placeholder 7" descr="Icon&#10;&#10;Description automatically generated">
            <a:extLst>
              <a:ext uri="{FF2B5EF4-FFF2-40B4-BE49-F238E27FC236}">
                <a16:creationId xmlns:a16="http://schemas.microsoft.com/office/drawing/2014/main" id="{03B16EB5-B61F-FBA0-5922-194E4AE695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5082" y="3118372"/>
            <a:ext cx="734624" cy="734624"/>
          </a:xfrm>
          <a:prstGeom prst="rect">
            <a:avLst/>
          </a:prstGeom>
        </p:spPr>
      </p:pic>
      <p:pic>
        <p:nvPicPr>
          <p:cNvPr id="24" name="Picture 23" descr="Icon&#10;&#10;Description automatically generated">
            <a:extLst>
              <a:ext uri="{FF2B5EF4-FFF2-40B4-BE49-F238E27FC236}">
                <a16:creationId xmlns:a16="http://schemas.microsoft.com/office/drawing/2014/main" id="{5AD83DCA-93E7-E561-BA69-D277147B6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5083" y="3942839"/>
            <a:ext cx="713259" cy="713259"/>
          </a:xfrm>
          <a:prstGeom prst="rect">
            <a:avLst/>
          </a:prstGeom>
        </p:spPr>
      </p:pic>
      <p:pic>
        <p:nvPicPr>
          <p:cNvPr id="25" name="Content Placeholder 11" descr="Icon&#10;&#10;Description automatically generated">
            <a:extLst>
              <a:ext uri="{FF2B5EF4-FFF2-40B4-BE49-F238E27FC236}">
                <a16:creationId xmlns:a16="http://schemas.microsoft.com/office/drawing/2014/main" id="{9325B383-8981-CBBC-DF17-90F5666906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8850" y="4809831"/>
            <a:ext cx="734624" cy="734624"/>
          </a:xfrm>
          <a:prstGeom prst="rect">
            <a:avLst/>
          </a:prstGeom>
        </p:spPr>
      </p:pic>
      <p:pic>
        <p:nvPicPr>
          <p:cNvPr id="26" name="Picture 25" descr="Logo, icon&#10;&#10;Description automatically generated">
            <a:extLst>
              <a:ext uri="{FF2B5EF4-FFF2-40B4-BE49-F238E27FC236}">
                <a16:creationId xmlns:a16="http://schemas.microsoft.com/office/drawing/2014/main" id="{0BFFA7EA-B28F-428F-39BB-415C2B0540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0383" y="5698189"/>
            <a:ext cx="734624" cy="734624"/>
          </a:xfrm>
          <a:prstGeom prst="rect">
            <a:avLst/>
          </a:prstGeom>
        </p:spPr>
      </p:pic>
      <p:sp>
        <p:nvSpPr>
          <p:cNvPr id="27" name="TextBox 26">
            <a:extLst>
              <a:ext uri="{FF2B5EF4-FFF2-40B4-BE49-F238E27FC236}">
                <a16:creationId xmlns:a16="http://schemas.microsoft.com/office/drawing/2014/main" id="{CCAB0545-1983-D549-06A1-B42488AEC346}"/>
              </a:ext>
            </a:extLst>
          </p:cNvPr>
          <p:cNvSpPr txBox="1"/>
          <p:nvPr/>
        </p:nvSpPr>
        <p:spPr>
          <a:xfrm>
            <a:off x="3219450" y="2425551"/>
            <a:ext cx="4614332"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OC Health Care Agency</a:t>
            </a:r>
          </a:p>
        </p:txBody>
      </p:sp>
      <p:sp>
        <p:nvSpPr>
          <p:cNvPr id="28" name="TextBox 27">
            <a:extLst>
              <a:ext uri="{FF2B5EF4-FFF2-40B4-BE49-F238E27FC236}">
                <a16:creationId xmlns:a16="http://schemas.microsoft.com/office/drawing/2014/main" id="{1C0EDCE1-D075-3BA0-CFFF-6CF1F34995AA}"/>
              </a:ext>
            </a:extLst>
          </p:cNvPr>
          <p:cNvSpPr txBox="1"/>
          <p:nvPr/>
        </p:nvSpPr>
        <p:spPr>
          <a:xfrm>
            <a:off x="3185583" y="3301018"/>
            <a:ext cx="4614332"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@ochealthinfo</a:t>
            </a:r>
          </a:p>
        </p:txBody>
      </p:sp>
      <p:sp>
        <p:nvSpPr>
          <p:cNvPr id="29" name="TextBox 28">
            <a:extLst>
              <a:ext uri="{FF2B5EF4-FFF2-40B4-BE49-F238E27FC236}">
                <a16:creationId xmlns:a16="http://schemas.microsoft.com/office/drawing/2014/main" id="{1211AE62-1230-77AD-382A-75E9656B4CBD}"/>
              </a:ext>
            </a:extLst>
          </p:cNvPr>
          <p:cNvSpPr txBox="1"/>
          <p:nvPr/>
        </p:nvSpPr>
        <p:spPr>
          <a:xfrm>
            <a:off x="3202516" y="4098202"/>
            <a:ext cx="4614332"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@ochealth</a:t>
            </a:r>
          </a:p>
        </p:txBody>
      </p:sp>
      <p:sp>
        <p:nvSpPr>
          <p:cNvPr id="30" name="TextBox 29">
            <a:extLst>
              <a:ext uri="{FF2B5EF4-FFF2-40B4-BE49-F238E27FC236}">
                <a16:creationId xmlns:a16="http://schemas.microsoft.com/office/drawing/2014/main" id="{A43AD2E4-51CA-674F-6D1F-30F3B1CBD968}"/>
              </a:ext>
            </a:extLst>
          </p:cNvPr>
          <p:cNvSpPr txBox="1"/>
          <p:nvPr/>
        </p:nvSpPr>
        <p:spPr>
          <a:xfrm>
            <a:off x="3101703" y="4973669"/>
            <a:ext cx="4614332"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@oc_hca</a:t>
            </a:r>
          </a:p>
        </p:txBody>
      </p:sp>
      <p:sp>
        <p:nvSpPr>
          <p:cNvPr id="31" name="TextBox 30">
            <a:extLst>
              <a:ext uri="{FF2B5EF4-FFF2-40B4-BE49-F238E27FC236}">
                <a16:creationId xmlns:a16="http://schemas.microsoft.com/office/drawing/2014/main" id="{D450E4F7-52D8-4BDD-F021-22C80EBE151E}"/>
              </a:ext>
            </a:extLst>
          </p:cNvPr>
          <p:cNvSpPr txBox="1"/>
          <p:nvPr/>
        </p:nvSpPr>
        <p:spPr>
          <a:xfrm>
            <a:off x="3101703" y="5848653"/>
            <a:ext cx="4614332"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@ochealth</a:t>
            </a:r>
          </a:p>
        </p:txBody>
      </p:sp>
      <p:pic>
        <p:nvPicPr>
          <p:cNvPr id="32" name="Picture 31">
            <a:extLst>
              <a:ext uri="{FF2B5EF4-FFF2-40B4-BE49-F238E27FC236}">
                <a16:creationId xmlns:a16="http://schemas.microsoft.com/office/drawing/2014/main" id="{485EC817-C93A-8832-5580-559E501D06C6}"/>
              </a:ext>
            </a:extLst>
          </p:cNvPr>
          <p:cNvPicPr>
            <a:picLocks noChangeAspect="1"/>
          </p:cNvPicPr>
          <p:nvPr/>
        </p:nvPicPr>
        <p:blipFill>
          <a:blip r:embed="rId10"/>
          <a:stretch>
            <a:fillRect/>
          </a:stretch>
        </p:blipFill>
        <p:spPr>
          <a:xfrm>
            <a:off x="6267450" y="2188220"/>
            <a:ext cx="3785944" cy="804742"/>
          </a:xfrm>
          <a:prstGeom prst="rect">
            <a:avLst/>
          </a:prstGeom>
        </p:spPr>
      </p:pic>
      <p:sp>
        <p:nvSpPr>
          <p:cNvPr id="33" name="TextBox 32">
            <a:extLst>
              <a:ext uri="{FF2B5EF4-FFF2-40B4-BE49-F238E27FC236}">
                <a16:creationId xmlns:a16="http://schemas.microsoft.com/office/drawing/2014/main" id="{ABD7D0D5-F6F0-EF4E-E1B4-55D8C601C056}"/>
              </a:ext>
            </a:extLst>
          </p:cNvPr>
          <p:cNvSpPr txBox="1"/>
          <p:nvPr/>
        </p:nvSpPr>
        <p:spPr>
          <a:xfrm>
            <a:off x="6596063" y="3327213"/>
            <a:ext cx="4614332" cy="461665"/>
          </a:xfrm>
          <a:prstGeom prst="rect">
            <a:avLst/>
          </a:prstGeom>
          <a:noFill/>
        </p:spPr>
        <p:txBody>
          <a:bodyPr wrap="square">
            <a:spAutoFit/>
          </a:bodyPr>
          <a:lstStyle/>
          <a:p>
            <a:r>
              <a:rPr lang="en-US" sz="24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www.ochealthinfo.com</a:t>
            </a:r>
            <a:r>
              <a:rPr lang="en-US" sz="2400" dirty="0">
                <a:solidFill>
                  <a:srgbClr val="00B0F0"/>
                </a:solidFill>
                <a:latin typeface="Calibri" panose="020F0502020204030204" pitchFamily="34" charset="0"/>
                <a:ea typeface="Calibri" panose="020F0502020204030204" pitchFamily="34" charset="0"/>
                <a:cs typeface="Calibri" panose="020F0502020204030204" pitchFamily="34" charset="0"/>
              </a:rPr>
              <a:t> </a:t>
            </a:r>
          </a:p>
        </p:txBody>
      </p:sp>
      <p:pic>
        <p:nvPicPr>
          <p:cNvPr id="34" name="Picture 33">
            <a:extLst>
              <a:ext uri="{FF2B5EF4-FFF2-40B4-BE49-F238E27FC236}">
                <a16:creationId xmlns:a16="http://schemas.microsoft.com/office/drawing/2014/main" id="{7A29D2D6-23D0-F62E-D25D-6AEC4EE66525}"/>
              </a:ext>
            </a:extLst>
          </p:cNvPr>
          <p:cNvPicPr>
            <a:picLocks noChangeAspect="1"/>
          </p:cNvPicPr>
          <p:nvPr/>
        </p:nvPicPr>
        <p:blipFill>
          <a:blip r:embed="rId12"/>
          <a:stretch>
            <a:fillRect/>
          </a:stretch>
        </p:blipFill>
        <p:spPr>
          <a:xfrm>
            <a:off x="6963936" y="4176485"/>
            <a:ext cx="2200847" cy="2194750"/>
          </a:xfrm>
          <a:prstGeom prst="rect">
            <a:avLst/>
          </a:prstGeom>
        </p:spPr>
      </p:pic>
    </p:spTree>
    <p:extLst>
      <p:ext uri="{BB962C8B-B14F-4D97-AF65-F5344CB8AC3E}">
        <p14:creationId xmlns:p14="http://schemas.microsoft.com/office/powerpoint/2010/main" val="5609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8F9667B-AF38-DD40-7E5A-8BB39E19FFE0}"/>
              </a:ext>
            </a:extLst>
          </p:cNvPr>
          <p:cNvPicPr>
            <a:picLocks noChangeAspect="1"/>
          </p:cNvPicPr>
          <p:nvPr/>
        </p:nvPicPr>
        <p:blipFill rotWithShape="1">
          <a:blip r:embed="rId3"/>
          <a:srcRect l="17222" r="15825" b="-1"/>
          <a:stretch/>
        </p:blipFill>
        <p:spPr>
          <a:xfrm rot="10800000">
            <a:off x="0" y="-2357"/>
            <a:ext cx="378014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F8C3B227-24EE-C863-692B-2E50BFDF944E}"/>
              </a:ext>
            </a:extLst>
          </p:cNvPr>
          <p:cNvSpPr txBox="1"/>
          <p:nvPr/>
        </p:nvSpPr>
        <p:spPr>
          <a:xfrm>
            <a:off x="254524" y="2410975"/>
            <a:ext cx="3271100" cy="2031325"/>
          </a:xfrm>
          <a:prstGeom prst="rect">
            <a:avLst/>
          </a:prstGeom>
          <a:noFill/>
        </p:spPr>
        <p:txBody>
          <a:bodyPr wrap="square">
            <a:spAutoFit/>
          </a:bodyPr>
          <a:lstStyle/>
          <a:p>
            <a:r>
              <a:rPr lang="en-US" sz="4200" b="1" dirty="0">
                <a:solidFill>
                  <a:schemeClr val="bg1"/>
                </a:solidFill>
                <a:latin typeface="+mn-lt"/>
              </a:rPr>
              <a:t>Overview of Senate Bill (SB) 43</a:t>
            </a:r>
            <a:endParaRPr lang="en-US" sz="4200" dirty="0"/>
          </a:p>
        </p:txBody>
      </p:sp>
      <p:sp>
        <p:nvSpPr>
          <p:cNvPr id="11" name="TextBox 10">
            <a:extLst>
              <a:ext uri="{FF2B5EF4-FFF2-40B4-BE49-F238E27FC236}">
                <a16:creationId xmlns:a16="http://schemas.microsoft.com/office/drawing/2014/main" id="{539DF931-0B65-18C4-1BC7-71939981E39A}"/>
              </a:ext>
            </a:extLst>
          </p:cNvPr>
          <p:cNvSpPr txBox="1"/>
          <p:nvPr/>
        </p:nvSpPr>
        <p:spPr>
          <a:xfrm>
            <a:off x="4224302" y="1154797"/>
            <a:ext cx="7449328" cy="4543680"/>
          </a:xfrm>
          <a:prstGeom prst="rect">
            <a:avLst/>
          </a:prstGeom>
          <a:noFill/>
        </p:spPr>
        <p:txBody>
          <a:bodyPr wrap="square">
            <a:spAutoFit/>
          </a:bodyPr>
          <a:lstStyle/>
          <a:p>
            <a:pPr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Portions of SB 43 effective 1/1/24:</a:t>
            </a:r>
          </a:p>
          <a:p>
            <a:pPr marL="285750" indent="-285750">
              <a:buFont typeface="Arial" panose="020B0604020202020204" pitchFamily="34" charset="0"/>
              <a:buChar char="•"/>
            </a:pPr>
            <a:r>
              <a:rPr lang="en-US" dirty="0">
                <a:ea typeface="Calibri" panose="020F0502020204030204" pitchFamily="34" charset="0"/>
              </a:rPr>
              <a:t>Allows</a:t>
            </a:r>
            <a:r>
              <a:rPr lang="en-US" b="1" dirty="0">
                <a:ea typeface="Calibri" panose="020F0502020204030204" pitchFamily="34" charset="0"/>
              </a:rPr>
              <a:t> </a:t>
            </a:r>
            <a:r>
              <a:rPr lang="en-US" dirty="0"/>
              <a:t>health records to be used as evidence in LPS conservatorship proceedings, ensuring individuals can be conserved without requiring testimony from their treating team.</a:t>
            </a:r>
          </a:p>
          <a:p>
            <a:endParaRPr lang="en-US" dirty="0"/>
          </a:p>
          <a:p>
            <a:pPr marL="285750" indent="-285750">
              <a:buFont typeface="Arial" panose="020B0604020202020204" pitchFamily="34" charset="0"/>
              <a:buChar char="•"/>
            </a:pPr>
            <a:r>
              <a:rPr lang="en-US" dirty="0">
                <a:ea typeface="Calibri" panose="020F0502020204030204" pitchFamily="34" charset="0"/>
              </a:rPr>
              <a:t>Requires counties to consider less restrictive alternatives such as assisted outpatient treatment (AOT) and CARE Court in conducting conservatorship investigations; and all other less restrictive alternatives.</a:t>
            </a:r>
          </a:p>
          <a:p>
            <a:pPr marL="285750" indent="-285750">
              <a:buFont typeface="Arial" panose="020B0604020202020204" pitchFamily="34" charset="0"/>
              <a:buChar char="•"/>
            </a:pPr>
            <a:endParaRPr lang="en-US" b="1" dirty="0">
              <a:ea typeface="Calibri" panose="020F0502020204030204" pitchFamily="34" charset="0"/>
            </a:endParaRPr>
          </a:p>
          <a:p>
            <a:r>
              <a:rPr lang="en-US" b="1" dirty="0">
                <a:ea typeface="Calibri" panose="020F0502020204030204" pitchFamily="34" charset="0"/>
                <a:cs typeface="Arial" panose="020B0604020202020204" pitchFamily="34" charset="0"/>
              </a:rPr>
              <a:t>New reporting requirements effective 5/1/24:</a:t>
            </a:r>
          </a:p>
          <a:p>
            <a:pPr marL="285750" indent="-285750">
              <a:buFont typeface="Arial" panose="020B0604020202020204" pitchFamily="34" charset="0"/>
              <a:buChar char="•"/>
            </a:pPr>
            <a:r>
              <a:rPr lang="en-US" dirty="0">
                <a:ea typeface="Calibri" panose="020F0502020204030204" pitchFamily="34" charset="0"/>
                <a:cs typeface="Arial" panose="020B0604020202020204" pitchFamily="34" charset="0"/>
              </a:rPr>
              <a:t># placed on holds or conservatorships due to:</a:t>
            </a:r>
          </a:p>
          <a:p>
            <a:pPr marL="742950" lvl="1" indent="-285750">
              <a:buFont typeface="Arial" panose="020B0604020202020204" pitchFamily="34" charset="0"/>
              <a:buChar char="•"/>
            </a:pPr>
            <a:r>
              <a:rPr lang="en-US" dirty="0">
                <a:ea typeface="Calibri" panose="020F0502020204030204" pitchFamily="34" charset="0"/>
                <a:cs typeface="Arial" panose="020B0604020202020204" pitchFamily="34" charset="0"/>
              </a:rPr>
              <a:t>Danger to self</a:t>
            </a:r>
          </a:p>
          <a:p>
            <a:pPr marL="742950" lvl="1" indent="-285750">
              <a:buFont typeface="Arial" panose="020B0604020202020204" pitchFamily="34" charset="0"/>
              <a:buChar char="•"/>
            </a:pPr>
            <a:r>
              <a:rPr lang="en-US" dirty="0">
                <a:ea typeface="Calibri" panose="020F0502020204030204" pitchFamily="34" charset="0"/>
                <a:cs typeface="Arial" panose="020B0604020202020204" pitchFamily="34" charset="0"/>
              </a:rPr>
              <a:t>Danger to others</a:t>
            </a:r>
          </a:p>
          <a:p>
            <a:pPr marL="742950" lvl="1" indent="-285750">
              <a:buFont typeface="Arial" panose="020B0604020202020204" pitchFamily="34" charset="0"/>
              <a:buChar char="•"/>
            </a:pPr>
            <a:r>
              <a:rPr lang="en-US" dirty="0">
                <a:ea typeface="Calibri" panose="020F0502020204030204" pitchFamily="34" charset="0"/>
                <a:cs typeface="Arial" panose="020B0604020202020204" pitchFamily="34" charset="0"/>
              </a:rPr>
              <a:t>GD due to MH</a:t>
            </a:r>
          </a:p>
          <a:p>
            <a:pPr marL="742950" lvl="1" indent="-285750">
              <a:buFont typeface="Arial" panose="020B0604020202020204" pitchFamily="34" charset="0"/>
              <a:buChar char="•"/>
            </a:pPr>
            <a:r>
              <a:rPr lang="en-US" dirty="0">
                <a:ea typeface="Calibri" panose="020F0502020204030204" pitchFamily="34" charset="0"/>
                <a:cs typeface="Arial" panose="020B0604020202020204" pitchFamily="34" charset="0"/>
              </a:rPr>
              <a:t>GD due to SUD</a:t>
            </a:r>
          </a:p>
          <a:p>
            <a:pPr marL="742950" lvl="1" indent="-285750">
              <a:buFont typeface="Arial" panose="020B0604020202020204" pitchFamily="34" charset="0"/>
              <a:buChar char="•"/>
            </a:pPr>
            <a:r>
              <a:rPr lang="en-US" dirty="0">
                <a:ea typeface="Calibri" panose="020F0502020204030204" pitchFamily="34" charset="0"/>
                <a:cs typeface="Arial" panose="020B0604020202020204" pitchFamily="34" charset="0"/>
              </a:rPr>
              <a:t>GD due to Co-occurring MH SUD</a:t>
            </a:r>
          </a:p>
        </p:txBody>
      </p:sp>
      <p:pic>
        <p:nvPicPr>
          <p:cNvPr id="13" name="Picture 12">
            <a:extLst>
              <a:ext uri="{FF2B5EF4-FFF2-40B4-BE49-F238E27FC236}">
                <a16:creationId xmlns:a16="http://schemas.microsoft.com/office/drawing/2014/main" id="{592B2E3A-169B-BBF1-529E-9634A03959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3898" y="5436930"/>
            <a:ext cx="1295687" cy="1079545"/>
          </a:xfrm>
          <a:prstGeom prst="rect">
            <a:avLst/>
          </a:prstGeom>
        </p:spPr>
      </p:pic>
    </p:spTree>
    <p:extLst>
      <p:ext uri="{BB962C8B-B14F-4D97-AF65-F5344CB8AC3E}">
        <p14:creationId xmlns:p14="http://schemas.microsoft.com/office/powerpoint/2010/main" val="425868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1253606" y="312217"/>
            <a:ext cx="7973753" cy="1325563"/>
          </a:xfrm>
        </p:spPr>
        <p:txBody>
          <a:bodyPr>
            <a:noAutofit/>
          </a:bodyPr>
          <a:lstStyle/>
          <a:p>
            <a:r>
              <a:rPr lang="en-US" sz="4200" b="1" dirty="0">
                <a:solidFill>
                  <a:schemeClr val="bg1"/>
                </a:solidFill>
              </a:rPr>
              <a:t>Revised Definition of Grave Disability</a:t>
            </a:r>
            <a:endParaRPr lang="en-US" sz="4200" b="1" dirty="0">
              <a:solidFill>
                <a:schemeClr val="bg1"/>
              </a:solidFill>
              <a:latin typeface="+mn-lt"/>
            </a:endParaRP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9" name="Rounded Rectangle 2">
            <a:extLst>
              <a:ext uri="{FF2B5EF4-FFF2-40B4-BE49-F238E27FC236}">
                <a16:creationId xmlns:a16="http://schemas.microsoft.com/office/drawing/2014/main" id="{1690E295-FC62-23A4-FA0A-9DE247EE6FAF}"/>
              </a:ext>
            </a:extLst>
          </p:cNvPr>
          <p:cNvSpPr>
            <a:spLocks noGrp="1"/>
          </p:cNvSpPr>
          <p:nvPr>
            <p:ph idx="1"/>
          </p:nvPr>
        </p:nvSpPr>
        <p:spPr>
          <a:xfrm>
            <a:off x="834530" y="2194445"/>
            <a:ext cx="10515600" cy="4351338"/>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marL="457200" lvl="1" indent="0">
              <a:buNone/>
            </a:pPr>
            <a:r>
              <a:rPr lang="en-US" sz="2000" b="1" u="sng" dirty="0">
                <a:solidFill>
                  <a:schemeClr val="tx1">
                    <a:lumMod val="65000"/>
                    <a:lumOff val="35000"/>
                  </a:schemeClr>
                </a:solidFill>
                <a:effectLst/>
                <a:ea typeface="Calibri" panose="020F0502020204030204" pitchFamily="34" charset="0"/>
                <a:cs typeface="Calibri" panose="020F0502020204030204" pitchFamily="34" charset="0"/>
              </a:rPr>
              <a:t>Current grave disability definition</a:t>
            </a:r>
            <a:r>
              <a:rPr lang="en-US" sz="2000" dirty="0">
                <a:solidFill>
                  <a:schemeClr val="tx1">
                    <a:lumMod val="65000"/>
                    <a:lumOff val="35000"/>
                  </a:schemeClr>
                </a:solidFill>
                <a:effectLst/>
                <a:ea typeface="Calibri" panose="020F0502020204030204" pitchFamily="34" charset="0"/>
                <a:cs typeface="Calibri" panose="020F0502020204030204" pitchFamily="34" charset="0"/>
              </a:rPr>
              <a:t>: A condition in which a person, as a result of a mental health disorder, is unable to provide for his or her basic personal needs for food, clothing, or shelter.</a:t>
            </a:r>
          </a:p>
          <a:p>
            <a:pPr marL="457200" lvl="1" indent="0">
              <a:buNone/>
            </a:pPr>
            <a:endParaRPr lang="en-US" sz="2000" dirty="0">
              <a:solidFill>
                <a:schemeClr val="tx1"/>
              </a:solidFill>
              <a:ea typeface="Calibri" panose="020F0502020204030204" pitchFamily="34" charset="0"/>
            </a:endParaRPr>
          </a:p>
          <a:p>
            <a:pPr marL="457200" lvl="1" indent="0">
              <a:buNone/>
            </a:pPr>
            <a:r>
              <a:rPr lang="en-US" sz="2000" b="1" u="sng" dirty="0">
                <a:solidFill>
                  <a:srgbClr val="0047D8"/>
                </a:solidFill>
                <a:effectLst/>
                <a:ea typeface="Calibri" panose="020F0502020204030204" pitchFamily="34" charset="0"/>
                <a:cs typeface="Calibri" panose="020F0502020204030204" pitchFamily="34" charset="0"/>
              </a:rPr>
              <a:t>*NEW* grave disability definition under SB 43</a:t>
            </a:r>
            <a:r>
              <a:rPr lang="en-US" sz="2000" dirty="0">
                <a:solidFill>
                  <a:schemeClr val="tx1"/>
                </a:solidFill>
                <a:effectLst/>
                <a:ea typeface="Calibri" panose="020F0502020204030204" pitchFamily="34" charset="0"/>
                <a:cs typeface="Calibri" panose="020F0502020204030204" pitchFamily="34" charset="0"/>
              </a:rPr>
              <a:t>: A condition in which a person, as result of a mental health disorder, </a:t>
            </a:r>
            <a:r>
              <a:rPr lang="en-US" sz="2000" b="1" u="sng" dirty="0">
                <a:solidFill>
                  <a:schemeClr val="tx1"/>
                </a:solidFill>
                <a:effectLst/>
                <a:ea typeface="Calibri" panose="020F0502020204030204" pitchFamily="34" charset="0"/>
                <a:cs typeface="Calibri" panose="020F0502020204030204" pitchFamily="34" charset="0"/>
              </a:rPr>
              <a:t>severe substance use disorder</a:t>
            </a:r>
            <a:r>
              <a:rPr lang="en-US" sz="2000" dirty="0">
                <a:solidFill>
                  <a:schemeClr val="tx1"/>
                </a:solidFill>
                <a:effectLst/>
                <a:ea typeface="Calibri" panose="020F0502020204030204" pitchFamily="34" charset="0"/>
                <a:cs typeface="Calibri" panose="020F0502020204030204" pitchFamily="34" charset="0"/>
              </a:rPr>
              <a:t>* or a co-occurring mental health disorder and severe substance use disorder, is at risk for serious harm or currently experiencing seriou</a:t>
            </a:r>
            <a:r>
              <a:rPr lang="en-US" sz="2000" dirty="0">
                <a:solidFill>
                  <a:schemeClr val="tx1"/>
                </a:solidFill>
                <a:ea typeface="Calibri" panose="020F0502020204030204" pitchFamily="34" charset="0"/>
                <a:cs typeface="Calibri" panose="020F0502020204030204" pitchFamily="34" charset="0"/>
              </a:rPr>
              <a:t>s harm as a result of being unable </a:t>
            </a:r>
            <a:r>
              <a:rPr lang="en-US" sz="2000" dirty="0">
                <a:solidFill>
                  <a:schemeClr val="tx1"/>
                </a:solidFill>
                <a:effectLst/>
                <a:ea typeface="Calibri" panose="020F0502020204030204" pitchFamily="34" charset="0"/>
                <a:cs typeface="Calibri" panose="020F0502020204030204" pitchFamily="34" charset="0"/>
              </a:rPr>
              <a:t>to provide for their basic needs of food, clothing, shelter, </a:t>
            </a:r>
            <a:r>
              <a:rPr lang="en-US" sz="2000" b="1" u="sng" dirty="0">
                <a:solidFill>
                  <a:schemeClr val="tx1"/>
                </a:solidFill>
                <a:effectLst/>
                <a:ea typeface="Calibri" panose="020F0502020204030204" pitchFamily="34" charset="0"/>
                <a:cs typeface="Calibri" panose="020F0502020204030204" pitchFamily="34" charset="0"/>
              </a:rPr>
              <a:t>personal safety</a:t>
            </a:r>
            <a:r>
              <a:rPr lang="en-US" sz="2000" dirty="0">
                <a:solidFill>
                  <a:schemeClr val="tx1"/>
                </a:solidFill>
                <a:effectLst/>
                <a:ea typeface="Calibri" panose="020F0502020204030204" pitchFamily="34" charset="0"/>
                <a:cs typeface="Calibri" panose="020F0502020204030204" pitchFamily="34" charset="0"/>
              </a:rPr>
              <a:t>* or </a:t>
            </a:r>
            <a:r>
              <a:rPr lang="en-US" sz="2000" b="1" u="sng" dirty="0">
                <a:solidFill>
                  <a:schemeClr val="tx1"/>
                </a:solidFill>
                <a:effectLst/>
                <a:ea typeface="Calibri" panose="020F0502020204030204" pitchFamily="34" charset="0"/>
                <a:cs typeface="Calibri" panose="020F0502020204030204" pitchFamily="34" charset="0"/>
              </a:rPr>
              <a:t>necessary medical care</a:t>
            </a:r>
            <a:r>
              <a:rPr lang="en-US" sz="2000" dirty="0">
                <a:solidFill>
                  <a:schemeClr val="tx1"/>
                </a:solidFill>
                <a:effectLst/>
                <a:ea typeface="Calibri" panose="020F0502020204030204" pitchFamily="34" charset="0"/>
                <a:cs typeface="Calibri" panose="020F0502020204030204" pitchFamily="34" charset="0"/>
              </a:rPr>
              <a:t>*. </a:t>
            </a:r>
          </a:p>
          <a:p>
            <a:pPr marL="457200" lvl="1" indent="0">
              <a:buNone/>
            </a:pPr>
            <a:endParaRPr lang="en-US" i="1" dirty="0">
              <a:solidFill>
                <a:schemeClr val="tx1"/>
              </a:solidFill>
              <a:effectLst/>
              <a:ea typeface="Calibri" panose="020F0502020204030204" pitchFamily="34" charset="0"/>
              <a:cs typeface="Calibri" panose="020F0502020204030204" pitchFamily="34" charset="0"/>
            </a:endParaRPr>
          </a:p>
          <a:p>
            <a:pPr marL="457200" lvl="1" indent="0">
              <a:buNone/>
            </a:pPr>
            <a:r>
              <a:rPr lang="en-US" sz="1600" i="1" dirty="0">
                <a:solidFill>
                  <a:schemeClr val="tx1"/>
                </a:solidFill>
                <a:effectLst/>
                <a:ea typeface="Calibri" panose="020F0502020204030204" pitchFamily="34" charset="0"/>
                <a:cs typeface="Calibri" panose="020F0502020204030204" pitchFamily="34" charset="0"/>
              </a:rPr>
              <a:t>*New/expanded criteria to meet grave disability under SB 43</a:t>
            </a:r>
            <a:endParaRPr lang="en-US" sz="1600" dirty="0">
              <a:solidFill>
                <a:schemeClr val="tx1"/>
              </a:solidFill>
            </a:endParaRPr>
          </a:p>
        </p:txBody>
      </p:sp>
    </p:spTree>
    <p:extLst>
      <p:ext uri="{BB962C8B-B14F-4D97-AF65-F5344CB8AC3E}">
        <p14:creationId xmlns:p14="http://schemas.microsoft.com/office/powerpoint/2010/main" val="3709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6" y="11"/>
            <a:ext cx="12184649" cy="1949976"/>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2" name="Title 1">
            <a:extLst>
              <a:ext uri="{FF2B5EF4-FFF2-40B4-BE49-F238E27FC236}">
                <a16:creationId xmlns:a16="http://schemas.microsoft.com/office/drawing/2014/main" id="{ABF29BFE-F66E-EF64-46F8-4E33B36E7D7F}"/>
              </a:ext>
            </a:extLst>
          </p:cNvPr>
          <p:cNvSpPr>
            <a:spLocks noGrp="1"/>
          </p:cNvSpPr>
          <p:nvPr>
            <p:ph type="title"/>
          </p:nvPr>
        </p:nvSpPr>
        <p:spPr>
          <a:xfrm>
            <a:off x="201855" y="312217"/>
            <a:ext cx="10077254" cy="1325563"/>
          </a:xfrm>
        </p:spPr>
        <p:txBody>
          <a:bodyPr>
            <a:noAutofit/>
          </a:bodyPr>
          <a:lstStyle/>
          <a:p>
            <a:r>
              <a:rPr lang="en-US" sz="4200" b="1" dirty="0">
                <a:solidFill>
                  <a:schemeClr val="bg1"/>
                </a:solidFill>
                <a:latin typeface="+mn-lt"/>
              </a:rPr>
              <a:t>Definition of Severe Substance Use Disorder</a:t>
            </a:r>
          </a:p>
        </p:txBody>
      </p:sp>
      <p:sp>
        <p:nvSpPr>
          <p:cNvPr id="3" name="Content Placeholder 2">
            <a:extLst>
              <a:ext uri="{FF2B5EF4-FFF2-40B4-BE49-F238E27FC236}">
                <a16:creationId xmlns:a16="http://schemas.microsoft.com/office/drawing/2014/main" id="{A76D98C6-D9BE-5FAF-547A-3B5B5319162E}"/>
              </a:ext>
            </a:extLst>
          </p:cNvPr>
          <p:cNvSpPr>
            <a:spLocks noGrp="1"/>
          </p:cNvSpPr>
          <p:nvPr>
            <p:ph idx="1"/>
          </p:nvPr>
        </p:nvSpPr>
        <p:spPr>
          <a:xfrm>
            <a:off x="2032000" y="2258346"/>
            <a:ext cx="9836348" cy="4406933"/>
          </a:xfrm>
        </p:spPr>
        <p:txBody>
          <a:bodyPr>
            <a:noAutofit/>
          </a:bodyPr>
          <a:lstStyle/>
          <a:p>
            <a:pPr fontAlgn="base">
              <a:buFont typeface="+mj-lt"/>
              <a:buAutoNum type="arabicPeriod"/>
            </a:pPr>
            <a:r>
              <a:rPr lang="en-US" sz="1800" dirty="0">
                <a:solidFill>
                  <a:srgbClr val="212121"/>
                </a:solidFill>
              </a:rPr>
              <a:t>Taking the substance in larger amounts or for longer than you're meant to</a:t>
            </a:r>
          </a:p>
          <a:p>
            <a:pPr fontAlgn="base">
              <a:buFont typeface="+mj-lt"/>
              <a:buAutoNum type="arabicPeriod"/>
            </a:pPr>
            <a:r>
              <a:rPr lang="en-US" sz="1800" dirty="0">
                <a:solidFill>
                  <a:srgbClr val="212121"/>
                </a:solidFill>
              </a:rPr>
              <a:t>Wanting to cut down or stop using the substance but not managing to</a:t>
            </a:r>
          </a:p>
          <a:p>
            <a:pPr fontAlgn="base">
              <a:buFont typeface="+mj-lt"/>
              <a:buAutoNum type="arabicPeriod"/>
            </a:pPr>
            <a:r>
              <a:rPr lang="en-US" sz="1800" dirty="0">
                <a:solidFill>
                  <a:srgbClr val="212121"/>
                </a:solidFill>
              </a:rPr>
              <a:t>Spending a lot of time getting, using, or recovering from use of the substance</a:t>
            </a:r>
          </a:p>
          <a:p>
            <a:pPr fontAlgn="base">
              <a:buFont typeface="+mj-lt"/>
              <a:buAutoNum type="arabicPeriod"/>
            </a:pPr>
            <a:r>
              <a:rPr lang="en-US" sz="1800" dirty="0">
                <a:solidFill>
                  <a:srgbClr val="212121"/>
                </a:solidFill>
              </a:rPr>
              <a:t>Cravings and urges to use the substance</a:t>
            </a:r>
          </a:p>
          <a:p>
            <a:pPr fontAlgn="base">
              <a:buFont typeface="+mj-lt"/>
              <a:buAutoNum type="arabicPeriod"/>
            </a:pPr>
            <a:r>
              <a:rPr lang="en-US" sz="1800" dirty="0">
                <a:solidFill>
                  <a:srgbClr val="212121"/>
                </a:solidFill>
              </a:rPr>
              <a:t>Not managing to do what you should at work, home, or school because of substance use</a:t>
            </a:r>
          </a:p>
          <a:p>
            <a:pPr fontAlgn="base">
              <a:buFont typeface="+mj-lt"/>
              <a:buAutoNum type="arabicPeriod"/>
            </a:pPr>
            <a:r>
              <a:rPr lang="en-US" sz="1800" dirty="0">
                <a:solidFill>
                  <a:srgbClr val="212121"/>
                </a:solidFill>
              </a:rPr>
              <a:t>Continuing to use, even when it causes problems in relationships</a:t>
            </a:r>
          </a:p>
          <a:p>
            <a:pPr fontAlgn="base">
              <a:buFont typeface="+mj-lt"/>
              <a:buAutoNum type="arabicPeriod"/>
            </a:pPr>
            <a:r>
              <a:rPr lang="en-US" sz="1800" dirty="0">
                <a:solidFill>
                  <a:srgbClr val="212121"/>
                </a:solidFill>
              </a:rPr>
              <a:t>Giving up important social, occupational, or recreational activities because of substance use</a:t>
            </a:r>
          </a:p>
          <a:p>
            <a:pPr fontAlgn="base">
              <a:buFont typeface="+mj-lt"/>
              <a:buAutoNum type="arabicPeriod"/>
            </a:pPr>
            <a:r>
              <a:rPr lang="en-US" sz="1800" dirty="0">
                <a:solidFill>
                  <a:srgbClr val="212121"/>
                </a:solidFill>
              </a:rPr>
              <a:t>Using substances again and again, even when it puts you in danger</a:t>
            </a:r>
          </a:p>
          <a:p>
            <a:pPr fontAlgn="base">
              <a:buFont typeface="+mj-lt"/>
              <a:buAutoNum type="arabicPeriod"/>
            </a:pPr>
            <a:r>
              <a:rPr lang="en-US" sz="1800" dirty="0">
                <a:solidFill>
                  <a:srgbClr val="212121"/>
                </a:solidFill>
              </a:rPr>
              <a:t>Continuing to use, even when you know you have a physical or psychological problem that could have been caused or made worse by the substance</a:t>
            </a:r>
          </a:p>
          <a:p>
            <a:pPr fontAlgn="base">
              <a:buFont typeface="+mj-lt"/>
              <a:buAutoNum type="arabicPeriod"/>
            </a:pPr>
            <a:r>
              <a:rPr lang="en-US" sz="1800" dirty="0">
                <a:solidFill>
                  <a:srgbClr val="212121"/>
                </a:solidFill>
              </a:rPr>
              <a:t>Needing more of the substance to get the effect you want (tolerance)</a:t>
            </a:r>
          </a:p>
          <a:p>
            <a:pPr fontAlgn="base">
              <a:buFont typeface="+mj-lt"/>
              <a:buAutoNum type="arabicPeriod"/>
            </a:pPr>
            <a:r>
              <a:rPr lang="en-US" sz="1800" dirty="0">
                <a:solidFill>
                  <a:srgbClr val="212121"/>
                </a:solidFill>
              </a:rPr>
              <a:t>Development of withdrawal symptoms, which can be relieved by taking more of the substance</a:t>
            </a:r>
          </a:p>
          <a:p>
            <a:pPr marL="0" indent="0">
              <a:buNone/>
            </a:pPr>
            <a:endParaRPr lang="en-US" sz="3200" dirty="0"/>
          </a:p>
          <a:p>
            <a:pPr marL="0" indent="0">
              <a:buNone/>
            </a:pPr>
            <a:endParaRPr lang="en-US" sz="3000" b="1" dirty="0">
              <a:solidFill>
                <a:srgbClr val="723684"/>
              </a:solidFill>
            </a:endParaRP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0958" y="374736"/>
            <a:ext cx="1295687" cy="1079545"/>
          </a:xfrm>
          <a:prstGeom prst="rect">
            <a:avLst/>
          </a:prstGeom>
        </p:spPr>
      </p:pic>
      <p:sp>
        <p:nvSpPr>
          <p:cNvPr id="5" name="TextBox 4">
            <a:extLst>
              <a:ext uri="{FF2B5EF4-FFF2-40B4-BE49-F238E27FC236}">
                <a16:creationId xmlns:a16="http://schemas.microsoft.com/office/drawing/2014/main" id="{81B26F12-83E0-3D79-5D4A-42FC9A13E5E5}"/>
              </a:ext>
            </a:extLst>
          </p:cNvPr>
          <p:cNvSpPr txBox="1"/>
          <p:nvPr/>
        </p:nvSpPr>
        <p:spPr>
          <a:xfrm>
            <a:off x="184010" y="2347442"/>
            <a:ext cx="1341120" cy="1015663"/>
          </a:xfrm>
          <a:prstGeom prst="rect">
            <a:avLst/>
          </a:prstGeom>
          <a:noFill/>
        </p:spPr>
        <p:txBody>
          <a:bodyPr wrap="square" rtlCol="0">
            <a:spAutoFit/>
          </a:bodyPr>
          <a:lstStyle/>
          <a:p>
            <a:pPr algn="ctr"/>
            <a:r>
              <a:rPr lang="en-US" sz="2000" b="1" dirty="0">
                <a:solidFill>
                  <a:srgbClr val="000000"/>
                </a:solidFill>
                <a:effectLst/>
                <a:ea typeface="Calibri" panose="020F0502020204030204" pitchFamily="34" charset="0"/>
                <a:cs typeface="Calibri" panose="020F0502020204030204" pitchFamily="34" charset="0"/>
              </a:rPr>
              <a:t>DSM</a:t>
            </a:r>
            <a:r>
              <a:rPr lang="en-US" sz="2000" b="1" dirty="0">
                <a:solidFill>
                  <a:srgbClr val="000000"/>
                </a:solidFill>
                <a:ea typeface="Calibri" panose="020F0502020204030204" pitchFamily="34" charset="0"/>
                <a:cs typeface="Calibri" panose="020F0502020204030204" pitchFamily="34" charset="0"/>
              </a:rPr>
              <a:t>-5 TR Criteria </a:t>
            </a:r>
          </a:p>
          <a:p>
            <a:pPr algn="ctr"/>
            <a:r>
              <a:rPr lang="en-US" sz="2000" b="1" dirty="0">
                <a:solidFill>
                  <a:srgbClr val="000000"/>
                </a:solidFill>
                <a:ea typeface="Calibri" panose="020F0502020204030204" pitchFamily="34" charset="0"/>
                <a:cs typeface="Calibri" panose="020F0502020204030204" pitchFamily="34" charset="0"/>
              </a:rPr>
              <a:t>for SUDs</a:t>
            </a:r>
          </a:p>
        </p:txBody>
      </p:sp>
      <p:pic>
        <p:nvPicPr>
          <p:cNvPr id="6" name="Graphic 5" descr="Clipboard Checked outline">
            <a:extLst>
              <a:ext uri="{FF2B5EF4-FFF2-40B4-BE49-F238E27FC236}">
                <a16:creationId xmlns:a16="http://schemas.microsoft.com/office/drawing/2014/main" id="{98C148EA-4398-4F77-F7D0-AAE036DCA5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93394" y="3419965"/>
            <a:ext cx="922351" cy="922351"/>
          </a:xfrm>
          <a:prstGeom prst="rect">
            <a:avLst/>
          </a:prstGeom>
        </p:spPr>
      </p:pic>
      <p:sp>
        <p:nvSpPr>
          <p:cNvPr id="7" name="TextBox 6">
            <a:extLst>
              <a:ext uri="{FF2B5EF4-FFF2-40B4-BE49-F238E27FC236}">
                <a16:creationId xmlns:a16="http://schemas.microsoft.com/office/drawing/2014/main" id="{9D9ED08C-011A-BCB6-BE21-E3A7DE89B617}"/>
              </a:ext>
            </a:extLst>
          </p:cNvPr>
          <p:cNvSpPr txBox="1"/>
          <p:nvPr/>
        </p:nvSpPr>
        <p:spPr>
          <a:xfrm>
            <a:off x="177847" y="4461813"/>
            <a:ext cx="1353444" cy="1569660"/>
          </a:xfrm>
          <a:prstGeom prst="rect">
            <a:avLst/>
          </a:prstGeom>
          <a:noFill/>
        </p:spPr>
        <p:txBody>
          <a:bodyPr wrap="square" rtlCol="0">
            <a:spAutoFit/>
          </a:bodyPr>
          <a:lstStyle/>
          <a:p>
            <a:pPr algn="ctr"/>
            <a:r>
              <a:rPr lang="en-US" sz="1600" b="1" i="1" dirty="0">
                <a:solidFill>
                  <a:schemeClr val="tx1">
                    <a:lumMod val="50000"/>
                    <a:lumOff val="50000"/>
                  </a:schemeClr>
                </a:solidFill>
              </a:rPr>
              <a:t>Mild</a:t>
            </a:r>
            <a:r>
              <a:rPr lang="en-US" sz="1600" i="1" dirty="0">
                <a:solidFill>
                  <a:schemeClr val="tx1">
                    <a:lumMod val="50000"/>
                    <a:lumOff val="50000"/>
                  </a:schemeClr>
                </a:solidFill>
              </a:rPr>
              <a:t>: </a:t>
            </a:r>
          </a:p>
          <a:p>
            <a:pPr algn="ctr"/>
            <a:r>
              <a:rPr lang="en-US" sz="1600" i="1" dirty="0">
                <a:solidFill>
                  <a:schemeClr val="tx1">
                    <a:lumMod val="50000"/>
                    <a:lumOff val="50000"/>
                  </a:schemeClr>
                </a:solidFill>
              </a:rPr>
              <a:t>2-3 symptoms</a:t>
            </a:r>
          </a:p>
          <a:p>
            <a:pPr algn="ctr"/>
            <a:r>
              <a:rPr lang="en-US" sz="1600" b="1" i="1" dirty="0">
                <a:solidFill>
                  <a:schemeClr val="tx1">
                    <a:lumMod val="50000"/>
                    <a:lumOff val="50000"/>
                  </a:schemeClr>
                </a:solidFill>
              </a:rPr>
              <a:t>Moderate</a:t>
            </a:r>
            <a:r>
              <a:rPr lang="en-US" sz="1600" i="1" dirty="0">
                <a:solidFill>
                  <a:schemeClr val="tx1">
                    <a:lumMod val="50000"/>
                    <a:lumOff val="50000"/>
                  </a:schemeClr>
                </a:solidFill>
              </a:rPr>
              <a:t>: </a:t>
            </a:r>
          </a:p>
          <a:p>
            <a:pPr algn="ctr"/>
            <a:r>
              <a:rPr lang="en-US" sz="1600" i="1" dirty="0">
                <a:solidFill>
                  <a:schemeClr val="tx1">
                    <a:lumMod val="50000"/>
                    <a:lumOff val="50000"/>
                  </a:schemeClr>
                </a:solidFill>
              </a:rPr>
              <a:t>4-5 symptoms</a:t>
            </a:r>
          </a:p>
          <a:p>
            <a:pPr algn="ctr"/>
            <a:r>
              <a:rPr lang="en-US" sz="1600" b="1" i="1" dirty="0">
                <a:solidFill>
                  <a:schemeClr val="accent5">
                    <a:lumMod val="75000"/>
                  </a:schemeClr>
                </a:solidFill>
              </a:rPr>
              <a:t>Severe: </a:t>
            </a:r>
          </a:p>
          <a:p>
            <a:pPr algn="ctr"/>
            <a:r>
              <a:rPr lang="en-US" sz="1600" b="1" i="1" dirty="0">
                <a:solidFill>
                  <a:schemeClr val="accent5">
                    <a:lumMod val="75000"/>
                  </a:schemeClr>
                </a:solidFill>
              </a:rPr>
              <a:t>6+ symptoms</a:t>
            </a:r>
          </a:p>
        </p:txBody>
      </p:sp>
    </p:spTree>
    <p:extLst>
      <p:ext uri="{BB962C8B-B14F-4D97-AF65-F5344CB8AC3E}">
        <p14:creationId xmlns:p14="http://schemas.microsoft.com/office/powerpoint/2010/main" val="197688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5F82152-01ED-8990-B3D4-0B612B3897E9}"/>
              </a:ext>
            </a:extLst>
          </p:cNvPr>
          <p:cNvPicPr>
            <a:picLocks noChangeAspect="1"/>
          </p:cNvPicPr>
          <p:nvPr/>
        </p:nvPicPr>
        <p:blipFill rotWithShape="1">
          <a:blip r:embed="rId3"/>
          <a:srcRect l="3032" r="1636" b="-2"/>
          <a:stretch/>
        </p:blipFill>
        <p:spPr>
          <a:xfrm>
            <a:off x="0" y="-1"/>
            <a:ext cx="4329122" cy="7004115"/>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4" name="Title 1">
            <a:extLst>
              <a:ext uri="{FF2B5EF4-FFF2-40B4-BE49-F238E27FC236}">
                <a16:creationId xmlns:a16="http://schemas.microsoft.com/office/drawing/2014/main" id="{37FBEF37-49E8-9264-5876-C5C82618CE03}"/>
              </a:ext>
            </a:extLst>
          </p:cNvPr>
          <p:cNvSpPr txBox="1">
            <a:spLocks/>
          </p:cNvSpPr>
          <p:nvPr/>
        </p:nvSpPr>
        <p:spPr>
          <a:xfrm>
            <a:off x="346365" y="722890"/>
            <a:ext cx="3643744" cy="541222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latin typeface="+mn-lt"/>
            </a:endParaRPr>
          </a:p>
        </p:txBody>
      </p:sp>
      <p:pic>
        <p:nvPicPr>
          <p:cNvPr id="17"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9562" y="5449695"/>
            <a:ext cx="2924702" cy="619252"/>
          </a:xfrm>
          <a:prstGeom prst="rect">
            <a:avLst/>
          </a:prstGeom>
        </p:spPr>
      </p:pic>
      <p:sp>
        <p:nvSpPr>
          <p:cNvPr id="18" name="Title 17">
            <a:extLst>
              <a:ext uri="{FF2B5EF4-FFF2-40B4-BE49-F238E27FC236}">
                <a16:creationId xmlns:a16="http://schemas.microsoft.com/office/drawing/2014/main" id="{D46FC70B-D3D9-E219-86F9-ACF6CC211D18}"/>
              </a:ext>
            </a:extLst>
          </p:cNvPr>
          <p:cNvSpPr>
            <a:spLocks noGrp="1"/>
          </p:cNvSpPr>
          <p:nvPr>
            <p:ph type="title"/>
          </p:nvPr>
        </p:nvSpPr>
        <p:spPr>
          <a:xfrm>
            <a:off x="342689" y="1846668"/>
            <a:ext cx="3643744" cy="2479250"/>
          </a:xfrm>
        </p:spPr>
        <p:txBody>
          <a:bodyPr>
            <a:normAutofit/>
          </a:bodyPr>
          <a:lstStyle/>
          <a:p>
            <a:r>
              <a:rPr lang="en-US" sz="4200" b="1" dirty="0">
                <a:solidFill>
                  <a:schemeClr val="bg1"/>
                </a:solidFill>
                <a:latin typeface="+mn-lt"/>
              </a:rPr>
              <a:t>Definition of Severe Substance Use Disorder</a:t>
            </a:r>
          </a:p>
        </p:txBody>
      </p:sp>
      <p:sp>
        <p:nvSpPr>
          <p:cNvPr id="19" name="Content Placeholder 18">
            <a:extLst>
              <a:ext uri="{FF2B5EF4-FFF2-40B4-BE49-F238E27FC236}">
                <a16:creationId xmlns:a16="http://schemas.microsoft.com/office/drawing/2014/main" id="{4D7D9CFA-02D8-D047-D761-8AF5B7C928D1}"/>
              </a:ext>
            </a:extLst>
          </p:cNvPr>
          <p:cNvSpPr>
            <a:spLocks noGrp="1"/>
          </p:cNvSpPr>
          <p:nvPr>
            <p:ph idx="1"/>
          </p:nvPr>
        </p:nvSpPr>
        <p:spPr>
          <a:xfrm>
            <a:off x="4671811" y="1874201"/>
            <a:ext cx="7017325" cy="3255709"/>
          </a:xfrm>
        </p:spPr>
        <p:txBody>
          <a:bodyPr>
            <a:normAutofit/>
          </a:bodyPr>
          <a:lstStyle/>
          <a:p>
            <a:pPr marL="0" indent="0">
              <a:buNone/>
            </a:pPr>
            <a:r>
              <a:rPr lang="en-US" sz="1800" dirty="0"/>
              <a:t>“Severe” SUD is defined as a diagnosed substance-related disorder that meets the diagnostic criteria of “severe” according to the most current version of Diagnostic and Statistical Manual of Mental Disorders (DSM-5) </a:t>
            </a:r>
            <a:r>
              <a:rPr lang="en-US" sz="1800" b="1" u="sng" dirty="0"/>
              <a:t>at the time of the evaluation </a:t>
            </a:r>
            <a:r>
              <a:rPr lang="en-US" sz="1800" dirty="0"/>
              <a:t>for involuntary detention. </a:t>
            </a:r>
          </a:p>
          <a:p>
            <a:pPr marL="0" indent="0">
              <a:buNone/>
            </a:pPr>
            <a:endParaRPr lang="en-US" sz="1800" dirty="0"/>
          </a:p>
          <a:p>
            <a:pPr marL="0" indent="0">
              <a:buNone/>
            </a:pPr>
            <a:r>
              <a:rPr lang="en-US" sz="1800" dirty="0"/>
              <a:t>Importantly, non-clinicians who are LPS designated to place holds (e.g., law enforcement) are not expected to make a DSM diagnosis for a SUD but simply need to describe the </a:t>
            </a:r>
            <a:r>
              <a:rPr lang="en-US" sz="1800" b="1" dirty="0"/>
              <a:t>observable</a:t>
            </a:r>
            <a:r>
              <a:rPr lang="en-US" sz="1800" dirty="0"/>
              <a:t> behavior or conditions that justify a 5150 being placed due to a severe SUD, which should include and be consistent with the DSM criteria noted above and which would meet </a:t>
            </a:r>
            <a:r>
              <a:rPr lang="en-US" sz="1800" b="1" u="sng" dirty="0"/>
              <a:t>probable cause </a:t>
            </a:r>
            <a:r>
              <a:rPr lang="en-US" sz="1800" dirty="0"/>
              <a:t>for detaining someone due to a severe SUD. </a:t>
            </a:r>
          </a:p>
        </p:txBody>
      </p:sp>
    </p:spTree>
    <p:extLst>
      <p:ext uri="{BB962C8B-B14F-4D97-AF65-F5344CB8AC3E}">
        <p14:creationId xmlns:p14="http://schemas.microsoft.com/office/powerpoint/2010/main" val="979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A7596F-D19D-8EEB-158A-E7BBAB26B00F}"/>
              </a:ext>
            </a:extLst>
          </p:cNvPr>
          <p:cNvPicPr>
            <a:picLocks noChangeAspect="1"/>
          </p:cNvPicPr>
          <p:nvPr/>
        </p:nvPicPr>
        <p:blipFill rotWithShape="1">
          <a:blip r:embed="rId3"/>
          <a:srcRect l="30657" r="-1" b="-1"/>
          <a:stretch/>
        </p:blipFill>
        <p:spPr>
          <a:xfrm rot="10800000">
            <a:off x="0" y="0"/>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8" name="Rectangle: Rounded Corners 7">
            <a:extLst>
              <a:ext uri="{FF2B5EF4-FFF2-40B4-BE49-F238E27FC236}">
                <a16:creationId xmlns:a16="http://schemas.microsoft.com/office/drawing/2014/main" id="{1DC7AA91-7A76-F446-893A-DC46D3E4F4ED}"/>
              </a:ext>
            </a:extLst>
          </p:cNvPr>
          <p:cNvSpPr/>
          <p:nvPr/>
        </p:nvSpPr>
        <p:spPr>
          <a:xfrm>
            <a:off x="4334328" y="2065136"/>
            <a:ext cx="7430797" cy="413027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grpSp>
        <p:nvGrpSpPr>
          <p:cNvPr id="10" name="Group 9">
            <a:extLst>
              <a:ext uri="{FF2B5EF4-FFF2-40B4-BE49-F238E27FC236}">
                <a16:creationId xmlns:a16="http://schemas.microsoft.com/office/drawing/2014/main" id="{204E1C48-66AD-10EF-C543-8DF971D3AD2C}"/>
              </a:ext>
            </a:extLst>
          </p:cNvPr>
          <p:cNvGrpSpPr/>
          <p:nvPr/>
        </p:nvGrpSpPr>
        <p:grpSpPr>
          <a:xfrm>
            <a:off x="5532582" y="1910312"/>
            <a:ext cx="6336145" cy="4610560"/>
            <a:chOff x="-565201" y="817937"/>
            <a:chExt cx="10615396" cy="1925284"/>
          </a:xfrm>
        </p:grpSpPr>
        <p:sp>
          <p:nvSpPr>
            <p:cNvPr id="11" name="Rectangle 10">
              <a:extLst>
                <a:ext uri="{FF2B5EF4-FFF2-40B4-BE49-F238E27FC236}">
                  <a16:creationId xmlns:a16="http://schemas.microsoft.com/office/drawing/2014/main" id="{821AB5F6-C0A2-2FA6-515D-A3BA1091BAA1}"/>
                </a:ext>
              </a:extLst>
            </p:cNvPr>
            <p:cNvSpPr/>
            <p:nvPr/>
          </p:nvSpPr>
          <p:spPr>
            <a:xfrm>
              <a:off x="1631994" y="1330239"/>
              <a:ext cx="6395129" cy="14129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6CF9F349-682E-9B89-AF9A-FE79C7E7ED69}"/>
                </a:ext>
              </a:extLst>
            </p:cNvPr>
            <p:cNvSpPr txBox="1"/>
            <p:nvPr/>
          </p:nvSpPr>
          <p:spPr>
            <a:xfrm>
              <a:off x="-565201" y="817937"/>
              <a:ext cx="10615396" cy="178937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9541" tIns="149541" rIns="149541" bIns="149541" numCol="1" spcCol="1270" anchor="ctr" anchorCtr="0">
              <a:noAutofit/>
            </a:bodyPr>
            <a:lstStyle/>
            <a:p>
              <a:pPr marL="0" lvl="0" indent="0" algn="l" defTabSz="622300">
                <a:lnSpc>
                  <a:spcPct val="100000"/>
                </a:lnSpc>
                <a:spcBef>
                  <a:spcPct val="0"/>
                </a:spcBef>
                <a:spcAft>
                  <a:spcPct val="35000"/>
                </a:spcAft>
                <a:buNone/>
              </a:pPr>
              <a:r>
                <a:rPr lang="en-US" sz="2400" kern="1200" dirty="0"/>
                <a:t>“Necessary medical care” means care that a licensed health care practitioner, while </a:t>
              </a:r>
              <a:r>
                <a:rPr lang="en-US" sz="2400" b="1" u="sng" kern="1200" dirty="0"/>
                <a:t>operating within the scope of their practice,</a:t>
              </a:r>
              <a:r>
                <a:rPr lang="en-US" sz="2400" kern="1200" dirty="0"/>
                <a:t> determines to be necessary to prevent serious deterioration of an existing physical medical condition which, if left untreated, is likely to result in serious bodily injury as defined in W&amp;I Code § 15610.67.</a:t>
              </a:r>
            </a:p>
          </p:txBody>
        </p:sp>
      </p:grpSp>
      <p:sp>
        <p:nvSpPr>
          <p:cNvPr id="15" name="Rectangle 14" descr="Stethoscope">
            <a:extLst>
              <a:ext uri="{FF2B5EF4-FFF2-40B4-BE49-F238E27FC236}">
                <a16:creationId xmlns:a16="http://schemas.microsoft.com/office/drawing/2014/main" id="{121C8E89-9C78-010A-33C2-BB28041E797D}"/>
              </a:ext>
            </a:extLst>
          </p:cNvPr>
          <p:cNvSpPr/>
          <p:nvPr/>
        </p:nvSpPr>
        <p:spPr>
          <a:xfrm>
            <a:off x="4668352" y="3578257"/>
            <a:ext cx="777140" cy="77714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Title 1">
            <a:extLst>
              <a:ext uri="{FF2B5EF4-FFF2-40B4-BE49-F238E27FC236}">
                <a16:creationId xmlns:a16="http://schemas.microsoft.com/office/drawing/2014/main" id="{2A15E530-BB19-C546-6B53-8B54CBA1D966}"/>
              </a:ext>
            </a:extLst>
          </p:cNvPr>
          <p:cNvSpPr txBox="1">
            <a:spLocks/>
          </p:cNvSpPr>
          <p:nvPr/>
        </p:nvSpPr>
        <p:spPr>
          <a:xfrm>
            <a:off x="214319" y="418755"/>
            <a:ext cx="3349813" cy="1893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chemeClr val="bg1"/>
                </a:solidFill>
                <a:latin typeface="+mn-lt"/>
              </a:rPr>
              <a:t>Definition of Necessary Medical Care</a:t>
            </a:r>
          </a:p>
        </p:txBody>
      </p:sp>
      <p:pic>
        <p:nvPicPr>
          <p:cNvPr id="20" name="Picture 19">
            <a:extLst>
              <a:ext uri="{FF2B5EF4-FFF2-40B4-BE49-F238E27FC236}">
                <a16:creationId xmlns:a16="http://schemas.microsoft.com/office/drawing/2014/main" id="{5566B19F-93FD-5F04-0A83-700631202F9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26875" y="2731184"/>
            <a:ext cx="2924702" cy="619252"/>
          </a:xfrm>
          <a:prstGeom prst="rect">
            <a:avLst/>
          </a:prstGeom>
        </p:spPr>
      </p:pic>
    </p:spTree>
    <p:extLst>
      <p:ext uri="{BB962C8B-B14F-4D97-AF65-F5344CB8AC3E}">
        <p14:creationId xmlns:p14="http://schemas.microsoft.com/office/powerpoint/2010/main" val="3501025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5003</TotalTime>
  <Words>3932</Words>
  <Application>Microsoft Office PowerPoint</Application>
  <PresentationFormat>Widescreen</PresentationFormat>
  <Paragraphs>457</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Arial</vt:lpstr>
      <vt:lpstr>Calibri</vt:lpstr>
      <vt:lpstr>Calibri Light</vt:lpstr>
      <vt:lpstr>Tahoma</vt:lpstr>
      <vt:lpstr>Wingdings</vt:lpstr>
      <vt:lpstr>Office Theme</vt:lpstr>
      <vt:lpstr>Lanterman Petris Short (LPS) Designated Provider  SB 43 Discussion Meeting February 24, 2025</vt:lpstr>
      <vt:lpstr>Agenda</vt:lpstr>
      <vt:lpstr>PowerPoint Presentation</vt:lpstr>
      <vt:lpstr>PowerPoint Presentation</vt:lpstr>
      <vt:lpstr>PowerPoint Presentation</vt:lpstr>
      <vt:lpstr>Revised Definition of Grave Disability</vt:lpstr>
      <vt:lpstr>Definition of Severe Substance Use Disorder</vt:lpstr>
      <vt:lpstr>Definition of Severe Substance Use Disorder</vt:lpstr>
      <vt:lpstr>PowerPoint Presentation</vt:lpstr>
      <vt:lpstr>Indications of Grave Disability:  Necessary Medical Care</vt:lpstr>
      <vt:lpstr>Definition of Personal Safety</vt:lpstr>
      <vt:lpstr>Indications of Grave Disability:  Personal Safety</vt:lpstr>
      <vt:lpstr>Identifying Grave Disability for Involuntary Holds</vt:lpstr>
      <vt:lpstr>Overview of  SB 1238 </vt:lpstr>
      <vt:lpstr>SB 1238: List of Expanded Designated Facility Types</vt:lpstr>
      <vt:lpstr>PowerPoint Presentation</vt:lpstr>
      <vt:lpstr>PowerPoint Presentation</vt:lpstr>
      <vt:lpstr>PowerPoint Presentation</vt:lpstr>
      <vt:lpstr>PowerPoint Presentation</vt:lpstr>
      <vt:lpstr>Planning Updates </vt:lpstr>
      <vt:lpstr>Statewide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Medications for Addiction Treatment</vt:lpstr>
      <vt:lpstr>Narcotic Treatment Programs </vt:lpstr>
      <vt:lpstr>Withdrawal Management</vt:lpstr>
      <vt:lpstr>PowerPoint Presentation</vt:lpstr>
      <vt:lpstr>Recovery Services and Supports</vt:lpstr>
      <vt:lpstr>PowerPoint Presentation</vt:lpstr>
      <vt:lpstr>Authorization for Residential Treatment (ART)</vt:lpstr>
      <vt:lpstr>Expansion of SUD Services Anticipated in 2025</vt:lpstr>
      <vt:lpstr>SUD Training Resources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Mental Health: One State’s Approach</dc:title>
  <dc:creator>Kelley, Veronica</dc:creator>
  <cp:lastModifiedBy>Vasquez, Javier</cp:lastModifiedBy>
  <cp:revision>75</cp:revision>
  <dcterms:created xsi:type="dcterms:W3CDTF">2023-10-10T22:00:08Z</dcterms:created>
  <dcterms:modified xsi:type="dcterms:W3CDTF">2025-02-25T20:43:08Z</dcterms:modified>
</cp:coreProperties>
</file>