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256" r:id="rId2"/>
    <p:sldId id="257" r:id="rId3"/>
    <p:sldId id="299" r:id="rId4"/>
    <p:sldId id="300" r:id="rId5"/>
    <p:sldId id="301" r:id="rId6"/>
    <p:sldId id="302" r:id="rId7"/>
    <p:sldId id="303" r:id="rId8"/>
    <p:sldId id="271" r:id="rId9"/>
    <p:sldId id="292" r:id="rId10"/>
    <p:sldId id="312" r:id="rId11"/>
    <p:sldId id="335" r:id="rId12"/>
    <p:sldId id="313" r:id="rId13"/>
    <p:sldId id="304" r:id="rId14"/>
    <p:sldId id="305" r:id="rId15"/>
    <p:sldId id="306" r:id="rId16"/>
    <p:sldId id="308" r:id="rId17"/>
    <p:sldId id="307" r:id="rId18"/>
    <p:sldId id="295" r:id="rId19"/>
    <p:sldId id="310" r:id="rId20"/>
    <p:sldId id="311" r:id="rId21"/>
    <p:sldId id="273" r:id="rId22"/>
    <p:sldId id="285" r:id="rId23"/>
    <p:sldId id="309"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0047D6"/>
    <a:srgbClr val="0055FE"/>
    <a:srgbClr val="8BB2FF"/>
    <a:srgbClr val="3F7FFF"/>
    <a:srgbClr val="002E8A"/>
    <a:srgbClr val="103A71"/>
    <a:srgbClr val="465B9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A58C2-2436-4692-8E81-FB0BC82597AE}" v="5" dt="2026-04-09T18:52:58.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p:cViewPr varScale="1">
        <p:scale>
          <a:sx n="111" d="100"/>
          <a:sy n="111" d="100"/>
        </p:scale>
        <p:origin x="165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16"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6DC2C-FCD8-4E33-8FD3-5B4FB20C9230}"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180FD45F-3379-44D4-ABB0-B571D864B46F}">
      <dgm:prSet/>
      <dgm:spPr>
        <a:solidFill>
          <a:srgbClr val="002060"/>
        </a:solidFill>
      </dgm:spPr>
      <dgm:t>
        <a:bodyPr/>
        <a:lstStyle/>
        <a:p>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SimCell</a:t>
          </a:r>
          <a:r>
            <a:rPr lang="en-US" dirty="0">
              <a:latin typeface="Arial" panose="020B0604020202020204" pitchFamily="34" charset="0"/>
              <a:cs typeface="Arial" panose="020B0604020202020204" pitchFamily="34" charset="0"/>
            </a:rPr>
            <a:t> enhances exercise realism by simulating the functions of those organizations unable to participate in the exercise</a:t>
          </a:r>
        </a:p>
      </dgm:t>
    </dgm:pt>
    <dgm:pt modelId="{FE1FAC3B-86B8-4260-8F73-5C71CBCA71E0}" type="parTrans" cxnId="{E337F16A-98E2-4F2E-AB0D-5F129050A259}">
      <dgm:prSet/>
      <dgm:spPr/>
      <dgm:t>
        <a:bodyPr/>
        <a:lstStyle/>
        <a:p>
          <a:endParaRPr lang="en-US"/>
        </a:p>
      </dgm:t>
    </dgm:pt>
    <dgm:pt modelId="{F6763E57-B280-4550-94C4-A34F49D11965}" type="sibTrans" cxnId="{E337F16A-98E2-4F2E-AB0D-5F129050A259}">
      <dgm:prSet/>
      <dgm:spPr/>
      <dgm:t>
        <a:bodyPr/>
        <a:lstStyle/>
        <a:p>
          <a:endParaRPr lang="en-US"/>
        </a:p>
      </dgm:t>
    </dgm:pt>
    <dgm:pt modelId="{45CC2D9D-6EFF-41F1-876A-0E540573A267}">
      <dgm:prSet/>
      <dgm:spPr>
        <a:solidFill>
          <a:srgbClr val="002E8A"/>
        </a:solidFill>
      </dgm:spPr>
      <dgm:t>
        <a:bodyPr/>
        <a:lstStyle/>
        <a:p>
          <a:r>
            <a:rPr lang="en-US" dirty="0">
              <a:latin typeface="Arial" panose="020B0604020202020204" pitchFamily="34" charset="0"/>
              <a:cs typeface="Arial" panose="020B0604020202020204" pitchFamily="34" charset="0"/>
            </a:rPr>
            <a:t>Simulators deliver messages based on the planned scenario and the MSEL</a:t>
          </a:r>
        </a:p>
      </dgm:t>
    </dgm:pt>
    <dgm:pt modelId="{5F90ED84-2035-4515-9931-C51CDC75194C}" type="parTrans" cxnId="{BF1915F6-8C74-4C3F-A96E-8CBEB4B96D02}">
      <dgm:prSet/>
      <dgm:spPr/>
      <dgm:t>
        <a:bodyPr/>
        <a:lstStyle/>
        <a:p>
          <a:endParaRPr lang="en-US"/>
        </a:p>
      </dgm:t>
    </dgm:pt>
    <dgm:pt modelId="{49B1F89E-518E-4AA0-892E-33734624A2F6}" type="sibTrans" cxnId="{BF1915F6-8C74-4C3F-A96E-8CBEB4B96D02}">
      <dgm:prSet/>
      <dgm:spPr/>
      <dgm:t>
        <a:bodyPr/>
        <a:lstStyle/>
        <a:p>
          <a:endParaRPr lang="en-US"/>
        </a:p>
      </dgm:t>
    </dgm:pt>
    <dgm:pt modelId="{B1AB2194-6FA8-4591-AA75-232EBF171AE2}">
      <dgm:prSet/>
      <dgm:spPr>
        <a:solidFill>
          <a:srgbClr val="0033CC"/>
        </a:solidFill>
      </dgm:spPr>
      <dgm:t>
        <a:bodyPr/>
        <a:lstStyle/>
        <a:p>
          <a:r>
            <a:rPr lang="en-US" dirty="0">
              <a:latin typeface="Arial" panose="020B0604020202020204" pitchFamily="34" charset="0"/>
              <a:cs typeface="Arial" panose="020B0604020202020204" pitchFamily="34" charset="0"/>
            </a:rPr>
            <a:t>Simulators may be required to ad lib messages</a:t>
          </a:r>
        </a:p>
      </dgm:t>
    </dgm:pt>
    <dgm:pt modelId="{48A06621-A68E-4D7C-B9CA-60AEDE2B2B05}" type="parTrans" cxnId="{42378B7D-FBAF-4245-A364-4D8B93793C34}">
      <dgm:prSet/>
      <dgm:spPr/>
      <dgm:t>
        <a:bodyPr/>
        <a:lstStyle/>
        <a:p>
          <a:endParaRPr lang="en-US"/>
        </a:p>
      </dgm:t>
    </dgm:pt>
    <dgm:pt modelId="{1D4F968A-C0CC-4DE2-A43A-3D2C12F9136D}" type="sibTrans" cxnId="{42378B7D-FBAF-4245-A364-4D8B93793C34}">
      <dgm:prSet/>
      <dgm:spPr/>
      <dgm:t>
        <a:bodyPr/>
        <a:lstStyle/>
        <a:p>
          <a:endParaRPr lang="en-US"/>
        </a:p>
      </dgm:t>
    </dgm:pt>
    <dgm:pt modelId="{A09FAE05-B4DA-4928-BFDA-32B4228727B3}">
      <dgm:prSet/>
      <dgm:spPr>
        <a:solidFill>
          <a:srgbClr val="8BB2FF"/>
        </a:solidFill>
      </dgm:spPr>
      <dgm:t>
        <a:bodyPr/>
        <a:lstStyle/>
        <a:p>
          <a:r>
            <a:rPr lang="en-US" dirty="0">
              <a:latin typeface="Arial" panose="020B0604020202020204" pitchFamily="34" charset="0"/>
              <a:cs typeface="Arial" panose="020B0604020202020204" pitchFamily="34" charset="0"/>
            </a:rPr>
            <a:t>SimCell Controller supervises the overall conduct of the exercise, ensuring it proceeds as planned and objectives are reached</a:t>
          </a:r>
        </a:p>
      </dgm:t>
    </dgm:pt>
    <dgm:pt modelId="{E1751972-367E-415D-91AA-A9EBA57D2B6D}" type="parTrans" cxnId="{88448459-E48D-40B1-A2CA-8D3C32513410}">
      <dgm:prSet/>
      <dgm:spPr/>
      <dgm:t>
        <a:bodyPr/>
        <a:lstStyle/>
        <a:p>
          <a:endParaRPr lang="en-US"/>
        </a:p>
      </dgm:t>
    </dgm:pt>
    <dgm:pt modelId="{5E82FA8D-77A4-4B95-B606-B0D1A3B8422E}" type="sibTrans" cxnId="{88448459-E48D-40B1-A2CA-8D3C32513410}">
      <dgm:prSet/>
      <dgm:spPr/>
      <dgm:t>
        <a:bodyPr/>
        <a:lstStyle/>
        <a:p>
          <a:endParaRPr lang="en-US"/>
        </a:p>
      </dgm:t>
    </dgm:pt>
    <dgm:pt modelId="{F9DEE6B8-186C-4E99-85EA-73DE1AA0EA94}" type="pres">
      <dgm:prSet presAssocID="{B206DC2C-FCD8-4E33-8FD3-5B4FB20C9230}" presName="linear" presStyleCnt="0">
        <dgm:presLayoutVars>
          <dgm:animLvl val="lvl"/>
          <dgm:resizeHandles val="exact"/>
        </dgm:presLayoutVars>
      </dgm:prSet>
      <dgm:spPr/>
    </dgm:pt>
    <dgm:pt modelId="{9CEBCB95-A5B0-4B11-90D1-82979DDD40FB}" type="pres">
      <dgm:prSet presAssocID="{180FD45F-3379-44D4-ABB0-B571D864B46F}" presName="parentText" presStyleLbl="node1" presStyleIdx="0" presStyleCnt="4">
        <dgm:presLayoutVars>
          <dgm:chMax val="0"/>
          <dgm:bulletEnabled val="1"/>
        </dgm:presLayoutVars>
      </dgm:prSet>
      <dgm:spPr/>
    </dgm:pt>
    <dgm:pt modelId="{8797D05B-F5A6-4E5B-AE3D-C004D3EA46AF}" type="pres">
      <dgm:prSet presAssocID="{F6763E57-B280-4550-94C4-A34F49D11965}" presName="spacer" presStyleCnt="0"/>
      <dgm:spPr/>
    </dgm:pt>
    <dgm:pt modelId="{4CD56506-D1C2-470D-AA18-38CE2218F860}" type="pres">
      <dgm:prSet presAssocID="{45CC2D9D-6EFF-41F1-876A-0E540573A267}" presName="parentText" presStyleLbl="node1" presStyleIdx="1" presStyleCnt="4">
        <dgm:presLayoutVars>
          <dgm:chMax val="0"/>
          <dgm:bulletEnabled val="1"/>
        </dgm:presLayoutVars>
      </dgm:prSet>
      <dgm:spPr/>
    </dgm:pt>
    <dgm:pt modelId="{965D1D46-85E5-42C3-94A4-F556A37F1876}" type="pres">
      <dgm:prSet presAssocID="{49B1F89E-518E-4AA0-892E-33734624A2F6}" presName="spacer" presStyleCnt="0"/>
      <dgm:spPr/>
    </dgm:pt>
    <dgm:pt modelId="{9D266721-1A62-45EC-859C-360E63A561E9}" type="pres">
      <dgm:prSet presAssocID="{B1AB2194-6FA8-4591-AA75-232EBF171AE2}" presName="parentText" presStyleLbl="node1" presStyleIdx="2" presStyleCnt="4">
        <dgm:presLayoutVars>
          <dgm:chMax val="0"/>
          <dgm:bulletEnabled val="1"/>
        </dgm:presLayoutVars>
      </dgm:prSet>
      <dgm:spPr/>
    </dgm:pt>
    <dgm:pt modelId="{E782A3CD-CAFC-4411-B860-0B457F5F4CCD}" type="pres">
      <dgm:prSet presAssocID="{1D4F968A-C0CC-4DE2-A43A-3D2C12F9136D}" presName="spacer" presStyleCnt="0"/>
      <dgm:spPr/>
    </dgm:pt>
    <dgm:pt modelId="{7109133D-769F-4D89-9E12-567CB997F0FE}" type="pres">
      <dgm:prSet presAssocID="{A09FAE05-B4DA-4928-BFDA-32B4228727B3}" presName="parentText" presStyleLbl="node1" presStyleIdx="3" presStyleCnt="4">
        <dgm:presLayoutVars>
          <dgm:chMax val="0"/>
          <dgm:bulletEnabled val="1"/>
        </dgm:presLayoutVars>
      </dgm:prSet>
      <dgm:spPr/>
    </dgm:pt>
  </dgm:ptLst>
  <dgm:cxnLst>
    <dgm:cxn modelId="{D5F26A1A-246F-41E0-91D3-F7C14F980E0E}" type="presOf" srcId="{45CC2D9D-6EFF-41F1-876A-0E540573A267}" destId="{4CD56506-D1C2-470D-AA18-38CE2218F860}" srcOrd="0" destOrd="0" presId="urn:microsoft.com/office/officeart/2005/8/layout/vList2"/>
    <dgm:cxn modelId="{E337F16A-98E2-4F2E-AB0D-5F129050A259}" srcId="{B206DC2C-FCD8-4E33-8FD3-5B4FB20C9230}" destId="{180FD45F-3379-44D4-ABB0-B571D864B46F}" srcOrd="0" destOrd="0" parTransId="{FE1FAC3B-86B8-4260-8F73-5C71CBCA71E0}" sibTransId="{F6763E57-B280-4550-94C4-A34F49D11965}"/>
    <dgm:cxn modelId="{7A6B6C4E-148D-4D5E-BEF1-6008A2D0DFE2}" type="presOf" srcId="{B206DC2C-FCD8-4E33-8FD3-5B4FB20C9230}" destId="{F9DEE6B8-186C-4E99-85EA-73DE1AA0EA94}" srcOrd="0" destOrd="0" presId="urn:microsoft.com/office/officeart/2005/8/layout/vList2"/>
    <dgm:cxn modelId="{91DBF76E-23F4-4F80-8485-206DD132EF5F}" type="presOf" srcId="{B1AB2194-6FA8-4591-AA75-232EBF171AE2}" destId="{9D266721-1A62-45EC-859C-360E63A561E9}" srcOrd="0" destOrd="0" presId="urn:microsoft.com/office/officeart/2005/8/layout/vList2"/>
    <dgm:cxn modelId="{88448459-E48D-40B1-A2CA-8D3C32513410}" srcId="{B206DC2C-FCD8-4E33-8FD3-5B4FB20C9230}" destId="{A09FAE05-B4DA-4928-BFDA-32B4228727B3}" srcOrd="3" destOrd="0" parTransId="{E1751972-367E-415D-91AA-A9EBA57D2B6D}" sibTransId="{5E82FA8D-77A4-4B95-B606-B0D1A3B8422E}"/>
    <dgm:cxn modelId="{E406AC7B-3C65-48B5-8C62-473311906C68}" type="presOf" srcId="{A09FAE05-B4DA-4928-BFDA-32B4228727B3}" destId="{7109133D-769F-4D89-9E12-567CB997F0FE}" srcOrd="0" destOrd="0" presId="urn:microsoft.com/office/officeart/2005/8/layout/vList2"/>
    <dgm:cxn modelId="{42378B7D-FBAF-4245-A364-4D8B93793C34}" srcId="{B206DC2C-FCD8-4E33-8FD3-5B4FB20C9230}" destId="{B1AB2194-6FA8-4591-AA75-232EBF171AE2}" srcOrd="2" destOrd="0" parTransId="{48A06621-A68E-4D7C-B9CA-60AEDE2B2B05}" sibTransId="{1D4F968A-C0CC-4DE2-A43A-3D2C12F9136D}"/>
    <dgm:cxn modelId="{BF1915F6-8C74-4C3F-A96E-8CBEB4B96D02}" srcId="{B206DC2C-FCD8-4E33-8FD3-5B4FB20C9230}" destId="{45CC2D9D-6EFF-41F1-876A-0E540573A267}" srcOrd="1" destOrd="0" parTransId="{5F90ED84-2035-4515-9931-C51CDC75194C}" sibTransId="{49B1F89E-518E-4AA0-892E-33734624A2F6}"/>
    <dgm:cxn modelId="{AF8B5FF9-0BA0-4253-BB4C-20AC941F6028}" type="presOf" srcId="{180FD45F-3379-44D4-ABB0-B571D864B46F}" destId="{9CEBCB95-A5B0-4B11-90D1-82979DDD40FB}" srcOrd="0" destOrd="0" presId="urn:microsoft.com/office/officeart/2005/8/layout/vList2"/>
    <dgm:cxn modelId="{C64379E3-02FC-4CD6-9DF6-72DA245D5324}" type="presParOf" srcId="{F9DEE6B8-186C-4E99-85EA-73DE1AA0EA94}" destId="{9CEBCB95-A5B0-4B11-90D1-82979DDD40FB}" srcOrd="0" destOrd="0" presId="urn:microsoft.com/office/officeart/2005/8/layout/vList2"/>
    <dgm:cxn modelId="{F7EAFA0A-02A3-4374-A4D8-3B42A7E44832}" type="presParOf" srcId="{F9DEE6B8-186C-4E99-85EA-73DE1AA0EA94}" destId="{8797D05B-F5A6-4E5B-AE3D-C004D3EA46AF}" srcOrd="1" destOrd="0" presId="urn:microsoft.com/office/officeart/2005/8/layout/vList2"/>
    <dgm:cxn modelId="{5D075EEF-1D84-4507-80E2-4EB4A39424F7}" type="presParOf" srcId="{F9DEE6B8-186C-4E99-85EA-73DE1AA0EA94}" destId="{4CD56506-D1C2-470D-AA18-38CE2218F860}" srcOrd="2" destOrd="0" presId="urn:microsoft.com/office/officeart/2005/8/layout/vList2"/>
    <dgm:cxn modelId="{078D845F-4D18-434B-AB5A-1610062560FA}" type="presParOf" srcId="{F9DEE6B8-186C-4E99-85EA-73DE1AA0EA94}" destId="{965D1D46-85E5-42C3-94A4-F556A37F1876}" srcOrd="3" destOrd="0" presId="urn:microsoft.com/office/officeart/2005/8/layout/vList2"/>
    <dgm:cxn modelId="{788C095A-099C-45C7-8B81-F0D8B9DC2386}" type="presParOf" srcId="{F9DEE6B8-186C-4E99-85EA-73DE1AA0EA94}" destId="{9D266721-1A62-45EC-859C-360E63A561E9}" srcOrd="4" destOrd="0" presId="urn:microsoft.com/office/officeart/2005/8/layout/vList2"/>
    <dgm:cxn modelId="{B64BE008-AC9D-4D69-9901-03B5E4715C39}" type="presParOf" srcId="{F9DEE6B8-186C-4E99-85EA-73DE1AA0EA94}" destId="{E782A3CD-CAFC-4411-B860-0B457F5F4CCD}" srcOrd="5" destOrd="0" presId="urn:microsoft.com/office/officeart/2005/8/layout/vList2"/>
    <dgm:cxn modelId="{FB34AD5E-EB81-4EC6-9C66-289BDE5C9B34}" type="presParOf" srcId="{F9DEE6B8-186C-4E99-85EA-73DE1AA0EA94}" destId="{7109133D-769F-4D89-9E12-567CB997F0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76DCB7-609B-4BD4-A2A4-244B00477102}" type="doc">
      <dgm:prSet loTypeId="urn:microsoft.com/office/officeart/2018/5/layout/IconCircleLabelList" loCatId="icon" qsTypeId="urn:microsoft.com/office/officeart/2005/8/quickstyle/3d1" qsCatId="3D" csTypeId="urn:microsoft.com/office/officeart/2005/8/colors/accent1_1" csCatId="accent1" phldr="1"/>
      <dgm:spPr/>
      <dgm:t>
        <a:bodyPr/>
        <a:lstStyle/>
        <a:p>
          <a:endParaRPr lang="en-US"/>
        </a:p>
      </dgm:t>
    </dgm:pt>
    <dgm:pt modelId="{3DDB547C-33CD-4974-9016-43A31040BF04}">
      <dgm:prSet custT="1"/>
      <dgm:spPr/>
      <dgm:t>
        <a:bodyPr/>
        <a:lstStyle/>
        <a:p>
          <a:pPr>
            <a:lnSpc>
              <a:spcPct val="100000"/>
            </a:lnSpc>
            <a:defRPr cap="all"/>
          </a:pPr>
          <a:r>
            <a:rPr lang="en-US" sz="1800" cap="none" dirty="0">
              <a:latin typeface="Arial" panose="020B0604020202020204" pitchFamily="34" charset="0"/>
              <a:cs typeface="Arial" panose="020B0604020202020204" pitchFamily="34" charset="0"/>
            </a:rPr>
            <a:t>This is an open, low-stress, no-fault environment.</a:t>
          </a:r>
        </a:p>
      </dgm:t>
    </dgm:pt>
    <dgm:pt modelId="{2057FBB1-D9A0-44C2-8222-4EBD31C876D9}" type="parTrans" cxnId="{0FD96490-6418-436E-A118-BC8CC29223AC}">
      <dgm:prSet/>
      <dgm:spPr/>
      <dgm:t>
        <a:bodyPr/>
        <a:lstStyle/>
        <a:p>
          <a:endParaRPr lang="en-US" sz="1400">
            <a:solidFill>
              <a:schemeClr val="accent1">
                <a:lumMod val="75000"/>
              </a:schemeClr>
            </a:solidFill>
          </a:endParaRPr>
        </a:p>
      </dgm:t>
    </dgm:pt>
    <dgm:pt modelId="{8C561863-C006-4BD7-A23B-6C7E325B9E90}" type="sibTrans" cxnId="{0FD96490-6418-436E-A118-BC8CC29223AC}">
      <dgm:prSet/>
      <dgm:spPr/>
      <dgm:t>
        <a:bodyPr/>
        <a:lstStyle/>
        <a:p>
          <a:endParaRPr lang="en-US" sz="1400">
            <a:solidFill>
              <a:schemeClr val="accent1">
                <a:lumMod val="75000"/>
              </a:schemeClr>
            </a:solidFill>
          </a:endParaRPr>
        </a:p>
      </dgm:t>
    </dgm:pt>
    <dgm:pt modelId="{C73CC4FB-5F64-4ACA-B9D1-43073EEC7C21}">
      <dgm:prSet custT="1"/>
      <dgm:spPr/>
      <dgm:t>
        <a:bodyPr/>
        <a:lstStyle/>
        <a:p>
          <a:pPr>
            <a:lnSpc>
              <a:spcPct val="100000"/>
            </a:lnSpc>
            <a:defRPr cap="all"/>
          </a:pPr>
          <a:r>
            <a:rPr lang="en-US" sz="1800" cap="none" dirty="0">
              <a:latin typeface="Arial" panose="020B0604020202020204" pitchFamily="34" charset="0"/>
              <a:cs typeface="Arial" panose="020B0604020202020204" pitchFamily="34" charset="0"/>
            </a:rPr>
            <a:t>The exercise is primarily designed to support and enhance recent training. Participants are not being evaluated.</a:t>
          </a:r>
        </a:p>
      </dgm:t>
    </dgm:pt>
    <dgm:pt modelId="{81C5A111-3B16-4C18-9809-13033AFE38F1}" type="parTrans" cxnId="{97FE7D0A-6E1A-47F9-A093-D1ADC5DB047D}">
      <dgm:prSet/>
      <dgm:spPr/>
      <dgm:t>
        <a:bodyPr/>
        <a:lstStyle/>
        <a:p>
          <a:endParaRPr lang="en-US" sz="1400">
            <a:solidFill>
              <a:schemeClr val="accent1">
                <a:lumMod val="75000"/>
              </a:schemeClr>
            </a:solidFill>
          </a:endParaRPr>
        </a:p>
      </dgm:t>
    </dgm:pt>
    <dgm:pt modelId="{2426A210-99DF-49C3-8131-ED4FCF53AFF5}" type="sibTrans" cxnId="{97FE7D0A-6E1A-47F9-A093-D1ADC5DB047D}">
      <dgm:prSet/>
      <dgm:spPr/>
      <dgm:t>
        <a:bodyPr/>
        <a:lstStyle/>
        <a:p>
          <a:endParaRPr lang="en-US" sz="1400">
            <a:solidFill>
              <a:schemeClr val="accent1">
                <a:lumMod val="75000"/>
              </a:schemeClr>
            </a:solidFill>
          </a:endParaRPr>
        </a:p>
      </dgm:t>
    </dgm:pt>
    <dgm:pt modelId="{8C2DD546-8B04-4BD7-9411-C4F1F740F52D}">
      <dgm:prSet custT="1"/>
      <dgm:spPr/>
      <dgm:t>
        <a:bodyPr/>
        <a:lstStyle/>
        <a:p>
          <a:pPr>
            <a:lnSpc>
              <a:spcPct val="100000"/>
            </a:lnSpc>
            <a:defRPr cap="all"/>
          </a:pPr>
          <a:r>
            <a:rPr lang="en-US" sz="1800" cap="none">
              <a:latin typeface="Arial" panose="020B0604020202020204" pitchFamily="34" charset="0"/>
              <a:cs typeface="Arial" panose="020B0604020202020204" pitchFamily="34" charset="0"/>
            </a:rPr>
            <a:t>Participate based on your knowledge of capabilities, and any insights derived from training (i.e., you may use only existing assets). Use the resource guide for available resources.</a:t>
          </a:r>
          <a:endParaRPr lang="en-US" sz="1800" cap="none" dirty="0">
            <a:latin typeface="Arial" panose="020B0604020202020204" pitchFamily="34" charset="0"/>
            <a:cs typeface="Arial" panose="020B0604020202020204" pitchFamily="34" charset="0"/>
          </a:endParaRPr>
        </a:p>
      </dgm:t>
    </dgm:pt>
    <dgm:pt modelId="{3ACA24A7-68E4-4695-9810-ABD95074EB78}" type="parTrans" cxnId="{3A8F97B1-308C-4A3E-BE6B-F661BC902B16}">
      <dgm:prSet/>
      <dgm:spPr/>
      <dgm:t>
        <a:bodyPr/>
        <a:lstStyle/>
        <a:p>
          <a:endParaRPr lang="en-US" sz="1400">
            <a:solidFill>
              <a:schemeClr val="accent1">
                <a:lumMod val="75000"/>
              </a:schemeClr>
            </a:solidFill>
          </a:endParaRPr>
        </a:p>
      </dgm:t>
    </dgm:pt>
    <dgm:pt modelId="{73B8BEA8-CD8D-4F30-A872-B3329320222B}" type="sibTrans" cxnId="{3A8F97B1-308C-4A3E-BE6B-F661BC902B16}">
      <dgm:prSet/>
      <dgm:spPr/>
      <dgm:t>
        <a:bodyPr/>
        <a:lstStyle/>
        <a:p>
          <a:endParaRPr lang="en-US" sz="1400">
            <a:solidFill>
              <a:schemeClr val="accent1">
                <a:lumMod val="75000"/>
              </a:schemeClr>
            </a:solidFill>
          </a:endParaRPr>
        </a:p>
      </dgm:t>
    </dgm:pt>
    <dgm:pt modelId="{AB10582C-3491-4B5F-94BB-883164DDFE49}">
      <dgm:prSet custT="1"/>
      <dgm:spPr/>
      <dgm:t>
        <a:bodyPr/>
        <a:lstStyle/>
        <a:p>
          <a:pPr>
            <a:lnSpc>
              <a:spcPct val="100000"/>
            </a:lnSpc>
            <a:defRPr cap="all"/>
          </a:pPr>
          <a:r>
            <a:rPr lang="en-US" sz="1800" cap="none" dirty="0">
              <a:latin typeface="Arial" panose="020B0604020202020204" pitchFamily="34" charset="0"/>
              <a:cs typeface="Arial" panose="020B0604020202020204" pitchFamily="34" charset="0"/>
            </a:rPr>
            <a:t>The goal is to practice the skills you learned at the EOC Academy so you can better support your EOC in event of an activation.</a:t>
          </a:r>
        </a:p>
      </dgm:t>
    </dgm:pt>
    <dgm:pt modelId="{0518BB58-3934-4A03-9152-2DA14421FD96}" type="parTrans" cxnId="{72D278E5-61AE-4E96-865A-FF5F835925B0}">
      <dgm:prSet/>
      <dgm:spPr/>
      <dgm:t>
        <a:bodyPr/>
        <a:lstStyle/>
        <a:p>
          <a:endParaRPr lang="en-US" sz="1400">
            <a:solidFill>
              <a:schemeClr val="accent1">
                <a:lumMod val="75000"/>
              </a:schemeClr>
            </a:solidFill>
          </a:endParaRPr>
        </a:p>
      </dgm:t>
    </dgm:pt>
    <dgm:pt modelId="{B599F6CE-102C-42FD-8923-D270EB55FD94}" type="sibTrans" cxnId="{72D278E5-61AE-4E96-865A-FF5F835925B0}">
      <dgm:prSet/>
      <dgm:spPr/>
      <dgm:t>
        <a:bodyPr/>
        <a:lstStyle/>
        <a:p>
          <a:endParaRPr lang="en-US" sz="1400">
            <a:solidFill>
              <a:schemeClr val="accent1">
                <a:lumMod val="75000"/>
              </a:schemeClr>
            </a:solidFill>
          </a:endParaRPr>
        </a:p>
      </dgm:t>
    </dgm:pt>
    <dgm:pt modelId="{A3762995-9AD0-45FD-AAB2-1A97CDC433A1}" type="pres">
      <dgm:prSet presAssocID="{9776DCB7-609B-4BD4-A2A4-244B00477102}" presName="root" presStyleCnt="0">
        <dgm:presLayoutVars>
          <dgm:dir/>
          <dgm:resizeHandles val="exact"/>
        </dgm:presLayoutVars>
      </dgm:prSet>
      <dgm:spPr/>
    </dgm:pt>
    <dgm:pt modelId="{5A038B6F-3290-4AD2-8C8E-87561167E340}" type="pres">
      <dgm:prSet presAssocID="{3DDB547C-33CD-4974-9016-43A31040BF04}" presName="compNode" presStyleCnt="0"/>
      <dgm:spPr/>
    </dgm:pt>
    <dgm:pt modelId="{F618CA9E-9723-4BDC-BB37-54D11BC9532D}" type="pres">
      <dgm:prSet presAssocID="{3DDB547C-33CD-4974-9016-43A31040BF04}" presName="iconBgRect" presStyleLbl="bgShp" presStyleIdx="0" presStyleCnt="4"/>
      <dgm:spPr/>
    </dgm:pt>
    <dgm:pt modelId="{91E93BCF-C486-44E4-993E-3A0FC72BCD4E}" type="pres">
      <dgm:prSet presAssocID="{3DDB547C-33CD-4974-9016-43A31040BF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912C6B28-2519-4356-9DF3-001CE5CE9CE4}" type="pres">
      <dgm:prSet presAssocID="{3DDB547C-33CD-4974-9016-43A31040BF04}" presName="spaceRect" presStyleCnt="0"/>
      <dgm:spPr/>
    </dgm:pt>
    <dgm:pt modelId="{FBDC7BAC-3722-4443-9A29-5949E255AAF5}" type="pres">
      <dgm:prSet presAssocID="{3DDB547C-33CD-4974-9016-43A31040BF04}" presName="textRect" presStyleLbl="revTx" presStyleIdx="0" presStyleCnt="4">
        <dgm:presLayoutVars>
          <dgm:chMax val="1"/>
          <dgm:chPref val="1"/>
        </dgm:presLayoutVars>
      </dgm:prSet>
      <dgm:spPr/>
    </dgm:pt>
    <dgm:pt modelId="{1A8B7660-BED1-4CCC-8F8F-9B867454164F}" type="pres">
      <dgm:prSet presAssocID="{8C561863-C006-4BD7-A23B-6C7E325B9E90}" presName="sibTrans" presStyleCnt="0"/>
      <dgm:spPr/>
    </dgm:pt>
    <dgm:pt modelId="{D68C65A4-A419-4CD0-94F4-11A9AADDD93C}" type="pres">
      <dgm:prSet presAssocID="{C73CC4FB-5F64-4ACA-B9D1-43073EEC7C21}" presName="compNode" presStyleCnt="0"/>
      <dgm:spPr/>
    </dgm:pt>
    <dgm:pt modelId="{687A0C9E-967C-4404-AB08-0B0979DF5C7C}" type="pres">
      <dgm:prSet presAssocID="{C73CC4FB-5F64-4ACA-B9D1-43073EEC7C21}" presName="iconBgRect" presStyleLbl="bgShp" presStyleIdx="1" presStyleCnt="4"/>
      <dgm:spPr/>
    </dgm:pt>
    <dgm:pt modelId="{AE209378-2D88-4D14-B884-12F8E84CD529}" type="pres">
      <dgm:prSet presAssocID="{C73CC4FB-5F64-4ACA-B9D1-43073EEC7C2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07B5AB64-1180-4202-9948-78A611954A3D}" type="pres">
      <dgm:prSet presAssocID="{C73CC4FB-5F64-4ACA-B9D1-43073EEC7C21}" presName="spaceRect" presStyleCnt="0"/>
      <dgm:spPr/>
    </dgm:pt>
    <dgm:pt modelId="{48502399-3A1E-4B38-86DA-C63DB79F9963}" type="pres">
      <dgm:prSet presAssocID="{C73CC4FB-5F64-4ACA-B9D1-43073EEC7C21}" presName="textRect" presStyleLbl="revTx" presStyleIdx="1" presStyleCnt="4">
        <dgm:presLayoutVars>
          <dgm:chMax val="1"/>
          <dgm:chPref val="1"/>
        </dgm:presLayoutVars>
      </dgm:prSet>
      <dgm:spPr/>
    </dgm:pt>
    <dgm:pt modelId="{C69C0EE2-2A40-4AFA-A102-F028C5109005}" type="pres">
      <dgm:prSet presAssocID="{2426A210-99DF-49C3-8131-ED4FCF53AFF5}" presName="sibTrans" presStyleCnt="0"/>
      <dgm:spPr/>
    </dgm:pt>
    <dgm:pt modelId="{9652B406-84F9-44B4-B0D0-76CA969A5CBD}" type="pres">
      <dgm:prSet presAssocID="{8C2DD546-8B04-4BD7-9411-C4F1F740F52D}" presName="compNode" presStyleCnt="0"/>
      <dgm:spPr/>
    </dgm:pt>
    <dgm:pt modelId="{6DC62AAE-4BB1-47CD-A48B-52BC0560170F}" type="pres">
      <dgm:prSet presAssocID="{8C2DD546-8B04-4BD7-9411-C4F1F740F52D}" presName="iconBgRect" presStyleLbl="bgShp" presStyleIdx="2" presStyleCnt="4"/>
      <dgm:spPr/>
    </dgm:pt>
    <dgm:pt modelId="{F30EA353-3335-4D73-A748-CFA3DD855D65}" type="pres">
      <dgm:prSet presAssocID="{8C2DD546-8B04-4BD7-9411-C4F1F740F5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C0FEF8F7-81FB-43EF-A47D-895B7DF4193A}" type="pres">
      <dgm:prSet presAssocID="{8C2DD546-8B04-4BD7-9411-C4F1F740F52D}" presName="spaceRect" presStyleCnt="0"/>
      <dgm:spPr/>
    </dgm:pt>
    <dgm:pt modelId="{E9A84581-51A3-4D69-9AF4-F77DFF845E83}" type="pres">
      <dgm:prSet presAssocID="{8C2DD546-8B04-4BD7-9411-C4F1F740F52D}" presName="textRect" presStyleLbl="revTx" presStyleIdx="2" presStyleCnt="4">
        <dgm:presLayoutVars>
          <dgm:chMax val="1"/>
          <dgm:chPref val="1"/>
        </dgm:presLayoutVars>
      </dgm:prSet>
      <dgm:spPr/>
    </dgm:pt>
    <dgm:pt modelId="{3692C791-847C-40E3-A03E-67B1F4F8B040}" type="pres">
      <dgm:prSet presAssocID="{73B8BEA8-CD8D-4F30-A872-B3329320222B}" presName="sibTrans" presStyleCnt="0"/>
      <dgm:spPr/>
    </dgm:pt>
    <dgm:pt modelId="{A8C9BD9C-461F-4BAC-9B6F-CD823DC98E18}" type="pres">
      <dgm:prSet presAssocID="{AB10582C-3491-4B5F-94BB-883164DDFE49}" presName="compNode" presStyleCnt="0"/>
      <dgm:spPr/>
    </dgm:pt>
    <dgm:pt modelId="{7BB66CF8-B796-4367-AF14-A5FF2B46D2BE}" type="pres">
      <dgm:prSet presAssocID="{AB10582C-3491-4B5F-94BB-883164DDFE49}" presName="iconBgRect" presStyleLbl="bgShp" presStyleIdx="3" presStyleCnt="4"/>
      <dgm:spPr/>
    </dgm:pt>
    <dgm:pt modelId="{1E8176F6-BCB6-4776-BC63-CAB46DC8BE26}" type="pres">
      <dgm:prSet presAssocID="{AB10582C-3491-4B5F-94BB-883164DDFE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8E6DA58C-E340-4567-B6DD-28F261A6D213}" type="pres">
      <dgm:prSet presAssocID="{AB10582C-3491-4B5F-94BB-883164DDFE49}" presName="spaceRect" presStyleCnt="0"/>
      <dgm:spPr/>
    </dgm:pt>
    <dgm:pt modelId="{4A3ED6F7-ABAA-4321-AA0F-F10CA3335AF9}" type="pres">
      <dgm:prSet presAssocID="{AB10582C-3491-4B5F-94BB-883164DDFE49}" presName="textRect" presStyleLbl="revTx" presStyleIdx="3" presStyleCnt="4">
        <dgm:presLayoutVars>
          <dgm:chMax val="1"/>
          <dgm:chPref val="1"/>
        </dgm:presLayoutVars>
      </dgm:prSet>
      <dgm:spPr/>
    </dgm:pt>
  </dgm:ptLst>
  <dgm:cxnLst>
    <dgm:cxn modelId="{97FE7D0A-6E1A-47F9-A093-D1ADC5DB047D}" srcId="{9776DCB7-609B-4BD4-A2A4-244B00477102}" destId="{C73CC4FB-5F64-4ACA-B9D1-43073EEC7C21}" srcOrd="1" destOrd="0" parTransId="{81C5A111-3B16-4C18-9809-13033AFE38F1}" sibTransId="{2426A210-99DF-49C3-8131-ED4FCF53AFF5}"/>
    <dgm:cxn modelId="{E8B50776-8E26-4E4F-AA1A-A1E031EB042C}" type="presOf" srcId="{AB10582C-3491-4B5F-94BB-883164DDFE49}" destId="{4A3ED6F7-ABAA-4321-AA0F-F10CA3335AF9}" srcOrd="0" destOrd="0" presId="urn:microsoft.com/office/officeart/2018/5/layout/IconCircleLabelList"/>
    <dgm:cxn modelId="{0FD96490-6418-436E-A118-BC8CC29223AC}" srcId="{9776DCB7-609B-4BD4-A2A4-244B00477102}" destId="{3DDB547C-33CD-4974-9016-43A31040BF04}" srcOrd="0" destOrd="0" parTransId="{2057FBB1-D9A0-44C2-8222-4EBD31C876D9}" sibTransId="{8C561863-C006-4BD7-A23B-6C7E325B9E90}"/>
    <dgm:cxn modelId="{5124D195-A03A-46B7-ACE1-2FDD1DC89E0C}" type="presOf" srcId="{3DDB547C-33CD-4974-9016-43A31040BF04}" destId="{FBDC7BAC-3722-4443-9A29-5949E255AAF5}" srcOrd="0" destOrd="0" presId="urn:microsoft.com/office/officeart/2018/5/layout/IconCircleLabelList"/>
    <dgm:cxn modelId="{E595DAA2-2362-4F08-B1F7-2819F89EFEFE}" type="presOf" srcId="{9776DCB7-609B-4BD4-A2A4-244B00477102}" destId="{A3762995-9AD0-45FD-AAB2-1A97CDC433A1}" srcOrd="0" destOrd="0" presId="urn:microsoft.com/office/officeart/2018/5/layout/IconCircleLabelList"/>
    <dgm:cxn modelId="{F2D77AAE-04BE-4C94-B49A-67A4B9ABD664}" type="presOf" srcId="{8C2DD546-8B04-4BD7-9411-C4F1F740F52D}" destId="{E9A84581-51A3-4D69-9AF4-F77DFF845E83}" srcOrd="0" destOrd="0" presId="urn:microsoft.com/office/officeart/2018/5/layout/IconCircleLabelList"/>
    <dgm:cxn modelId="{3A8F97B1-308C-4A3E-BE6B-F661BC902B16}" srcId="{9776DCB7-609B-4BD4-A2A4-244B00477102}" destId="{8C2DD546-8B04-4BD7-9411-C4F1F740F52D}" srcOrd="2" destOrd="0" parTransId="{3ACA24A7-68E4-4695-9810-ABD95074EB78}" sibTransId="{73B8BEA8-CD8D-4F30-A872-B3329320222B}"/>
    <dgm:cxn modelId="{17FBC6DD-537B-4E98-B81C-4D96012D08A7}" type="presOf" srcId="{C73CC4FB-5F64-4ACA-B9D1-43073EEC7C21}" destId="{48502399-3A1E-4B38-86DA-C63DB79F9963}" srcOrd="0" destOrd="0" presId="urn:microsoft.com/office/officeart/2018/5/layout/IconCircleLabelList"/>
    <dgm:cxn modelId="{72D278E5-61AE-4E96-865A-FF5F835925B0}" srcId="{9776DCB7-609B-4BD4-A2A4-244B00477102}" destId="{AB10582C-3491-4B5F-94BB-883164DDFE49}" srcOrd="3" destOrd="0" parTransId="{0518BB58-3934-4A03-9152-2DA14421FD96}" sibTransId="{B599F6CE-102C-42FD-8923-D270EB55FD94}"/>
    <dgm:cxn modelId="{6BE6BB2B-41D1-4B34-AD87-C5F2F07F7E91}" type="presParOf" srcId="{A3762995-9AD0-45FD-AAB2-1A97CDC433A1}" destId="{5A038B6F-3290-4AD2-8C8E-87561167E340}" srcOrd="0" destOrd="0" presId="urn:microsoft.com/office/officeart/2018/5/layout/IconCircleLabelList"/>
    <dgm:cxn modelId="{E2182F72-3709-498B-8AB8-7B89BD626481}" type="presParOf" srcId="{5A038B6F-3290-4AD2-8C8E-87561167E340}" destId="{F618CA9E-9723-4BDC-BB37-54D11BC9532D}" srcOrd="0" destOrd="0" presId="urn:microsoft.com/office/officeart/2018/5/layout/IconCircleLabelList"/>
    <dgm:cxn modelId="{64E458CE-D7A1-4E99-8FFD-14A639A7B594}" type="presParOf" srcId="{5A038B6F-3290-4AD2-8C8E-87561167E340}" destId="{91E93BCF-C486-44E4-993E-3A0FC72BCD4E}" srcOrd="1" destOrd="0" presId="urn:microsoft.com/office/officeart/2018/5/layout/IconCircleLabelList"/>
    <dgm:cxn modelId="{E52139E9-57C5-4FD6-9600-19355DB11AD9}" type="presParOf" srcId="{5A038B6F-3290-4AD2-8C8E-87561167E340}" destId="{912C6B28-2519-4356-9DF3-001CE5CE9CE4}" srcOrd="2" destOrd="0" presId="urn:microsoft.com/office/officeart/2018/5/layout/IconCircleLabelList"/>
    <dgm:cxn modelId="{40FB7AA2-87FF-4E43-B837-AB54B4C8C221}" type="presParOf" srcId="{5A038B6F-3290-4AD2-8C8E-87561167E340}" destId="{FBDC7BAC-3722-4443-9A29-5949E255AAF5}" srcOrd="3" destOrd="0" presId="urn:microsoft.com/office/officeart/2018/5/layout/IconCircleLabelList"/>
    <dgm:cxn modelId="{E0B83DAE-254A-4C0D-A693-E619777A614B}" type="presParOf" srcId="{A3762995-9AD0-45FD-AAB2-1A97CDC433A1}" destId="{1A8B7660-BED1-4CCC-8F8F-9B867454164F}" srcOrd="1" destOrd="0" presId="urn:microsoft.com/office/officeart/2018/5/layout/IconCircleLabelList"/>
    <dgm:cxn modelId="{A6C4F053-B5B7-40AE-97C0-76F5C5ACBFCE}" type="presParOf" srcId="{A3762995-9AD0-45FD-AAB2-1A97CDC433A1}" destId="{D68C65A4-A419-4CD0-94F4-11A9AADDD93C}" srcOrd="2" destOrd="0" presId="urn:microsoft.com/office/officeart/2018/5/layout/IconCircleLabelList"/>
    <dgm:cxn modelId="{6182C657-C3ED-46DA-ABB9-D854D8204CF1}" type="presParOf" srcId="{D68C65A4-A419-4CD0-94F4-11A9AADDD93C}" destId="{687A0C9E-967C-4404-AB08-0B0979DF5C7C}" srcOrd="0" destOrd="0" presId="urn:microsoft.com/office/officeart/2018/5/layout/IconCircleLabelList"/>
    <dgm:cxn modelId="{0018591B-6A7F-4B86-93AC-C1747D281549}" type="presParOf" srcId="{D68C65A4-A419-4CD0-94F4-11A9AADDD93C}" destId="{AE209378-2D88-4D14-B884-12F8E84CD529}" srcOrd="1" destOrd="0" presId="urn:microsoft.com/office/officeart/2018/5/layout/IconCircleLabelList"/>
    <dgm:cxn modelId="{3BFEF68C-F1D4-4DBE-9CED-C59BCD015709}" type="presParOf" srcId="{D68C65A4-A419-4CD0-94F4-11A9AADDD93C}" destId="{07B5AB64-1180-4202-9948-78A611954A3D}" srcOrd="2" destOrd="0" presId="urn:microsoft.com/office/officeart/2018/5/layout/IconCircleLabelList"/>
    <dgm:cxn modelId="{60D9B8C6-6EDB-4968-B8A0-843771789B6C}" type="presParOf" srcId="{D68C65A4-A419-4CD0-94F4-11A9AADDD93C}" destId="{48502399-3A1E-4B38-86DA-C63DB79F9963}" srcOrd="3" destOrd="0" presId="urn:microsoft.com/office/officeart/2018/5/layout/IconCircleLabelList"/>
    <dgm:cxn modelId="{C59CD5AB-68A5-4C43-A20C-7B84E6110E59}" type="presParOf" srcId="{A3762995-9AD0-45FD-AAB2-1A97CDC433A1}" destId="{C69C0EE2-2A40-4AFA-A102-F028C5109005}" srcOrd="3" destOrd="0" presId="urn:microsoft.com/office/officeart/2018/5/layout/IconCircleLabelList"/>
    <dgm:cxn modelId="{F4498BE2-A0C4-4301-950A-3D6D143D73E0}" type="presParOf" srcId="{A3762995-9AD0-45FD-AAB2-1A97CDC433A1}" destId="{9652B406-84F9-44B4-B0D0-76CA969A5CBD}" srcOrd="4" destOrd="0" presId="urn:microsoft.com/office/officeart/2018/5/layout/IconCircleLabelList"/>
    <dgm:cxn modelId="{BCDB26CD-436A-429C-A841-02B457AB95FB}" type="presParOf" srcId="{9652B406-84F9-44B4-B0D0-76CA969A5CBD}" destId="{6DC62AAE-4BB1-47CD-A48B-52BC0560170F}" srcOrd="0" destOrd="0" presId="urn:microsoft.com/office/officeart/2018/5/layout/IconCircleLabelList"/>
    <dgm:cxn modelId="{672F34A2-AB95-4B2E-9C9C-DB03316748DF}" type="presParOf" srcId="{9652B406-84F9-44B4-B0D0-76CA969A5CBD}" destId="{F30EA353-3335-4D73-A748-CFA3DD855D65}" srcOrd="1" destOrd="0" presId="urn:microsoft.com/office/officeart/2018/5/layout/IconCircleLabelList"/>
    <dgm:cxn modelId="{892CD4B1-705A-4C1E-AE4C-143EDE9376AD}" type="presParOf" srcId="{9652B406-84F9-44B4-B0D0-76CA969A5CBD}" destId="{C0FEF8F7-81FB-43EF-A47D-895B7DF4193A}" srcOrd="2" destOrd="0" presId="urn:microsoft.com/office/officeart/2018/5/layout/IconCircleLabelList"/>
    <dgm:cxn modelId="{B9917698-6FBD-448D-AEBC-73C846E98AFC}" type="presParOf" srcId="{9652B406-84F9-44B4-B0D0-76CA969A5CBD}" destId="{E9A84581-51A3-4D69-9AF4-F77DFF845E83}" srcOrd="3" destOrd="0" presId="urn:microsoft.com/office/officeart/2018/5/layout/IconCircleLabelList"/>
    <dgm:cxn modelId="{1507D94C-1AA6-4BD9-AB38-037AE980E492}" type="presParOf" srcId="{A3762995-9AD0-45FD-AAB2-1A97CDC433A1}" destId="{3692C791-847C-40E3-A03E-67B1F4F8B040}" srcOrd="5" destOrd="0" presId="urn:microsoft.com/office/officeart/2018/5/layout/IconCircleLabelList"/>
    <dgm:cxn modelId="{72CEECF9-3B5B-4911-B997-D7FCF658958C}" type="presParOf" srcId="{A3762995-9AD0-45FD-AAB2-1A97CDC433A1}" destId="{A8C9BD9C-461F-4BAC-9B6F-CD823DC98E18}" srcOrd="6" destOrd="0" presId="urn:microsoft.com/office/officeart/2018/5/layout/IconCircleLabelList"/>
    <dgm:cxn modelId="{06E7D805-CACE-4F0D-B207-A83FAE295065}" type="presParOf" srcId="{A8C9BD9C-461F-4BAC-9B6F-CD823DC98E18}" destId="{7BB66CF8-B796-4367-AF14-A5FF2B46D2BE}" srcOrd="0" destOrd="0" presId="urn:microsoft.com/office/officeart/2018/5/layout/IconCircleLabelList"/>
    <dgm:cxn modelId="{901DFD49-6609-442F-937C-336E9B372B6D}" type="presParOf" srcId="{A8C9BD9C-461F-4BAC-9B6F-CD823DC98E18}" destId="{1E8176F6-BCB6-4776-BC63-CAB46DC8BE26}" srcOrd="1" destOrd="0" presId="urn:microsoft.com/office/officeart/2018/5/layout/IconCircleLabelList"/>
    <dgm:cxn modelId="{0F6683BB-824B-44AD-B08A-BE5C4E11DEAF}" type="presParOf" srcId="{A8C9BD9C-461F-4BAC-9B6F-CD823DC98E18}" destId="{8E6DA58C-E340-4567-B6DD-28F261A6D213}" srcOrd="2" destOrd="0" presId="urn:microsoft.com/office/officeart/2018/5/layout/IconCircleLabelList"/>
    <dgm:cxn modelId="{120C3968-8933-4099-A77B-B6F2B4FD261A}" type="presParOf" srcId="{A8C9BD9C-461F-4BAC-9B6F-CD823DC98E18}" destId="{4A3ED6F7-ABAA-4321-AA0F-F10CA3335AF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BCB95-A5B0-4B11-90D1-82979DDD40FB}">
      <dsp:nvSpPr>
        <dsp:cNvPr id="0" name=""/>
        <dsp:cNvSpPr/>
      </dsp:nvSpPr>
      <dsp:spPr>
        <a:xfrm>
          <a:off x="0" y="46547"/>
          <a:ext cx="7677150" cy="1263599"/>
        </a:xfrm>
        <a:prstGeom prst="roundRect">
          <a:avLst/>
        </a:prstGeom>
        <a:solidFill>
          <a:srgbClr val="002060"/>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 </a:t>
          </a:r>
          <a:r>
            <a:rPr lang="en-US" sz="2400" kern="1200" dirty="0" err="1">
              <a:latin typeface="Arial" panose="020B0604020202020204" pitchFamily="34" charset="0"/>
              <a:cs typeface="Arial" panose="020B0604020202020204" pitchFamily="34" charset="0"/>
            </a:rPr>
            <a:t>SimCell</a:t>
          </a:r>
          <a:r>
            <a:rPr lang="en-US" sz="2400" kern="1200" dirty="0">
              <a:latin typeface="Arial" panose="020B0604020202020204" pitchFamily="34" charset="0"/>
              <a:cs typeface="Arial" panose="020B0604020202020204" pitchFamily="34" charset="0"/>
            </a:rPr>
            <a:t> enhances exercise realism by simulating the functions of those organizations unable to participate in the exercise</a:t>
          </a:r>
        </a:p>
      </dsp:txBody>
      <dsp:txXfrm>
        <a:off x="61684" y="108231"/>
        <a:ext cx="7553782" cy="1140231"/>
      </dsp:txXfrm>
    </dsp:sp>
    <dsp:sp modelId="{4CD56506-D1C2-470D-AA18-38CE2218F860}">
      <dsp:nvSpPr>
        <dsp:cNvPr id="0" name=""/>
        <dsp:cNvSpPr/>
      </dsp:nvSpPr>
      <dsp:spPr>
        <a:xfrm>
          <a:off x="0" y="1379267"/>
          <a:ext cx="7677150" cy="1263599"/>
        </a:xfrm>
        <a:prstGeom prst="roundRect">
          <a:avLst/>
        </a:prstGeom>
        <a:solidFill>
          <a:srgbClr val="002E8A"/>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Simulators deliver messages based on the planned scenario and the MSEL</a:t>
          </a:r>
        </a:p>
      </dsp:txBody>
      <dsp:txXfrm>
        <a:off x="61684" y="1440951"/>
        <a:ext cx="7553782" cy="1140231"/>
      </dsp:txXfrm>
    </dsp:sp>
    <dsp:sp modelId="{9D266721-1A62-45EC-859C-360E63A561E9}">
      <dsp:nvSpPr>
        <dsp:cNvPr id="0" name=""/>
        <dsp:cNvSpPr/>
      </dsp:nvSpPr>
      <dsp:spPr>
        <a:xfrm>
          <a:off x="0" y="2711987"/>
          <a:ext cx="7677150" cy="1263599"/>
        </a:xfrm>
        <a:prstGeom prst="roundRect">
          <a:avLst/>
        </a:prstGeom>
        <a:solidFill>
          <a:srgbClr val="0033CC"/>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Simulators may be required to ad lib messages</a:t>
          </a:r>
        </a:p>
      </dsp:txBody>
      <dsp:txXfrm>
        <a:off x="61684" y="2773671"/>
        <a:ext cx="7553782" cy="1140231"/>
      </dsp:txXfrm>
    </dsp:sp>
    <dsp:sp modelId="{7109133D-769F-4D89-9E12-567CB997F0FE}">
      <dsp:nvSpPr>
        <dsp:cNvPr id="0" name=""/>
        <dsp:cNvSpPr/>
      </dsp:nvSpPr>
      <dsp:spPr>
        <a:xfrm>
          <a:off x="0" y="4044707"/>
          <a:ext cx="7677150" cy="1263599"/>
        </a:xfrm>
        <a:prstGeom prst="roundRect">
          <a:avLst/>
        </a:prstGeom>
        <a:solidFill>
          <a:srgbClr val="8BB2FF"/>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SimCell Controller supervises the overall conduct of the exercise, ensuring it proceeds as planned and objectives are reached</a:t>
          </a:r>
        </a:p>
      </dsp:txBody>
      <dsp:txXfrm>
        <a:off x="61684" y="4106391"/>
        <a:ext cx="7553782" cy="1140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8CA9E-9723-4BDC-BB37-54D11BC9532D}">
      <dsp:nvSpPr>
        <dsp:cNvPr id="0" name=""/>
        <dsp:cNvSpPr/>
      </dsp:nvSpPr>
      <dsp:spPr>
        <a:xfrm>
          <a:off x="513231" y="1536"/>
          <a:ext cx="1062615" cy="1062615"/>
        </a:xfrm>
        <a:prstGeom prst="ellipse">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1E93BCF-C486-44E4-993E-3A0FC72BCD4E}">
      <dsp:nvSpPr>
        <dsp:cNvPr id="0" name=""/>
        <dsp:cNvSpPr/>
      </dsp:nvSpPr>
      <dsp:spPr>
        <a:xfrm>
          <a:off x="739690" y="227995"/>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DC7BAC-3722-4443-9A29-5949E255AAF5}">
      <dsp:nvSpPr>
        <dsp:cNvPr id="0" name=""/>
        <dsp:cNvSpPr/>
      </dsp:nvSpPr>
      <dsp:spPr>
        <a:xfrm>
          <a:off x="173542" y="1395130"/>
          <a:ext cx="1741992" cy="3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latin typeface="Arial" panose="020B0604020202020204" pitchFamily="34" charset="0"/>
              <a:cs typeface="Arial" panose="020B0604020202020204" pitchFamily="34" charset="0"/>
            </a:rPr>
            <a:t>This is an open, low-stress, no-fault environment.</a:t>
          </a:r>
        </a:p>
      </dsp:txBody>
      <dsp:txXfrm>
        <a:off x="173542" y="1395130"/>
        <a:ext cx="1741992" cy="3327732"/>
      </dsp:txXfrm>
    </dsp:sp>
    <dsp:sp modelId="{687A0C9E-967C-4404-AB08-0B0979DF5C7C}">
      <dsp:nvSpPr>
        <dsp:cNvPr id="0" name=""/>
        <dsp:cNvSpPr/>
      </dsp:nvSpPr>
      <dsp:spPr>
        <a:xfrm>
          <a:off x="2560071" y="1536"/>
          <a:ext cx="1062615" cy="1062615"/>
        </a:xfrm>
        <a:prstGeom prst="ellipse">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E209378-2D88-4D14-B884-12F8E84CD529}">
      <dsp:nvSpPr>
        <dsp:cNvPr id="0" name=""/>
        <dsp:cNvSpPr/>
      </dsp:nvSpPr>
      <dsp:spPr>
        <a:xfrm>
          <a:off x="2786530" y="227995"/>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502399-3A1E-4B38-86DA-C63DB79F9963}">
      <dsp:nvSpPr>
        <dsp:cNvPr id="0" name=""/>
        <dsp:cNvSpPr/>
      </dsp:nvSpPr>
      <dsp:spPr>
        <a:xfrm>
          <a:off x="2220383" y="1395130"/>
          <a:ext cx="1741992" cy="3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latin typeface="Arial" panose="020B0604020202020204" pitchFamily="34" charset="0"/>
              <a:cs typeface="Arial" panose="020B0604020202020204" pitchFamily="34" charset="0"/>
            </a:rPr>
            <a:t>The exercise is primarily designed to support and enhance recent training. Participants are not being evaluated.</a:t>
          </a:r>
        </a:p>
      </dsp:txBody>
      <dsp:txXfrm>
        <a:off x="2220383" y="1395130"/>
        <a:ext cx="1741992" cy="3327732"/>
      </dsp:txXfrm>
    </dsp:sp>
    <dsp:sp modelId="{6DC62AAE-4BB1-47CD-A48B-52BC0560170F}">
      <dsp:nvSpPr>
        <dsp:cNvPr id="0" name=""/>
        <dsp:cNvSpPr/>
      </dsp:nvSpPr>
      <dsp:spPr>
        <a:xfrm>
          <a:off x="4606912" y="1536"/>
          <a:ext cx="1062615" cy="1062615"/>
        </a:xfrm>
        <a:prstGeom prst="ellipse">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30EA353-3335-4D73-A748-CFA3DD855D65}">
      <dsp:nvSpPr>
        <dsp:cNvPr id="0" name=""/>
        <dsp:cNvSpPr/>
      </dsp:nvSpPr>
      <dsp:spPr>
        <a:xfrm>
          <a:off x="4833371" y="227995"/>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9A84581-51A3-4D69-9AF4-F77DFF845E83}">
      <dsp:nvSpPr>
        <dsp:cNvPr id="0" name=""/>
        <dsp:cNvSpPr/>
      </dsp:nvSpPr>
      <dsp:spPr>
        <a:xfrm>
          <a:off x="4267224" y="1395130"/>
          <a:ext cx="1741992" cy="3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a:latin typeface="Arial" panose="020B0604020202020204" pitchFamily="34" charset="0"/>
              <a:cs typeface="Arial" panose="020B0604020202020204" pitchFamily="34" charset="0"/>
            </a:rPr>
            <a:t>Participate based on your knowledge of capabilities, and any insights derived from training (i.e., you may use only existing assets). Use the resource guide for available resources.</a:t>
          </a:r>
          <a:endParaRPr lang="en-US" sz="1800" kern="1200" cap="none" dirty="0">
            <a:latin typeface="Arial" panose="020B0604020202020204" pitchFamily="34" charset="0"/>
            <a:cs typeface="Arial" panose="020B0604020202020204" pitchFamily="34" charset="0"/>
          </a:endParaRPr>
        </a:p>
      </dsp:txBody>
      <dsp:txXfrm>
        <a:off x="4267224" y="1395130"/>
        <a:ext cx="1741992" cy="3327732"/>
      </dsp:txXfrm>
    </dsp:sp>
    <dsp:sp modelId="{7BB66CF8-B796-4367-AF14-A5FF2B46D2BE}">
      <dsp:nvSpPr>
        <dsp:cNvPr id="0" name=""/>
        <dsp:cNvSpPr/>
      </dsp:nvSpPr>
      <dsp:spPr>
        <a:xfrm>
          <a:off x="6653753" y="1536"/>
          <a:ext cx="1062615" cy="1062615"/>
        </a:xfrm>
        <a:prstGeom prst="ellipse">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E8176F6-BCB6-4776-BC63-CAB46DC8BE26}">
      <dsp:nvSpPr>
        <dsp:cNvPr id="0" name=""/>
        <dsp:cNvSpPr/>
      </dsp:nvSpPr>
      <dsp:spPr>
        <a:xfrm>
          <a:off x="6880212" y="227995"/>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3ED6F7-ABAA-4321-AA0F-F10CA3335AF9}">
      <dsp:nvSpPr>
        <dsp:cNvPr id="0" name=""/>
        <dsp:cNvSpPr/>
      </dsp:nvSpPr>
      <dsp:spPr>
        <a:xfrm>
          <a:off x="6314065" y="1395130"/>
          <a:ext cx="1741992" cy="332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latin typeface="Arial" panose="020B0604020202020204" pitchFamily="34" charset="0"/>
              <a:cs typeface="Arial" panose="020B0604020202020204" pitchFamily="34" charset="0"/>
            </a:rPr>
            <a:t>The goal is to practice the skills you learned at the EOC Academy so you can better support your EOC in event of an activation.</a:t>
          </a:r>
        </a:p>
      </dsp:txBody>
      <dsp:txXfrm>
        <a:off x="6314065" y="1395130"/>
        <a:ext cx="1741992" cy="3327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FBB7EE-EC9C-442C-B2DE-44D1F9A03CCC}" type="datetimeFigureOut">
              <a:rPr lang="en-US" smtClean="0"/>
              <a:t>4/22/2026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B296D-8796-45FC-BF23-9021F0C98120}" type="slidenum">
              <a:rPr lang="en-US" smtClean="0"/>
              <a:t>‹#›</a:t>
            </a:fld>
            <a:endParaRPr lang="en-US"/>
          </a:p>
        </p:txBody>
      </p:sp>
    </p:spTree>
    <p:extLst>
      <p:ext uri="{BB962C8B-B14F-4D97-AF65-F5344CB8AC3E}">
        <p14:creationId xmlns:p14="http://schemas.microsoft.com/office/powerpoint/2010/main" val="290471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318F8-55A5-4377-A3BB-59DB2EECF41A}" type="datetimeFigureOut">
              <a:rPr lang="en-US" smtClean="0"/>
              <a:t>4/22/2026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9DC6A-3BD2-4777-AE34-65882A170229}" type="slidenum">
              <a:rPr lang="en-US" smtClean="0"/>
              <a:t>‹#›</a:t>
            </a:fld>
            <a:endParaRPr lang="en-US"/>
          </a:p>
        </p:txBody>
      </p:sp>
    </p:spTree>
    <p:extLst>
      <p:ext uri="{BB962C8B-B14F-4D97-AF65-F5344CB8AC3E}">
        <p14:creationId xmlns:p14="http://schemas.microsoft.com/office/powerpoint/2010/main" val="268103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0EFA-7734-7BD4-FBE5-1D8B58180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312DC-68C8-8FB5-49A6-288E15664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52735-5BCC-E164-1BE5-0EB5DD2EFB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247644-15BA-8DC2-C419-F115FF777769}"/>
              </a:ext>
            </a:extLst>
          </p:cNvPr>
          <p:cNvSpPr>
            <a:spLocks noGrp="1"/>
          </p:cNvSpPr>
          <p:nvPr>
            <p:ph type="sldNum" sz="quarter" idx="10"/>
          </p:nvPr>
        </p:nvSpPr>
        <p:spPr/>
        <p:txBody>
          <a:bodyPr/>
          <a:lstStyle/>
          <a:p>
            <a:fld id="{CCC9DC6A-3BD2-4777-AE34-65882A170229}" type="slidenum">
              <a:rPr lang="en-US" smtClean="0"/>
              <a:t>8</a:t>
            </a:fld>
            <a:endParaRPr lang="en-US"/>
          </a:p>
        </p:txBody>
      </p:sp>
    </p:spTree>
    <p:extLst>
      <p:ext uri="{BB962C8B-B14F-4D97-AF65-F5344CB8AC3E}">
        <p14:creationId xmlns:p14="http://schemas.microsoft.com/office/powerpoint/2010/main" val="411994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4DB308F-D823-25AE-E528-34BEF02DBAAF}"/>
              </a:ext>
            </a:extLst>
          </p:cNvPr>
          <p:cNvSpPr>
            <a:spLocks noGrp="1" noRot="1" noChangeAspect="1"/>
          </p:cNvSpPr>
          <p:nvPr>
            <p:ph type="sldImg"/>
          </p:nvPr>
        </p:nvSpPr>
        <p:spPr>
          <a:ln w="12701">
            <a:solidFill>
              <a:srgbClr val="000000"/>
            </a:solidFill>
            <a:prstDash val="solid"/>
            <a:miter/>
          </a:ln>
        </p:spPr>
      </p:sp>
      <p:sp>
        <p:nvSpPr>
          <p:cNvPr id="3" name="Rectangle 3">
            <a:extLst>
              <a:ext uri="{FF2B5EF4-FFF2-40B4-BE49-F238E27FC236}">
                <a16:creationId xmlns:a16="http://schemas.microsoft.com/office/drawing/2014/main" id="{24D5F748-A672-09A2-DF4C-19F17F807AB0}"/>
              </a:ext>
            </a:extLst>
          </p:cNvPr>
          <p:cNvSpPr txBox="1">
            <a:spLocks noGrp="1"/>
          </p:cNvSpPr>
          <p:nvPr>
            <p:ph type="body" sz="quarter" idx="1"/>
          </p:nvPr>
        </p:nvSpPr>
        <p:spPr/>
        <p:txBody>
          <a:bodyPr/>
          <a:lstStyle/>
          <a:p>
            <a:pPr lvl="0"/>
            <a:r>
              <a:rPr lang="en-US" b="1"/>
              <a:t>Lee to present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94EE1-8D2F-DC56-8020-40B67392E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EB006-DEE5-3967-6B72-34B9E7464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FEBCB-E4E9-9300-8D9B-12AECE173A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0825EB-47FC-133F-5F97-2CF352117AD0}"/>
              </a:ext>
            </a:extLst>
          </p:cNvPr>
          <p:cNvSpPr>
            <a:spLocks noGrp="1"/>
          </p:cNvSpPr>
          <p:nvPr>
            <p:ph type="sldNum" sz="quarter" idx="10"/>
          </p:nvPr>
        </p:nvSpPr>
        <p:spPr/>
        <p:txBody>
          <a:bodyPr/>
          <a:lstStyle/>
          <a:p>
            <a:fld id="{CCC9DC6A-3BD2-4777-AE34-65882A170229}" type="slidenum">
              <a:rPr lang="en-US" smtClean="0"/>
              <a:t>21</a:t>
            </a:fld>
            <a:endParaRPr lang="en-US"/>
          </a:p>
        </p:txBody>
      </p:sp>
    </p:spTree>
    <p:extLst>
      <p:ext uri="{BB962C8B-B14F-4D97-AF65-F5344CB8AC3E}">
        <p14:creationId xmlns:p14="http://schemas.microsoft.com/office/powerpoint/2010/main" val="141985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14200-3696-CA72-F420-E4271AEBD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82AB9-D799-38A8-1E95-37DAE78B3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8F0B6-FA5A-2E8B-E107-2C654DE9C0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8EB36E-14AF-623E-493C-378C660861C9}"/>
              </a:ext>
            </a:extLst>
          </p:cNvPr>
          <p:cNvSpPr>
            <a:spLocks noGrp="1"/>
          </p:cNvSpPr>
          <p:nvPr>
            <p:ph type="sldNum" sz="quarter" idx="10"/>
          </p:nvPr>
        </p:nvSpPr>
        <p:spPr/>
        <p:txBody>
          <a:bodyPr/>
          <a:lstStyle/>
          <a:p>
            <a:fld id="{CCC9DC6A-3BD2-4777-AE34-65882A170229}" type="slidenum">
              <a:rPr lang="en-US" smtClean="0"/>
              <a:t>22</a:t>
            </a:fld>
            <a:endParaRPr lang="en-US"/>
          </a:p>
        </p:txBody>
      </p:sp>
    </p:spTree>
    <p:extLst>
      <p:ext uri="{BB962C8B-B14F-4D97-AF65-F5344CB8AC3E}">
        <p14:creationId xmlns:p14="http://schemas.microsoft.com/office/powerpoint/2010/main" val="1440611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286694" y="2986088"/>
            <a:ext cx="8610600" cy="3701700"/>
          </a:xfrm>
          <a:prstGeom prst="rect">
            <a:avLst/>
          </a:prstGeom>
          <a:solidFill>
            <a:srgbClr val="103A7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0" y="3733800"/>
            <a:ext cx="9144000" cy="1905000"/>
          </a:xfrm>
        </p:spPr>
        <p:txBody>
          <a:bodyPr anchor="t" anchorCtr="0"/>
          <a:lstStyle>
            <a:lvl1pPr algn="ctr">
              <a:defRPr sz="4400" b="1">
                <a:solidFill>
                  <a:schemeClr val="bg1"/>
                </a:solidFill>
                <a:latin typeface="Calibri" panose="020F0502020204030204" pitchFamily="34" charset="0"/>
                <a:ea typeface="Tahoma" panose="020B0604030504040204" pitchFamily="34" charset="0"/>
                <a:cs typeface="Calibri" panose="020F0502020204030204" pitchFamily="34" charset="0"/>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0" y="6019800"/>
            <a:ext cx="9144000" cy="667694"/>
          </a:xfrm>
        </p:spPr>
        <p:txBody>
          <a:bodyPr/>
          <a:lstStyle>
            <a:lvl1pPr marL="64008"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a:xfrm>
            <a:off x="296025" y="6323895"/>
            <a:ext cx="1456853" cy="362338"/>
          </a:xfrm>
          <a:prstGeom prst="rect">
            <a:avLst/>
          </a:prstGeom>
        </p:spPr>
        <p:txBody>
          <a:bodyPr anchor="ctr" anchorCtr="0"/>
          <a:lstStyle>
            <a:lvl1pPr>
              <a:defRPr sz="1400">
                <a:solidFill>
                  <a:schemeClr val="bg1"/>
                </a:solidFill>
                <a:latin typeface="Arial" panose="020B0604020202020204" pitchFamily="34" charset="0"/>
                <a:cs typeface="Arial" panose="020B0604020202020204" pitchFamily="34" charset="0"/>
              </a:defRPr>
            </a:lvl1pPr>
          </a:lstStyle>
          <a:p>
            <a:fld id="{AEE0E6FA-B0D9-4E79-BC51-467F59E57F96}" type="datetimeFigureOut">
              <a:rPr lang="en-US" smtClean="0"/>
              <a:pPr/>
              <a:t>4/22/2026</a:t>
            </a:fld>
            <a:endParaRPr lang="en-US" dirty="0"/>
          </a:p>
        </p:txBody>
      </p:sp>
      <p:sp>
        <p:nvSpPr>
          <p:cNvPr id="29" name="Slide Number Placeholder 28"/>
          <p:cNvSpPr>
            <a:spLocks noGrp="1"/>
          </p:cNvSpPr>
          <p:nvPr>
            <p:ph type="sldNum" sz="quarter" idx="12"/>
          </p:nvPr>
        </p:nvSpPr>
        <p:spPr>
          <a:xfrm>
            <a:off x="8140529" y="6317958"/>
            <a:ext cx="747712" cy="365760"/>
          </a:xfrm>
        </p:spPr>
        <p:txBody>
          <a:bodyPr anchor="ctr" anchorCtr="0"/>
          <a:lstStyle>
            <a:lvl1pPr algn="r">
              <a:defRPr sz="1400">
                <a:solidFill>
                  <a:schemeClr val="bg1"/>
                </a:solidFill>
                <a:latin typeface="Arial" panose="020B0604020202020204" pitchFamily="34" charset="0"/>
                <a:cs typeface="Arial" panose="020B0604020202020204" pitchFamily="34" charset="0"/>
              </a:defRPr>
            </a:lvl1pPr>
          </a:lstStyle>
          <a:p>
            <a:fld id="{80F96F8A-4100-450E-8F60-4560027B6121}" type="slidenum">
              <a:rPr lang="en-US" smtClean="0"/>
              <a:pPr/>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6812" y="590017"/>
            <a:ext cx="1968500" cy="16487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eaLnBrk="1" latinLnBrk="0" hangingPunct="1">
              <a:defRPr sz="2600">
                <a:solidFill>
                  <a:srgbClr val="103A71"/>
                </a:solidFill>
              </a:defRPr>
            </a:lvl1pPr>
            <a:lvl2pPr eaLnBrk="1" latinLnBrk="0" hangingPunct="1">
              <a:defRPr/>
            </a:lvl2pPr>
            <a:lvl3pPr eaLnBrk="1" latinLnBrk="0" hangingPunct="1">
              <a:defRPr/>
            </a:lvl3pPr>
            <a:lvl4pPr eaLnBrk="1" latinLnBrk="0" hangingPunct="1">
              <a:defRPr/>
            </a:lvl4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marL="452628" indent="-342900">
              <a:buClr>
                <a:schemeClr val="tx1"/>
              </a:buClr>
              <a:buFont typeface="Arial" panose="020B0604020202020204" pitchFamily="34" charset="0"/>
              <a:buChar char="•"/>
              <a:defRPr b="0">
                <a:solidFill>
                  <a:schemeClr val="tx1"/>
                </a:solidFill>
                <a:latin typeface="Arial" panose="020B0604020202020204" pitchFamily="34" charset="0"/>
                <a:cs typeface="Arial" panose="020B0604020202020204" pitchFamily="34" charset="0"/>
              </a:defRPr>
            </a:lvl1pPr>
            <a:lvl2pPr marL="754380" indent="-342900">
              <a:buSzPct val="66000"/>
              <a:buFont typeface="Courier New" panose="02070309020205020404" pitchFamily="49" charset="0"/>
              <a:buChar char="o"/>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379087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a:defRPr sz="2400" b="0">
                <a:solidFill>
                  <a:schemeClr val="tx1"/>
                </a:solidFill>
                <a:latin typeface="Arial" panose="020B0604020202020204" pitchFamily="34" charset="0"/>
                <a:cs typeface="Arial" panose="020B0604020202020204" pitchFamily="34" charset="0"/>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157010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6" name="Slide Number Placeholder 5"/>
          <p:cNvSpPr>
            <a:spLocks noGrp="1"/>
          </p:cNvSpPr>
          <p:nvPr>
            <p:ph type="sldNum" sz="quarter" idx="12"/>
          </p:nvPr>
        </p:nvSpPr>
        <p:spPr/>
        <p:txBody>
          <a:bodyPr/>
          <a:lstStyle/>
          <a:p>
            <a:fld id="{80F96F8A-4100-450E-8F60-4560027B6121}" type="slidenum">
              <a:rPr lang="en-US" smtClean="0"/>
              <a:t>‹#›</a:t>
            </a:fld>
            <a:endParaRPr lang="en-US"/>
          </a:p>
        </p:txBody>
      </p:sp>
    </p:spTree>
    <p:extLst>
      <p:ext uri="{BB962C8B-B14F-4D97-AF65-F5344CB8AC3E}">
        <p14:creationId xmlns:p14="http://schemas.microsoft.com/office/powerpoint/2010/main" val="108871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Conten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52600"/>
            <a:ext cx="4038600" cy="4724400"/>
          </a:xfrm>
        </p:spPr>
        <p:txBody>
          <a:bodyPr/>
          <a:lstStyle>
            <a:lvl1pPr marL="452628" indent="-342900">
              <a:buClr>
                <a:schemeClr val="tx1"/>
              </a:buClr>
              <a:buSzPct val="111000"/>
              <a:buFont typeface="Arial" panose="020B0604020202020204" pitchFamily="34" charset="0"/>
              <a:buChar char="•"/>
              <a:defRPr sz="2200" b="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4" name="Content Placeholder 3"/>
          <p:cNvSpPr>
            <a:spLocks noGrp="1"/>
          </p:cNvSpPr>
          <p:nvPr>
            <p:ph sz="half" idx="2"/>
          </p:nvPr>
        </p:nvSpPr>
        <p:spPr>
          <a:xfrm>
            <a:off x="4648200" y="1752600"/>
            <a:ext cx="4038600" cy="4724400"/>
          </a:xfrm>
        </p:spPr>
        <p:txBody>
          <a:bodyPr/>
          <a:lstStyle>
            <a:lvl1pPr marL="452628" indent="-342900">
              <a:buClr>
                <a:schemeClr val="tx1"/>
              </a:buClr>
              <a:buSzPct val="111000"/>
              <a:buFont typeface="Arial" panose="020B0604020202020204" pitchFamily="34" charset="0"/>
              <a:buChar char="•"/>
              <a:defRPr sz="2200" b="0">
                <a:solidFill>
                  <a:schemeClr val="tx1"/>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7" name="Slide Number Placeholder 6"/>
          <p:cNvSpPr>
            <a:spLocks noGrp="1"/>
          </p:cNvSpPr>
          <p:nvPr>
            <p:ph type="sldNum" sz="quarter" idx="12"/>
          </p:nvPr>
        </p:nvSpPr>
        <p:spPr/>
        <p:txBody>
          <a:bodyPr/>
          <a:lstStyle/>
          <a:p>
            <a:fld id="{80F96F8A-4100-450E-8F60-4560027B61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380"/>
            <a:ext cx="9144000" cy="990220"/>
          </a:xfrm>
          <a:prstGeom prst="rect">
            <a:avLst/>
          </a:prstGeom>
          <a:solidFill>
            <a:srgbClr val="103A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ounded Rectangle 32"/>
          <p:cNvSpPr/>
          <p:nvPr/>
        </p:nvSpPr>
        <p:spPr bwMode="white">
          <a:xfrm flipV="1">
            <a:off x="0" y="811630"/>
            <a:ext cx="9220200" cy="8466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81000" y="380"/>
            <a:ext cx="8534400" cy="811250"/>
          </a:xfrm>
          <a:prstGeom prst="rect">
            <a:avLst/>
          </a:prstGeom>
        </p:spPr>
        <p:txBody>
          <a:bodyPr vert="horz"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81000" y="1676400"/>
            <a:ext cx="8458200" cy="4898136"/>
          </a:xfrm>
          <a:prstGeom prst="rect">
            <a:avLst/>
          </a:prstGeom>
        </p:spPr>
        <p:txBody>
          <a:bodyPr vert="horz">
            <a:normAutofit/>
          </a:bodyPr>
          <a:lstStyle/>
          <a:p>
            <a:pPr lvl="0" eaLnBrk="1" latinLnBrk="0" hangingPunct="1"/>
            <a:r>
              <a:rPr kumimoji="0" lang="en-US" dirty="0"/>
              <a:t>Click to edit Master text styles</a:t>
            </a:r>
            <a:br>
              <a:rPr kumimoji="0" lang="en-US" dirty="0"/>
            </a:br>
            <a:endParaRPr kumimoji="0" lang="en-US" dirty="0"/>
          </a:p>
          <a:p>
            <a:pPr lvl="0" eaLnBrk="1" latinLnBrk="0" hangingPunct="1"/>
            <a:r>
              <a:rPr kumimoji="0" lang="en-US" dirty="0"/>
              <a:t>Second level</a:t>
            </a:r>
          </a:p>
          <a:p>
            <a:pPr lvl="1" eaLnBrk="1" latinLnBrk="0" hangingPunct="1"/>
            <a:r>
              <a:rPr kumimoji="0" lang="en-US" dirty="0"/>
              <a:t>Third level</a:t>
            </a:r>
          </a:p>
          <a:p>
            <a:pPr lvl="2" eaLnBrk="1" latinLnBrk="0" hangingPunct="1"/>
            <a:r>
              <a:rPr kumimoji="0" lang="en-US" dirty="0"/>
              <a:t>Fourth level</a:t>
            </a:r>
          </a:p>
          <a:p>
            <a:pPr lvl="3" eaLnBrk="1" latinLnBrk="0" hangingPunct="1"/>
            <a:r>
              <a:rPr kumimoji="0" lang="en-US" dirty="0"/>
              <a:t>Fifth level</a:t>
            </a:r>
          </a:p>
        </p:txBody>
      </p:sp>
      <p:sp>
        <p:nvSpPr>
          <p:cNvPr id="23" name="Slide Number Placeholder 22"/>
          <p:cNvSpPr>
            <a:spLocks noGrp="1"/>
          </p:cNvSpPr>
          <p:nvPr>
            <p:ph type="sldNum" sz="quarter" idx="4"/>
          </p:nvPr>
        </p:nvSpPr>
        <p:spPr>
          <a:xfrm>
            <a:off x="8077200" y="6203135"/>
            <a:ext cx="762000" cy="365760"/>
          </a:xfrm>
          <a:prstGeom prst="rect">
            <a:avLst/>
          </a:prstGeom>
        </p:spPr>
        <p:txBody>
          <a:bodyPr vert="horz" anchor="b"/>
          <a:lstStyle>
            <a:lvl1pPr algn="r" eaLnBrk="1" latinLnBrk="0" hangingPunct="1">
              <a:defRPr kumimoji="0" sz="1400">
                <a:solidFill>
                  <a:srgbClr val="103A71"/>
                </a:solidFill>
                <a:latin typeface="Arial" panose="020B0604020202020204" pitchFamily="34" charset="0"/>
                <a:cs typeface="Arial" panose="020B0604020202020204" pitchFamily="34" charset="0"/>
              </a:defRPr>
            </a:lvl1pPr>
          </a:lstStyle>
          <a:p>
            <a:fld id="{80F96F8A-4100-450E-8F60-4560027B61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22" r:id="rId4"/>
    <p:sldLayoutId id="2147483721" r:id="rId5"/>
    <p:sldLayoutId id="2147483712" r:id="rId6"/>
  </p:sldLayoutIdLst>
  <p:txStyles>
    <p:titleStyle>
      <a:lvl1pPr algn="l" rtl="0" eaLnBrk="1" latinLnBrk="0" hangingPunct="1">
        <a:spcBef>
          <a:spcPct val="0"/>
        </a:spcBef>
        <a:buNone/>
        <a:defRPr kumimoji="0" sz="2800" b="1" kern="1200">
          <a:solidFill>
            <a:schemeClr val="bg1"/>
          </a:solidFill>
          <a:latin typeface="Calibri" panose="020F0502020204030204" pitchFamily="34" charset="0"/>
          <a:ea typeface="+mj-ea"/>
          <a:cs typeface="Calibri" panose="020F0502020204030204" pitchFamily="34" charset="0"/>
        </a:defRPr>
      </a:lvl1pPr>
    </p:titleStyle>
    <p:bodyStyle>
      <a:lvl1pPr marL="109728" indent="0" algn="l" rtl="0" eaLnBrk="1" latinLnBrk="0" hangingPunct="1">
        <a:spcBef>
          <a:spcPts val="300"/>
        </a:spcBef>
        <a:buClr>
          <a:schemeClr val="accent3"/>
        </a:buClr>
        <a:buFont typeface="Arial" panose="020B0604020202020204" pitchFamily="34" charset="0"/>
        <a:buNone/>
        <a:defRPr kumimoji="0" sz="2400" b="1" kern="1200">
          <a:solidFill>
            <a:srgbClr val="103A71"/>
          </a:solidFill>
          <a:latin typeface="Calibri" panose="020F0502020204030204" pitchFamily="34" charset="0"/>
          <a:ea typeface="Tahoma" panose="020B0604030504040204" pitchFamily="34" charset="0"/>
          <a:cs typeface="Calibri" panose="020F0502020204030204" pitchFamily="34" charset="0"/>
        </a:defRPr>
      </a:lvl1pPr>
      <a:lvl2pPr marL="754380" indent="-342900" algn="l" rtl="0" eaLnBrk="1" latinLnBrk="0" hangingPunct="1">
        <a:spcBef>
          <a:spcPts val="300"/>
        </a:spcBef>
        <a:buClr>
          <a:schemeClr val="tx1"/>
        </a:buClr>
        <a:buFont typeface="Arial" panose="020B0604020202020204" pitchFamily="34" charset="0"/>
        <a:buChar char="•"/>
        <a:defRPr kumimoji="0" sz="2200" kern="1200">
          <a:solidFill>
            <a:schemeClr val="tx1"/>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buClr>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buClr>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tx1"/>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2026 Statewide Medical &amp; Health Exercise</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Cyber Incident</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200" y="5304952"/>
            <a:ext cx="9144000" cy="1095847"/>
          </a:xfrm>
        </p:spPr>
        <p:txBody>
          <a:bodyPr>
            <a:normAutofit/>
          </a:bodyPr>
          <a:lstStyle/>
          <a:p>
            <a:r>
              <a:rPr lang="en-US" dirty="0"/>
              <a:t>Functional Exercise</a:t>
            </a:r>
          </a:p>
          <a:p>
            <a:pPr>
              <a:spcBef>
                <a:spcPts val="1800"/>
              </a:spcBef>
            </a:pPr>
            <a:r>
              <a:rPr lang="en-US" sz="1500" dirty="0"/>
              <a:t>April 23, 2026</a:t>
            </a:r>
          </a:p>
        </p:txBody>
      </p:sp>
    </p:spTree>
    <p:extLst>
      <p:ext uri="{BB962C8B-B14F-4D97-AF65-F5344CB8AC3E}">
        <p14:creationId xmlns:p14="http://schemas.microsoft.com/office/powerpoint/2010/main" val="404561125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FFC6D-5095-4399-1528-CAB37E8B9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F6E20-6488-5981-ED87-A41E9617C12D}"/>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Simulation Cell (</a:t>
            </a:r>
            <a:r>
              <a:rPr lang="en-US" dirty="0" err="1">
                <a:latin typeface="Arial" panose="020B0604020202020204" pitchFamily="34" charset="0"/>
                <a:cs typeface="Arial" panose="020B0604020202020204" pitchFamily="34" charset="0"/>
              </a:rPr>
              <a:t>SimCell</a:t>
            </a:r>
            <a:r>
              <a:rPr lang="en-US" dirty="0">
                <a:latin typeface="Arial" panose="020B0604020202020204" pitchFamily="34" charset="0"/>
                <a:cs typeface="Arial" panose="020B0604020202020204" pitchFamily="34" charset="0"/>
              </a:rPr>
              <a:t>)</a:t>
            </a:r>
          </a:p>
        </p:txBody>
      </p:sp>
      <p:graphicFrame>
        <p:nvGraphicFramePr>
          <p:cNvPr id="6" name="Content Placeholder 2">
            <a:extLst>
              <a:ext uri="{FF2B5EF4-FFF2-40B4-BE49-F238E27FC236}">
                <a16:creationId xmlns:a16="http://schemas.microsoft.com/office/drawing/2014/main" id="{819929BE-FF8C-D0B3-F241-BCA2C006FC19}"/>
              </a:ext>
            </a:extLst>
          </p:cNvPr>
          <p:cNvGraphicFramePr>
            <a:graphicFrameLocks noGrp="1"/>
          </p:cNvGraphicFramePr>
          <p:nvPr>
            <p:ph idx="1"/>
            <p:extLst>
              <p:ext uri="{D42A27DB-BD31-4B8C-83A1-F6EECF244321}">
                <p14:modId xmlns:p14="http://schemas.microsoft.com/office/powerpoint/2010/main" val="3670800657"/>
              </p:ext>
            </p:extLst>
          </p:nvPr>
        </p:nvGraphicFramePr>
        <p:xfrm>
          <a:off x="838200" y="1219200"/>
          <a:ext cx="7677150" cy="5354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92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E10EA2D4-F28D-B379-8EC8-3992678C1983}"/>
              </a:ext>
            </a:extLst>
          </p:cNvPr>
          <p:cNvSpPr/>
          <p:nvPr/>
        </p:nvSpPr>
        <p:spPr>
          <a:xfrm>
            <a:off x="6931157" y="4388567"/>
            <a:ext cx="1527043" cy="4251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4189A011-7439-5943-CE80-0B7420DF691C}"/>
              </a:ext>
            </a:extLst>
          </p:cNvPr>
          <p:cNvSpPr/>
          <p:nvPr/>
        </p:nvSpPr>
        <p:spPr>
          <a:xfrm>
            <a:off x="164270" y="3786875"/>
            <a:ext cx="3581400" cy="9375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B2A9DFA-692E-8A50-43DC-81F84B65EFDD}"/>
              </a:ext>
            </a:extLst>
          </p:cNvPr>
          <p:cNvSpPr/>
          <p:nvPr/>
        </p:nvSpPr>
        <p:spPr>
          <a:xfrm>
            <a:off x="928019" y="1322108"/>
            <a:ext cx="7287961" cy="23162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4">
            <a:extLst>
              <a:ext uri="{FF2B5EF4-FFF2-40B4-BE49-F238E27FC236}">
                <a16:creationId xmlns:a16="http://schemas.microsoft.com/office/drawing/2014/main" id="{4A294109-5EA4-F764-0FD1-6B1D0CBCAC37}"/>
              </a:ext>
            </a:extLst>
          </p:cNvPr>
          <p:cNvSpPr txBox="1"/>
          <p:nvPr/>
        </p:nvSpPr>
        <p:spPr>
          <a:xfrm>
            <a:off x="7036591" y="4352104"/>
            <a:ext cx="1347404"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Arial" panose="020B0604020202020204" pitchFamily="34" charset="0"/>
                <a:cs typeface="Arial" panose="020B0604020202020204" pitchFamily="34" charset="0"/>
              </a:rPr>
              <a:t>Player</a:t>
            </a:r>
          </a:p>
        </p:txBody>
      </p:sp>
      <p:sp>
        <p:nvSpPr>
          <p:cNvPr id="5" name="TextBox 11">
            <a:extLst>
              <a:ext uri="{FF2B5EF4-FFF2-40B4-BE49-F238E27FC236}">
                <a16:creationId xmlns:a16="http://schemas.microsoft.com/office/drawing/2014/main" id="{D6727FA4-556C-5A70-5C85-D2B6115D9A63}"/>
              </a:ext>
            </a:extLst>
          </p:cNvPr>
          <p:cNvSpPr txBox="1"/>
          <p:nvPr/>
        </p:nvSpPr>
        <p:spPr>
          <a:xfrm>
            <a:off x="-152400" y="3801070"/>
            <a:ext cx="4038603" cy="9233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i="0" u="none" strike="noStrike" kern="1200" cap="none" spc="0" baseline="0" dirty="0">
                <a:solidFill>
                  <a:srgbClr val="000000"/>
                </a:solidFill>
                <a:uFillTx/>
                <a:latin typeface="Arial" panose="020B0604020202020204" pitchFamily="34" charset="0"/>
                <a:cs typeface="Arial" panose="020B0604020202020204" pitchFamily="34" charset="0"/>
              </a:rPr>
              <a:t>Participating Agencies are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i="0" u="none" strike="noStrike" kern="1200" cap="none" spc="0" baseline="0" dirty="0">
                <a:solidFill>
                  <a:srgbClr val="000000"/>
                </a:solidFill>
                <a:uFillTx/>
                <a:latin typeface="Arial" panose="020B0604020202020204" pitchFamily="34" charset="0"/>
                <a:cs typeface="Arial" panose="020B0604020202020204" pitchFamily="34" charset="0"/>
              </a:rPr>
              <a:t> listed on the Communications Directory</a:t>
            </a:r>
          </a:p>
        </p:txBody>
      </p:sp>
      <p:sp>
        <p:nvSpPr>
          <p:cNvPr id="13" name="Slide Number Placeholder 12">
            <a:extLst>
              <a:ext uri="{FF2B5EF4-FFF2-40B4-BE49-F238E27FC236}">
                <a16:creationId xmlns:a16="http://schemas.microsoft.com/office/drawing/2014/main" id="{1A502345-D3EA-EC26-B571-A55C17D2AE1D}"/>
              </a:ext>
            </a:extLst>
          </p:cNvPr>
          <p:cNvSpPr>
            <a:spLocks noGrp="1"/>
          </p:cNvSpPr>
          <p:nvPr>
            <p:ph type="sldNum" sz="quarter" idx="12"/>
          </p:nvPr>
        </p:nvSpPr>
        <p:spPr/>
        <p:txBody>
          <a:bodyPr/>
          <a:lstStyle/>
          <a:p>
            <a:fld id="{6F5BC7FD-3A99-4240-BA0A-B37BF3EDF8C5}" type="slidenum">
              <a:rPr lang="en-US" smtClean="0"/>
              <a:t>11</a:t>
            </a:fld>
            <a:endParaRPr lang="en-US"/>
          </a:p>
        </p:txBody>
      </p:sp>
      <p:sp>
        <p:nvSpPr>
          <p:cNvPr id="16" name="Title 1">
            <a:extLst>
              <a:ext uri="{FF2B5EF4-FFF2-40B4-BE49-F238E27FC236}">
                <a16:creationId xmlns:a16="http://schemas.microsoft.com/office/drawing/2014/main" id="{3C8C6E76-FF1B-5DB6-7951-FCCFF1D5ADB4}"/>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Simulation Cell (</a:t>
            </a:r>
            <a:r>
              <a:rPr lang="en-US" dirty="0" err="1">
                <a:latin typeface="Arial" panose="020B0604020202020204" pitchFamily="34" charset="0"/>
                <a:cs typeface="Arial" panose="020B0604020202020204" pitchFamily="34" charset="0"/>
              </a:rPr>
              <a:t>SimCell</a:t>
            </a:r>
            <a:r>
              <a:rPr lang="en-US" dirty="0">
                <a:latin typeface="Arial" panose="020B0604020202020204" pitchFamily="34" charset="0"/>
                <a:cs typeface="Arial" panose="020B0604020202020204" pitchFamily="34" charset="0"/>
              </a:rPr>
              <a:t>)</a:t>
            </a:r>
          </a:p>
        </p:txBody>
      </p:sp>
      <p:pic>
        <p:nvPicPr>
          <p:cNvPr id="20" name="Picture 19" descr="People greeting customers">
            <a:extLst>
              <a:ext uri="{FF2B5EF4-FFF2-40B4-BE49-F238E27FC236}">
                <a16:creationId xmlns:a16="http://schemas.microsoft.com/office/drawing/2014/main" id="{8DB64F25-672E-0B37-E7C0-E92DE54A3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70" y="4831998"/>
            <a:ext cx="2895600" cy="1891024"/>
          </a:xfrm>
          <a:prstGeom prst="rect">
            <a:avLst/>
          </a:prstGeom>
        </p:spPr>
      </p:pic>
      <p:pic>
        <p:nvPicPr>
          <p:cNvPr id="22" name="Picture 21" descr="Woman on phone at office desk">
            <a:extLst>
              <a:ext uri="{FF2B5EF4-FFF2-40B4-BE49-F238E27FC236}">
                <a16:creationId xmlns:a16="http://schemas.microsoft.com/office/drawing/2014/main" id="{936A2F50-A548-83BA-598E-D055521C8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946947"/>
            <a:ext cx="2715961" cy="1811348"/>
          </a:xfrm>
          <a:prstGeom prst="rect">
            <a:avLst/>
          </a:prstGeom>
        </p:spPr>
      </p:pic>
      <p:pic>
        <p:nvPicPr>
          <p:cNvPr id="24" name="Graphic 23" descr="Sort outline">
            <a:extLst>
              <a:ext uri="{FF2B5EF4-FFF2-40B4-BE49-F238E27FC236}">
                <a16:creationId xmlns:a16="http://schemas.microsoft.com/office/drawing/2014/main" id="{21ABD786-F1D5-DFFA-7F4E-03629B45F3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037317">
            <a:off x="5846709" y="3594157"/>
            <a:ext cx="691477" cy="1369530"/>
          </a:xfrm>
          <a:prstGeom prst="rect">
            <a:avLst/>
          </a:prstGeom>
        </p:spPr>
      </p:pic>
      <p:pic>
        <p:nvPicPr>
          <p:cNvPr id="26" name="Graphic 25" descr="Sort outline">
            <a:extLst>
              <a:ext uri="{FF2B5EF4-FFF2-40B4-BE49-F238E27FC236}">
                <a16:creationId xmlns:a16="http://schemas.microsoft.com/office/drawing/2014/main" id="{9A7E074E-200D-CED9-D8C7-B901BF7507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4130625" y="4809602"/>
            <a:ext cx="780321" cy="1722702"/>
          </a:xfrm>
          <a:prstGeom prst="rect">
            <a:avLst/>
          </a:prstGeom>
        </p:spPr>
      </p:pic>
      <p:sp>
        <p:nvSpPr>
          <p:cNvPr id="28" name="TextBox 27">
            <a:extLst>
              <a:ext uri="{FF2B5EF4-FFF2-40B4-BE49-F238E27FC236}">
                <a16:creationId xmlns:a16="http://schemas.microsoft.com/office/drawing/2014/main" id="{94A86351-6179-B44A-4EFF-6451E25E0318}"/>
              </a:ext>
            </a:extLst>
          </p:cNvPr>
          <p:cNvSpPr txBox="1"/>
          <p:nvPr/>
        </p:nvSpPr>
        <p:spPr>
          <a:xfrm>
            <a:off x="5034115" y="1363438"/>
            <a:ext cx="1876854" cy="2031325"/>
          </a:xfrm>
          <a:prstGeom prst="rect">
            <a:avLst/>
          </a:prstGeom>
          <a:noFill/>
        </p:spPr>
        <p:txBody>
          <a:bodyPr wrap="square" rtlCol="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i="1" u="none" strike="noStrike" kern="1200" cap="none" spc="0" baseline="0" dirty="0">
                <a:uFillTx/>
                <a:latin typeface="Arial" panose="020B0604020202020204" pitchFamily="34" charset="0"/>
                <a:cs typeface="Arial" panose="020B0604020202020204" pitchFamily="34" charset="0"/>
              </a:rPr>
              <a:t>Players call the </a:t>
            </a:r>
            <a:r>
              <a:rPr lang="en-US" b="1" i="1" u="none" strike="noStrike" kern="1200" cap="none" spc="0" baseline="0" dirty="0" err="1">
                <a:uFillTx/>
                <a:latin typeface="Arial" panose="020B0604020202020204" pitchFamily="34" charset="0"/>
                <a:cs typeface="Arial" panose="020B0604020202020204" pitchFamily="34" charset="0"/>
              </a:rPr>
              <a:t>SimCell</a:t>
            </a:r>
            <a:r>
              <a:rPr lang="en-US" b="1" i="1" u="none" strike="noStrike" kern="1200" cap="none" spc="0" baseline="0" dirty="0">
                <a:uFillTx/>
                <a:latin typeface="Arial" panose="020B0604020202020204" pitchFamily="34" charset="0"/>
                <a:cs typeface="Arial" panose="020B0604020202020204" pitchFamily="34" charset="0"/>
              </a:rPr>
              <a:t> if they want to reach an “Agency” that is NOT participating in the exercise</a:t>
            </a:r>
          </a:p>
        </p:txBody>
      </p:sp>
      <p:sp>
        <p:nvSpPr>
          <p:cNvPr id="29" name="TextBox 28">
            <a:extLst>
              <a:ext uri="{FF2B5EF4-FFF2-40B4-BE49-F238E27FC236}">
                <a16:creationId xmlns:a16="http://schemas.microsoft.com/office/drawing/2014/main" id="{8347FC42-3B1B-5FF3-7572-917D6AEBB652}"/>
              </a:ext>
            </a:extLst>
          </p:cNvPr>
          <p:cNvSpPr txBox="1"/>
          <p:nvPr/>
        </p:nvSpPr>
        <p:spPr>
          <a:xfrm>
            <a:off x="3055921" y="3257618"/>
            <a:ext cx="1031051" cy="369332"/>
          </a:xfrm>
          <a:prstGeom prst="rect">
            <a:avLst/>
          </a:prstGeom>
          <a:noFill/>
        </p:spPr>
        <p:txBody>
          <a:bodyPr wrap="none" rtlCol="0">
            <a:spAutoFit/>
          </a:bodyPr>
          <a:lstStyle/>
          <a:p>
            <a:r>
              <a:rPr lang="en-US" b="1" dirty="0" err="1">
                <a:latin typeface="Arial" panose="020B0604020202020204" pitchFamily="34" charset="0"/>
                <a:cs typeface="Arial" panose="020B0604020202020204" pitchFamily="34" charset="0"/>
              </a:rPr>
              <a:t>SimCell</a:t>
            </a:r>
            <a:endParaRPr lang="en-US" b="1" dirty="0">
              <a:latin typeface="Arial" panose="020B0604020202020204" pitchFamily="34" charset="0"/>
              <a:cs typeface="Arial" panose="020B0604020202020204" pitchFamily="34" charset="0"/>
            </a:endParaRPr>
          </a:p>
        </p:txBody>
      </p:sp>
      <p:pic>
        <p:nvPicPr>
          <p:cNvPr id="15" name="Picture 14" descr="Team of four people using computer in call center">
            <a:extLst>
              <a:ext uri="{FF2B5EF4-FFF2-40B4-BE49-F238E27FC236}">
                <a16:creationId xmlns:a16="http://schemas.microsoft.com/office/drawing/2014/main" id="{22C623B5-81C2-1C2C-6A1F-CA5EC9366C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5166" y="1577207"/>
            <a:ext cx="2732562" cy="1603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8A69-60A4-6D71-7E1C-2C58CB351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70F57-BBF3-3125-ACCE-F3694CCBD520}"/>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Guidelines</a:t>
            </a:r>
          </a:p>
        </p:txBody>
      </p:sp>
      <p:graphicFrame>
        <p:nvGraphicFramePr>
          <p:cNvPr id="6" name="Content Placeholder 2">
            <a:extLst>
              <a:ext uri="{FF2B5EF4-FFF2-40B4-BE49-F238E27FC236}">
                <a16:creationId xmlns:a16="http://schemas.microsoft.com/office/drawing/2014/main" id="{38DE3F65-9ABF-0C18-6A16-F128F9FC8ABE}"/>
              </a:ext>
            </a:extLst>
          </p:cNvPr>
          <p:cNvGraphicFramePr>
            <a:graphicFrameLocks noGrp="1"/>
          </p:cNvGraphicFramePr>
          <p:nvPr>
            <p:ph sz="half" idx="1"/>
            <p:extLst>
              <p:ext uri="{D42A27DB-BD31-4B8C-83A1-F6EECF244321}">
                <p14:modId xmlns:p14="http://schemas.microsoft.com/office/powerpoint/2010/main" val="3694371600"/>
              </p:ext>
            </p:extLst>
          </p:nvPr>
        </p:nvGraphicFramePr>
        <p:xfrm>
          <a:off x="381000" y="16764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1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E4290-C83C-BDCD-3057-9EB1B185E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E3505-9A09-5723-CDE2-C8F06174B349}"/>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Assumptions and Artificialities</a:t>
            </a:r>
          </a:p>
        </p:txBody>
      </p:sp>
      <p:sp>
        <p:nvSpPr>
          <p:cNvPr id="3" name="Content Placeholder 2">
            <a:extLst>
              <a:ext uri="{FF2B5EF4-FFF2-40B4-BE49-F238E27FC236}">
                <a16:creationId xmlns:a16="http://schemas.microsoft.com/office/drawing/2014/main" id="{B80E113A-51EC-6B2D-8EF1-425B2A699BC0}"/>
              </a:ext>
            </a:extLst>
          </p:cNvPr>
          <p:cNvSpPr>
            <a:spLocks noGrp="1"/>
          </p:cNvSpPr>
          <p:nvPr>
            <p:ph sz="half" idx="1"/>
          </p:nvPr>
        </p:nvSpPr>
        <p:spPr>
          <a:xfrm>
            <a:off x="419099" y="1524000"/>
            <a:ext cx="8305801" cy="4724400"/>
          </a:xfrm>
        </p:spPr>
        <p:txBody>
          <a:bodyPr>
            <a:normAutofit/>
          </a:bodyPr>
          <a:lstStyle/>
          <a:p>
            <a:r>
              <a:rPr lang="en-US" sz="2400" b="1" dirty="0"/>
              <a:t>Assumptions</a:t>
            </a:r>
          </a:p>
          <a:p>
            <a:pPr lvl="1">
              <a:buFont typeface="Courier New" panose="02070309020205020404" pitchFamily="49" charset="0"/>
              <a:buChar char="o"/>
            </a:pPr>
            <a:r>
              <a:rPr lang="en-US" sz="2200" dirty="0"/>
              <a:t>The exercise is conducted in a no-fault learning environment wherein players will have a chance to test capabilities, plans, systems, and processes</a:t>
            </a:r>
          </a:p>
          <a:p>
            <a:pPr lvl="1">
              <a:buFont typeface="Courier New" panose="02070309020205020404" pitchFamily="49" charset="0"/>
              <a:buChar char="o"/>
            </a:pPr>
            <a:r>
              <a:rPr lang="en-US" sz="2200" dirty="0"/>
              <a:t>The exercise scenario is plausible, and events occur as they are presented</a:t>
            </a:r>
          </a:p>
          <a:p>
            <a:pPr>
              <a:spcBef>
                <a:spcPts val="1200"/>
              </a:spcBef>
            </a:pPr>
            <a:r>
              <a:rPr lang="en-US" sz="2400" b="1" dirty="0"/>
              <a:t>Artificialities</a:t>
            </a:r>
          </a:p>
          <a:p>
            <a:pPr lvl="1">
              <a:buFont typeface="Courier New" panose="02070309020205020404" pitchFamily="49" charset="0"/>
              <a:buChar char="o"/>
            </a:pPr>
            <a:r>
              <a:rPr lang="en-US" sz="2200" dirty="0"/>
              <a:t>Impacts across the operational area</a:t>
            </a:r>
          </a:p>
          <a:p>
            <a:pPr lvl="1">
              <a:buFont typeface="Courier New" panose="02070309020205020404" pitchFamily="49" charset="0"/>
              <a:buChar char="o"/>
            </a:pPr>
            <a:r>
              <a:rPr lang="en-US" sz="2200" dirty="0"/>
              <a:t>Some time lapses may be artificially used to achieve the exercise objectives</a:t>
            </a:r>
          </a:p>
        </p:txBody>
      </p:sp>
    </p:spTree>
    <p:extLst>
      <p:ext uri="{BB962C8B-B14F-4D97-AF65-F5344CB8AC3E}">
        <p14:creationId xmlns:p14="http://schemas.microsoft.com/office/powerpoint/2010/main" val="135381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A853-2A19-04BC-2D60-996AFD9B5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10268-A9C1-6961-8F96-A45BE9BEB0EC}"/>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Evaluation</a:t>
            </a:r>
          </a:p>
        </p:txBody>
      </p:sp>
      <p:sp>
        <p:nvSpPr>
          <p:cNvPr id="3" name="Content Placeholder 2">
            <a:extLst>
              <a:ext uri="{FF2B5EF4-FFF2-40B4-BE49-F238E27FC236}">
                <a16:creationId xmlns:a16="http://schemas.microsoft.com/office/drawing/2014/main" id="{FA681A64-345A-8DA9-5ABC-7F9C6E3CEADD}"/>
              </a:ext>
            </a:extLst>
          </p:cNvPr>
          <p:cNvSpPr>
            <a:spLocks noGrp="1"/>
          </p:cNvSpPr>
          <p:nvPr>
            <p:ph sz="half" idx="1"/>
          </p:nvPr>
        </p:nvSpPr>
        <p:spPr>
          <a:xfrm>
            <a:off x="419099" y="1524000"/>
            <a:ext cx="5219701" cy="4724400"/>
          </a:xfrm>
        </p:spPr>
        <p:txBody>
          <a:bodyPr>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Exercise Evaluation</a:t>
            </a:r>
          </a:p>
          <a:p>
            <a:pPr marL="800100" lvl="1">
              <a:spcBef>
                <a:spcPct val="20000"/>
              </a:spcBef>
              <a:buClrTx/>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Participant Feedback Forms</a:t>
            </a:r>
            <a:r>
              <a:rPr lang="en-US" sz="2200" dirty="0">
                <a:solidFill>
                  <a:srgbClr val="262626"/>
                </a:solidFill>
                <a:latin typeface="Arial"/>
                <a:cs typeface="Arial"/>
              </a:rPr>
              <a:t> – Scan QR Code or complete a hard copy. </a:t>
            </a:r>
            <a:endParaRPr kumimoji="0" lang="en-US" sz="2200" b="0" i="0" u="none" strike="noStrike" kern="1200" cap="none" spc="0" normalizeH="0" baseline="0" noProof="0" dirty="0">
              <a:ln>
                <a:noFill/>
              </a:ln>
              <a:solidFill>
                <a:srgbClr val="262626"/>
              </a:solidFill>
              <a:effectLst/>
              <a:uLnTx/>
              <a:uFillTx/>
              <a:latin typeface="Arial"/>
              <a:ea typeface="+mn-ea"/>
              <a:cs typeface="Arial"/>
            </a:endParaRPr>
          </a:p>
          <a:p>
            <a:pPr marL="800100" lvl="1">
              <a:spcBef>
                <a:spcPts val="1800"/>
              </a:spcBef>
              <a:buClrTx/>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Hot Wash Notes –Immediately following the exercise, we will conduct a short discussion on strengths and areas for improvement. </a:t>
            </a:r>
          </a:p>
        </p:txBody>
      </p:sp>
      <p:pic>
        <p:nvPicPr>
          <p:cNvPr id="5" name="Picture 4" descr="A qr code on a green background&#10;&#10;AI-generated content may be incorrect.">
            <a:extLst>
              <a:ext uri="{FF2B5EF4-FFF2-40B4-BE49-F238E27FC236}">
                <a16:creationId xmlns:a16="http://schemas.microsoft.com/office/drawing/2014/main" id="{CFB1BD35-1B40-A6E5-D4E0-212BAB84D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046" y="2286000"/>
            <a:ext cx="2895600" cy="2895600"/>
          </a:xfrm>
          <a:prstGeom prst="rect">
            <a:avLst/>
          </a:prstGeom>
        </p:spPr>
      </p:pic>
    </p:spTree>
    <p:extLst>
      <p:ext uri="{BB962C8B-B14F-4D97-AF65-F5344CB8AC3E}">
        <p14:creationId xmlns:p14="http://schemas.microsoft.com/office/powerpoint/2010/main" val="39370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63E3A-C405-5C4B-1244-D9F285554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BDA96-C359-37F6-69F2-146DFCB0E9A2}"/>
              </a:ext>
            </a:extLst>
          </p:cNvPr>
          <p:cNvSpPr>
            <a:spLocks noGrp="1"/>
          </p:cNvSpPr>
          <p:nvPr>
            <p:ph type="title"/>
          </p:nvPr>
        </p:nvSpPr>
        <p:spPr>
          <a:xfrm>
            <a:off x="228600" y="152400"/>
            <a:ext cx="8686800" cy="609600"/>
          </a:xfrm>
        </p:spPr>
        <p:txBody>
          <a:bodyPr anchor="b">
            <a:noAutofit/>
          </a:bodyPr>
          <a:lstStyle/>
          <a:p>
            <a:r>
              <a:rPr lang="en-US" dirty="0">
                <a:latin typeface="Arial" panose="020B0604020202020204" pitchFamily="34" charset="0"/>
                <a:cs typeface="Arial" panose="020B0604020202020204" pitchFamily="34" charset="0"/>
              </a:rPr>
              <a:t>Considerations When Responding to the Scenario</a:t>
            </a:r>
          </a:p>
        </p:txBody>
      </p:sp>
      <p:sp>
        <p:nvSpPr>
          <p:cNvPr id="3" name="Content Placeholder 2">
            <a:extLst>
              <a:ext uri="{FF2B5EF4-FFF2-40B4-BE49-F238E27FC236}">
                <a16:creationId xmlns:a16="http://schemas.microsoft.com/office/drawing/2014/main" id="{27C3FAD9-5E33-E97D-9314-917DCEF85EA6}"/>
              </a:ext>
            </a:extLst>
          </p:cNvPr>
          <p:cNvSpPr>
            <a:spLocks noGrp="1"/>
          </p:cNvSpPr>
          <p:nvPr>
            <p:ph sz="half" idx="1"/>
          </p:nvPr>
        </p:nvSpPr>
        <p:spPr>
          <a:xfrm>
            <a:off x="419099" y="1524000"/>
            <a:ext cx="8305801" cy="4724400"/>
          </a:xfrm>
        </p:spPr>
        <p:txBody>
          <a:bodyPr>
            <a:normAutofit fontScale="92500" lnSpcReduction="10000"/>
          </a:bodyPr>
          <a:lstStyle/>
          <a:p>
            <a:pPr marL="457200" indent="-457200">
              <a:lnSpc>
                <a:spcPct val="110000"/>
              </a:lnSpc>
              <a:spcBef>
                <a:spcPct val="20000"/>
              </a:spcBef>
              <a:buClrTx/>
              <a:buSzTx/>
              <a:defRPr/>
            </a:pPr>
            <a:r>
              <a:rPr kumimoji="0" lang="en-US" sz="2600" b="0" i="0" u="none" strike="noStrike" kern="1200" cap="none" spc="0" normalizeH="0" baseline="0" noProof="0" dirty="0">
                <a:ln>
                  <a:noFill/>
                </a:ln>
                <a:solidFill>
                  <a:srgbClr val="262626"/>
                </a:solidFill>
                <a:effectLst/>
                <a:uLnTx/>
                <a:uFillTx/>
                <a:latin typeface="Arial"/>
                <a:ea typeface="+mn-ea"/>
                <a:cs typeface="Arial"/>
              </a:rPr>
              <a:t>Will there be enough:</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Staff?</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Space?</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Supplies &amp; Equipment?</a:t>
            </a:r>
          </a:p>
          <a:p>
            <a:pPr marL="457200" indent="-457200">
              <a:lnSpc>
                <a:spcPct val="110000"/>
              </a:lnSpc>
              <a:spcBef>
                <a:spcPct val="20000"/>
              </a:spcBef>
              <a:buClrTx/>
              <a:buSzTx/>
              <a:defRPr/>
            </a:pPr>
            <a:r>
              <a:rPr kumimoji="0" lang="en-US" sz="2600" b="0" i="0" u="none" strike="noStrike" kern="1200" cap="none" spc="0" normalizeH="0" baseline="0" noProof="0" dirty="0">
                <a:ln>
                  <a:noFill/>
                </a:ln>
                <a:solidFill>
                  <a:srgbClr val="262626"/>
                </a:solidFill>
                <a:effectLst/>
                <a:uLnTx/>
                <a:uFillTx/>
                <a:latin typeface="Arial"/>
                <a:ea typeface="+mn-ea"/>
                <a:cs typeface="Arial"/>
              </a:rPr>
              <a:t>Special considerations:</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Evacuations</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Staffing Impacts</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Available Resources</a:t>
            </a:r>
          </a:p>
          <a:p>
            <a:pPr marL="800100" marR="0" lvl="1" algn="l" defTabSz="914400" rtl="0" eaLnBrk="1" fontAlgn="auto" latinLnBrk="0" hangingPunct="1">
              <a:lnSpc>
                <a:spcPct val="110000"/>
              </a:lnSpc>
              <a:spcBef>
                <a:spcPct val="20000"/>
              </a:spcBef>
              <a:spcAft>
                <a:spcPts val="0"/>
              </a:spcAft>
              <a:buClrTx/>
              <a:buSzTx/>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Responder Safety</a:t>
            </a:r>
          </a:p>
          <a:p>
            <a:pPr marL="800100" lvl="1">
              <a:lnSpc>
                <a:spcPct val="110000"/>
              </a:lnSpc>
              <a:spcBef>
                <a:spcPct val="20000"/>
              </a:spcBef>
              <a:buClrTx/>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Public Messaging</a:t>
            </a:r>
          </a:p>
          <a:p>
            <a:pPr marL="800100" lvl="1">
              <a:lnSpc>
                <a:spcPct val="110000"/>
              </a:lnSpc>
              <a:spcBef>
                <a:spcPct val="20000"/>
              </a:spcBef>
              <a:buClrTx/>
              <a:defRPr/>
            </a:pPr>
            <a:r>
              <a:rPr lang="en-US" sz="2400" dirty="0">
                <a:solidFill>
                  <a:srgbClr val="262626"/>
                </a:solidFill>
                <a:latin typeface="Arial"/>
                <a:cs typeface="Arial"/>
              </a:rPr>
              <a:t>Systems? (i.e., patient tracking, messaging)</a:t>
            </a:r>
            <a:endParaRPr lang="en-US" sz="2400" dirty="0">
              <a:solidFill>
                <a:srgbClr val="FFC000"/>
              </a:solidFill>
              <a:latin typeface="Arial"/>
              <a:cs typeface="Arial"/>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262626"/>
              </a:solidFill>
              <a:effectLst/>
              <a:uLnTx/>
              <a:uFillTx/>
              <a:latin typeface="Arial"/>
              <a:ea typeface="+mn-ea"/>
              <a:cs typeface="Arial"/>
            </a:endParaRPr>
          </a:p>
        </p:txBody>
      </p:sp>
    </p:spTree>
    <p:extLst>
      <p:ext uri="{BB962C8B-B14F-4D97-AF65-F5344CB8AC3E}">
        <p14:creationId xmlns:p14="http://schemas.microsoft.com/office/powerpoint/2010/main" val="368511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987CD-2E9D-DF79-40CB-184E7D7B58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AC54E-7B48-BE6B-4E33-73B029F50466}"/>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Exercise Rules</a:t>
            </a:r>
          </a:p>
        </p:txBody>
      </p:sp>
      <p:sp>
        <p:nvSpPr>
          <p:cNvPr id="3" name="Content Placeholder 2">
            <a:extLst>
              <a:ext uri="{FF2B5EF4-FFF2-40B4-BE49-F238E27FC236}">
                <a16:creationId xmlns:a16="http://schemas.microsoft.com/office/drawing/2014/main" id="{186E240F-B9E4-F4DB-5E35-D6A2342915D4}"/>
              </a:ext>
            </a:extLst>
          </p:cNvPr>
          <p:cNvSpPr>
            <a:spLocks noGrp="1"/>
          </p:cNvSpPr>
          <p:nvPr>
            <p:ph sz="half" idx="1"/>
          </p:nvPr>
        </p:nvSpPr>
        <p:spPr>
          <a:xfrm>
            <a:off x="381000" y="1371600"/>
            <a:ext cx="8305801" cy="4724400"/>
          </a:xfrm>
        </p:spPr>
        <p:txBody>
          <a:bodyPr>
            <a:noAutofit/>
          </a:bodyPr>
          <a:lstStyle/>
          <a:p>
            <a:pPr marL="61913" marR="400050" indent="-61913" algn="just">
              <a:spcAft>
                <a:spcPts val="800"/>
              </a:spcAft>
              <a:buNone/>
            </a:pPr>
            <a:r>
              <a:rPr lang="en-US" sz="2100" dirty="0">
                <a:effectLst/>
                <a:ea typeface="Times New Roman" panose="02020603050405020304" pitchFamily="18" charset="0"/>
              </a:rPr>
              <a:t>The following general rules govern exercise play:</a:t>
            </a:r>
          </a:p>
          <a:p>
            <a:pPr marL="576263" marR="400050" indent="-285750">
              <a:tabLst>
                <a:tab pos="1716088" algn="l"/>
              </a:tabLst>
            </a:pPr>
            <a:r>
              <a:rPr lang="en-US" sz="2100" b="0" dirty="0">
                <a:effectLst/>
              </a:rPr>
              <a:t>Real-world emergency actions take priority over exercise actions.</a:t>
            </a:r>
            <a:endParaRPr lang="en-US" sz="2100" b="1" dirty="0">
              <a:effectLst/>
            </a:endParaRPr>
          </a:p>
          <a:p>
            <a:pPr marL="576263" marR="400050" indent="-285750">
              <a:tabLst>
                <a:tab pos="1716088" algn="l"/>
              </a:tabLst>
            </a:pPr>
            <a:r>
              <a:rPr lang="en-US" sz="2100" b="0" dirty="0">
                <a:effectLst/>
              </a:rPr>
              <a:t>Exercise players will comply with real-world emergency procedures, unless otherwise directed by the control staff.</a:t>
            </a:r>
            <a:endParaRPr lang="en-US" sz="2100" b="1" dirty="0">
              <a:effectLst/>
            </a:endParaRPr>
          </a:p>
          <a:p>
            <a:pPr marL="576263" marR="400050" indent="-285750">
              <a:tabLst>
                <a:tab pos="1716088" algn="l"/>
              </a:tabLst>
            </a:pPr>
            <a:r>
              <a:rPr lang="en-US" sz="2100" b="0" dirty="0">
                <a:effectLst/>
              </a:rPr>
              <a:t>All communications (including written, radio, telephone, and e-mail) during the exercise will begin and end with the statement “This is an exercise.”</a:t>
            </a:r>
            <a:endParaRPr lang="en-US" sz="2100" b="1" dirty="0">
              <a:effectLst/>
            </a:endParaRPr>
          </a:p>
          <a:p>
            <a:pPr marL="576263" marR="400050" indent="-285750">
              <a:tabLst>
                <a:tab pos="1716088" algn="l"/>
              </a:tabLst>
            </a:pPr>
            <a:r>
              <a:rPr lang="en-US" sz="2100" b="0" dirty="0">
                <a:effectLst/>
              </a:rPr>
              <a:t>Exercise players who place telephone calls or initiate radio communication with the </a:t>
            </a:r>
            <a:r>
              <a:rPr lang="en-US" sz="2100" b="0" dirty="0" err="1">
                <a:effectLst/>
              </a:rPr>
              <a:t>SimCell</a:t>
            </a:r>
            <a:r>
              <a:rPr lang="en-US" sz="2100" b="0" dirty="0">
                <a:effectLst/>
              </a:rPr>
              <a:t> or through</a:t>
            </a:r>
            <a:r>
              <a:rPr lang="en-US" sz="2100" b="0" dirty="0">
                <a:effectLst/>
                <a:highlight>
                  <a:srgbClr val="FFFF00"/>
                </a:highlight>
              </a:rPr>
              <a:t> ReddiNet </a:t>
            </a:r>
            <a:r>
              <a:rPr lang="en-US" sz="2100" b="0" dirty="0">
                <a:effectLst/>
              </a:rPr>
              <a:t>must identify the organization or individual with whom they wish to speak.</a:t>
            </a:r>
          </a:p>
          <a:p>
            <a:pPr marL="878015" marR="400050" lvl="1" indent="-285750">
              <a:tabLst>
                <a:tab pos="1716088" algn="l"/>
              </a:tabLst>
            </a:pPr>
            <a:r>
              <a:rPr lang="en-US" sz="2100" dirty="0"/>
              <a:t>Only use contact information found in the Exercise Plan Communications Plan (Appendix B)</a:t>
            </a:r>
            <a:endParaRPr lang="en-US" sz="2100" b="1" dirty="0">
              <a:effectLst/>
            </a:endParaRPr>
          </a:p>
        </p:txBody>
      </p:sp>
    </p:spTree>
    <p:extLst>
      <p:ext uri="{BB962C8B-B14F-4D97-AF65-F5344CB8AC3E}">
        <p14:creationId xmlns:p14="http://schemas.microsoft.com/office/powerpoint/2010/main" val="35264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5117-AE67-5FAC-86C7-F71BD8607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50931-5AA7-B600-BE96-EB3DE353EF9E}"/>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Scenario</a:t>
            </a:r>
          </a:p>
        </p:txBody>
      </p:sp>
      <p:sp>
        <p:nvSpPr>
          <p:cNvPr id="3" name="Content Placeholder 2">
            <a:extLst>
              <a:ext uri="{FF2B5EF4-FFF2-40B4-BE49-F238E27FC236}">
                <a16:creationId xmlns:a16="http://schemas.microsoft.com/office/drawing/2014/main" id="{97304352-4CDB-6C38-3A7B-8450C028FDB8}"/>
              </a:ext>
            </a:extLst>
          </p:cNvPr>
          <p:cNvSpPr>
            <a:spLocks noGrp="1"/>
          </p:cNvSpPr>
          <p:nvPr>
            <p:ph sz="half" idx="1"/>
          </p:nvPr>
        </p:nvSpPr>
        <p:spPr>
          <a:xfrm>
            <a:off x="419099" y="1295400"/>
            <a:ext cx="4991101" cy="4953000"/>
          </a:xfrm>
        </p:spPr>
        <p:txBody>
          <a:bodyPr>
            <a:noAutofit/>
          </a:bodyPr>
          <a:lstStyle/>
          <a:p>
            <a:pPr marL="109728" indent="0">
              <a:lnSpc>
                <a:spcPct val="90000"/>
              </a:lnSpc>
              <a:buNone/>
            </a:pPr>
            <a:r>
              <a:rPr lang="en-US" sz="2400" dirty="0"/>
              <a:t>Cyber-Attack</a:t>
            </a:r>
          </a:p>
          <a:p>
            <a:pPr>
              <a:lnSpc>
                <a:spcPct val="90000"/>
              </a:lnSpc>
            </a:pPr>
            <a:r>
              <a:rPr lang="en-US" sz="1800" dirty="0"/>
              <a:t>An employee receives an email that appears to come from the IT department, requesting immediate verification of login credentials to access updated patient scheduling software. The employee clicks the link and enters their username and password.</a:t>
            </a:r>
          </a:p>
          <a:p>
            <a:pPr>
              <a:lnSpc>
                <a:spcPct val="90000"/>
              </a:lnSpc>
            </a:pPr>
            <a:r>
              <a:rPr lang="en-US" sz="1800" dirty="0"/>
              <a:t>Within hours, attackers use the compromised account to access the  Electronic Health Record (EHR) system.</a:t>
            </a:r>
          </a:p>
          <a:p>
            <a:pPr>
              <a:lnSpc>
                <a:spcPct val="90000"/>
              </a:lnSpc>
            </a:pPr>
            <a:r>
              <a:rPr lang="en-US" sz="1800" dirty="0"/>
              <a:t>They exfiltrate patient data, including names, medical histories, and insurance information. </a:t>
            </a:r>
          </a:p>
          <a:p>
            <a:pPr>
              <a:lnSpc>
                <a:spcPct val="90000"/>
              </a:lnSpc>
            </a:pPr>
            <a:r>
              <a:rPr lang="en-US" sz="1800" dirty="0"/>
              <a:t>The attackers then deploy ransomware, encrypting critical systems and disrupting patient care in the emergency department.</a:t>
            </a:r>
          </a:p>
          <a:p>
            <a:pPr>
              <a:lnSpc>
                <a:spcPct val="90000"/>
              </a:lnSpc>
            </a:pPr>
            <a:endParaRPr lang="en-US" sz="1800" dirty="0"/>
          </a:p>
          <a:p>
            <a:pPr marL="109728" indent="0" algn="ctr">
              <a:lnSpc>
                <a:spcPct val="90000"/>
              </a:lnSpc>
              <a:buNone/>
            </a:pPr>
            <a:r>
              <a:rPr lang="en-US" sz="1800" dirty="0"/>
              <a:t>Full scenario in Appendix C</a:t>
            </a:r>
          </a:p>
          <a:p>
            <a:pPr marL="0" marR="0" lvl="0" indent="0" algn="l" defTabSz="914400" rtl="0" eaLnBrk="1" fontAlgn="auto" latinLnBrk="0" hangingPunct="1">
              <a:spcBef>
                <a:spcPct val="20000"/>
              </a:spcBef>
              <a:spcAft>
                <a:spcPts val="0"/>
              </a:spcAft>
              <a:buClrTx/>
              <a:buSz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a:endParaRPr>
          </a:p>
        </p:txBody>
      </p:sp>
      <p:pic>
        <p:nvPicPr>
          <p:cNvPr id="5" name="Picture 4" descr="A person in blue scrubs holding another person in her back&#10;&#10;AI-generated content may be incorrect.">
            <a:extLst>
              <a:ext uri="{FF2B5EF4-FFF2-40B4-BE49-F238E27FC236}">
                <a16:creationId xmlns:a16="http://schemas.microsoft.com/office/drawing/2014/main" id="{618DFA64-369C-4939-C287-383C6D816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957" y="1428750"/>
            <a:ext cx="3333750" cy="4000500"/>
          </a:xfrm>
          <a:prstGeom prst="rect">
            <a:avLst/>
          </a:prstGeom>
        </p:spPr>
      </p:pic>
      <p:sp>
        <p:nvSpPr>
          <p:cNvPr id="4" name="TextBox 3">
            <a:extLst>
              <a:ext uri="{FF2B5EF4-FFF2-40B4-BE49-F238E27FC236}">
                <a16:creationId xmlns:a16="http://schemas.microsoft.com/office/drawing/2014/main" id="{46C72932-C001-76AB-A741-8E7147EE4B9E}"/>
              </a:ext>
            </a:extLst>
          </p:cNvPr>
          <p:cNvSpPr txBox="1"/>
          <p:nvPr/>
        </p:nvSpPr>
        <p:spPr>
          <a:xfrm>
            <a:off x="5795894" y="5562600"/>
            <a:ext cx="292900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Don’t Fight the Scenario!</a:t>
            </a:r>
          </a:p>
        </p:txBody>
      </p:sp>
    </p:spTree>
    <p:extLst>
      <p:ext uri="{BB962C8B-B14F-4D97-AF65-F5344CB8AC3E}">
        <p14:creationId xmlns:p14="http://schemas.microsoft.com/office/powerpoint/2010/main" val="19715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354C-9A7C-E711-4277-F4157A840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701D5-8E33-37DC-83F2-F7428200DBDD}"/>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Start Exercise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(Wait for the Injects to come)</a:t>
            </a:r>
          </a:p>
        </p:txBody>
      </p:sp>
    </p:spTree>
    <p:extLst>
      <p:ext uri="{BB962C8B-B14F-4D97-AF65-F5344CB8AC3E}">
        <p14:creationId xmlns:p14="http://schemas.microsoft.com/office/powerpoint/2010/main" val="35173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39E02-4BA4-C7BE-D44A-90A083595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3F18D-DD8D-BDB6-CB37-0947B1E9EF15}"/>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End Exercise</a:t>
            </a:r>
          </a:p>
        </p:txBody>
      </p:sp>
    </p:spTree>
    <p:extLst>
      <p:ext uri="{BB962C8B-B14F-4D97-AF65-F5344CB8AC3E}">
        <p14:creationId xmlns:p14="http://schemas.microsoft.com/office/powerpoint/2010/main" val="407456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Welcome and Overview</a:t>
            </a:r>
          </a:p>
        </p:txBody>
      </p:sp>
      <p:sp>
        <p:nvSpPr>
          <p:cNvPr id="3" name="Content Placeholder 2"/>
          <p:cNvSpPr>
            <a:spLocks noGrp="1"/>
          </p:cNvSpPr>
          <p:nvPr>
            <p:ph sz="half" idx="1"/>
          </p:nvPr>
        </p:nvSpPr>
        <p:spPr>
          <a:xfrm>
            <a:off x="381000" y="1524000"/>
            <a:ext cx="4343400" cy="4724400"/>
          </a:xfrm>
        </p:spPr>
        <p:txBody>
          <a:bodyPr>
            <a:normAutofit/>
          </a:bodyPr>
          <a:lstStyle/>
          <a:p>
            <a:pPr marL="0" indent="0">
              <a:buNone/>
            </a:pPr>
            <a:r>
              <a:rPr lang="en-US" sz="2400" dirty="0"/>
              <a:t>Welcome</a:t>
            </a:r>
          </a:p>
          <a:p>
            <a:r>
              <a:rPr lang="en-US" dirty="0"/>
              <a:t>Name</a:t>
            </a:r>
          </a:p>
          <a:p>
            <a:r>
              <a:rPr lang="en-US" dirty="0"/>
              <a:t>Position</a:t>
            </a:r>
          </a:p>
          <a:p>
            <a:r>
              <a:rPr lang="en-US" dirty="0"/>
              <a:t>Agency/Organization</a:t>
            </a:r>
          </a:p>
          <a:p>
            <a:r>
              <a:rPr lang="en-US" dirty="0"/>
              <a:t>Optional: Icebreaker</a:t>
            </a:r>
          </a:p>
          <a:p>
            <a:pPr marL="0" indent="0">
              <a:buNone/>
            </a:pPr>
            <a:br>
              <a:rPr lang="en-US" sz="2800" dirty="0"/>
            </a:br>
            <a:r>
              <a:rPr lang="en-US" sz="2400" dirty="0"/>
              <a:t>Materials</a:t>
            </a:r>
          </a:p>
          <a:p>
            <a:r>
              <a:rPr lang="en-US" dirty="0"/>
              <a:t>Situation Manual</a:t>
            </a:r>
          </a:p>
          <a:p>
            <a:r>
              <a:rPr lang="en-US" dirty="0"/>
              <a:t>Feedback Form</a:t>
            </a:r>
          </a:p>
          <a:p>
            <a:r>
              <a:rPr lang="en-US" dirty="0"/>
              <a:t>Player Handout</a:t>
            </a:r>
          </a:p>
          <a:p>
            <a:pPr marL="342900" indent="-342900">
              <a:spcBef>
                <a:spcPts val="600"/>
              </a:spcBef>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9333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6EE0A-962D-EBC8-C392-203FA6B65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6FEFA-3AC8-F838-A54B-8639C0992897}"/>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Hotwash</a:t>
            </a:r>
          </a:p>
        </p:txBody>
      </p:sp>
    </p:spTree>
    <p:extLst>
      <p:ext uri="{BB962C8B-B14F-4D97-AF65-F5344CB8AC3E}">
        <p14:creationId xmlns:p14="http://schemas.microsoft.com/office/powerpoint/2010/main" val="248470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C424-766A-2062-DC7E-69D9E5EFC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AAF4B-E755-05A4-9205-DA7E6432732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Hot Wash</a:t>
            </a:r>
          </a:p>
        </p:txBody>
      </p:sp>
      <p:sp>
        <p:nvSpPr>
          <p:cNvPr id="3" name="Content Placeholder 2">
            <a:extLst>
              <a:ext uri="{FF2B5EF4-FFF2-40B4-BE49-F238E27FC236}">
                <a16:creationId xmlns:a16="http://schemas.microsoft.com/office/drawing/2014/main" id="{A8F03650-B306-D84A-7604-EEC1D9340637}"/>
              </a:ext>
            </a:extLst>
          </p:cNvPr>
          <p:cNvSpPr>
            <a:spLocks noGrp="1"/>
          </p:cNvSpPr>
          <p:nvPr>
            <p:ph idx="1"/>
          </p:nvPr>
        </p:nvSpPr>
        <p:spPr>
          <a:xfrm>
            <a:off x="342900" y="1371600"/>
            <a:ext cx="8458200" cy="4898136"/>
          </a:xfrm>
        </p:spPr>
        <p:txBody>
          <a:bodyPr/>
          <a:lstStyle/>
          <a:p>
            <a:pPr lvl="1">
              <a:spcBef>
                <a:spcPts val="1200"/>
              </a:spcBef>
            </a:pPr>
            <a:r>
              <a:rPr lang="en-US" dirty="0"/>
              <a:t>Provide two strengths that you observed during today’s discussion</a:t>
            </a:r>
          </a:p>
          <a:p>
            <a:pPr lvl="1">
              <a:spcBef>
                <a:spcPts val="2400"/>
              </a:spcBef>
            </a:pPr>
            <a:r>
              <a:rPr lang="en-US" dirty="0"/>
              <a:t>Provide two areas for improvements that you observed during today’s discussion.</a:t>
            </a:r>
          </a:p>
          <a:p>
            <a:pPr lvl="1"/>
            <a:endParaRPr lang="en-US" dirty="0"/>
          </a:p>
          <a:p>
            <a:pPr lvl="1"/>
            <a:endParaRPr lang="en-US" dirty="0"/>
          </a:p>
        </p:txBody>
      </p:sp>
      <p:pic>
        <p:nvPicPr>
          <p:cNvPr id="4" name="Picture 2" descr="20+ Funny survey memes of all time">
            <a:extLst>
              <a:ext uri="{FF2B5EF4-FFF2-40B4-BE49-F238E27FC236}">
                <a16:creationId xmlns:a16="http://schemas.microsoft.com/office/drawing/2014/main" id="{96F863B5-5555-E7E0-BD72-F412B7497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7" y="3505200"/>
            <a:ext cx="4848225" cy="287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8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4BEF-D129-3E19-C98A-61A66F4927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13063-0F92-89BA-11D2-798AB8B068F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Questions? </a:t>
            </a:r>
          </a:p>
        </p:txBody>
      </p:sp>
      <p:pic>
        <p:nvPicPr>
          <p:cNvPr id="6" name="Content Placeholder 10" descr="Cartoon a cartoon of a person talking to a question&#10;&#10;Description automatically generated">
            <a:extLst>
              <a:ext uri="{FF2B5EF4-FFF2-40B4-BE49-F238E27FC236}">
                <a16:creationId xmlns:a16="http://schemas.microsoft.com/office/drawing/2014/main" id="{86415070-4B58-6076-C2DC-72587ABCD516}"/>
              </a:ext>
            </a:extLst>
          </p:cNvPr>
          <p:cNvPicPr>
            <a:picLocks noGrp="1" noChangeAspect="1"/>
          </p:cNvPicPr>
          <p:nvPr>
            <p:ph idx="1"/>
          </p:nvPr>
        </p:nvPicPr>
        <p:blipFill>
          <a:blip r:embed="rId3"/>
          <a:srcRect t="2887" b="15095"/>
          <a:stretch/>
        </p:blipFill>
        <p:spPr>
          <a:xfrm>
            <a:off x="990600" y="982834"/>
            <a:ext cx="7162800" cy="5874786"/>
          </a:xfrm>
        </p:spPr>
      </p:pic>
    </p:spTree>
    <p:extLst>
      <p:ext uri="{BB962C8B-B14F-4D97-AF65-F5344CB8AC3E}">
        <p14:creationId xmlns:p14="http://schemas.microsoft.com/office/powerpoint/2010/main" val="104184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E9DDF-CEF6-200C-17A3-9DB55233F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00937-41A8-B6D0-46DD-9484449F6C1F}"/>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Participant Feedback Forms</a:t>
            </a:r>
          </a:p>
        </p:txBody>
      </p:sp>
      <p:sp>
        <p:nvSpPr>
          <p:cNvPr id="3" name="Content Placeholder 2">
            <a:extLst>
              <a:ext uri="{FF2B5EF4-FFF2-40B4-BE49-F238E27FC236}">
                <a16:creationId xmlns:a16="http://schemas.microsoft.com/office/drawing/2014/main" id="{20324FF9-E82C-982C-AD86-2AE6603E13FA}"/>
              </a:ext>
            </a:extLst>
          </p:cNvPr>
          <p:cNvSpPr>
            <a:spLocks noGrp="1"/>
          </p:cNvSpPr>
          <p:nvPr>
            <p:ph sz="half" idx="1"/>
          </p:nvPr>
        </p:nvSpPr>
        <p:spPr>
          <a:xfrm>
            <a:off x="398158" y="1371600"/>
            <a:ext cx="5219701" cy="4724400"/>
          </a:xfrm>
        </p:spPr>
        <p:txBody>
          <a:bodyPr>
            <a:normAutofit/>
          </a:bodyPr>
          <a:lstStyle/>
          <a:p>
            <a:pPr marL="457200" marR="0" lvl="0" indent="-457200" algn="l" defTabSz="914400" rtl="0" eaLnBrk="1" fontAlgn="auto" latinLnBrk="0" hangingPunct="1">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62626"/>
                </a:solidFill>
                <a:effectLst/>
                <a:uLnTx/>
                <a:uFillTx/>
                <a:latin typeface="Arial"/>
                <a:ea typeface="+mn-ea"/>
                <a:cs typeface="Arial"/>
              </a:rPr>
              <a:t>Exercise Evaluation</a:t>
            </a:r>
          </a:p>
          <a:p>
            <a:pPr marL="800100" lvl="1">
              <a:spcBef>
                <a:spcPct val="20000"/>
              </a:spcBef>
              <a:buClrTx/>
              <a:defRPr/>
            </a:pPr>
            <a:r>
              <a:rPr kumimoji="0" lang="en-US" sz="2200" b="0" i="0" u="none" strike="noStrike" kern="1200" cap="none" spc="0" normalizeH="0" baseline="0" noProof="0" dirty="0">
                <a:ln>
                  <a:noFill/>
                </a:ln>
                <a:solidFill>
                  <a:srgbClr val="262626"/>
                </a:solidFill>
                <a:effectLst/>
                <a:uLnTx/>
                <a:uFillTx/>
                <a:latin typeface="Arial"/>
                <a:ea typeface="+mn-ea"/>
                <a:cs typeface="Arial"/>
              </a:rPr>
              <a:t>Participant Feedback Forms:</a:t>
            </a:r>
            <a:r>
              <a:rPr lang="en-US" sz="2200" dirty="0">
                <a:solidFill>
                  <a:srgbClr val="262626"/>
                </a:solidFill>
                <a:latin typeface="Arial"/>
                <a:cs typeface="Arial"/>
              </a:rPr>
              <a:t> Scan the QR Code or complete a hard copy of the evaluation. </a:t>
            </a:r>
            <a:endParaRPr kumimoji="0" lang="en-US" sz="2200" b="0" i="0" u="none" strike="noStrike" kern="1200" cap="none" spc="0" normalizeH="0" baseline="0" noProof="0" dirty="0">
              <a:ln>
                <a:noFill/>
              </a:ln>
              <a:solidFill>
                <a:srgbClr val="262626"/>
              </a:solidFill>
              <a:effectLst/>
              <a:uLnTx/>
              <a:uFillTx/>
              <a:latin typeface="Arial"/>
              <a:ea typeface="+mn-ea"/>
              <a:cs typeface="Arial"/>
            </a:endParaRPr>
          </a:p>
        </p:txBody>
      </p:sp>
      <p:pic>
        <p:nvPicPr>
          <p:cNvPr id="5" name="Picture 4" descr="A qr code on a green background&#10;&#10;AI-generated content may be incorrect.">
            <a:extLst>
              <a:ext uri="{FF2B5EF4-FFF2-40B4-BE49-F238E27FC236}">
                <a16:creationId xmlns:a16="http://schemas.microsoft.com/office/drawing/2014/main" id="{41BD233C-8B95-FAD4-6E1A-502BFA4DE7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9301" y="1241121"/>
            <a:ext cx="2895600" cy="2895600"/>
          </a:xfrm>
          <a:prstGeom prst="rect">
            <a:avLst/>
          </a:prstGeom>
        </p:spPr>
      </p:pic>
      <p:pic>
        <p:nvPicPr>
          <p:cNvPr id="4" name="Picture 2" descr="20+ Funny survey memes of all time - forms.app">
            <a:extLst>
              <a:ext uri="{FF2B5EF4-FFF2-40B4-BE49-F238E27FC236}">
                <a16:creationId xmlns:a16="http://schemas.microsoft.com/office/drawing/2014/main" id="{B1334103-69A1-1738-42C9-7114400D4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 y="3352800"/>
            <a:ext cx="3952875" cy="24560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eme Creator - Funny I WILL FIND YOU AND CHASE you for feedback Meme  Generator at MemeCreator.org!">
            <a:extLst>
              <a:ext uri="{FF2B5EF4-FFF2-40B4-BE49-F238E27FC236}">
                <a16:creationId xmlns:a16="http://schemas.microsoft.com/office/drawing/2014/main" id="{13AECF74-7802-C50D-1192-7AB6CCDBE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247" y="4419600"/>
            <a:ext cx="40957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2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998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Statewide Medical and Health Exercise Overview</a:t>
            </a:r>
          </a:p>
        </p:txBody>
      </p:sp>
      <p:sp>
        <p:nvSpPr>
          <p:cNvPr id="3" name="Content Placeholder 2"/>
          <p:cNvSpPr>
            <a:spLocks noGrp="1"/>
          </p:cNvSpPr>
          <p:nvPr>
            <p:ph idx="1"/>
          </p:nvPr>
        </p:nvSpPr>
        <p:spPr/>
        <p:txBody>
          <a:bodyPr/>
          <a:lstStyle/>
          <a:p>
            <a:pPr>
              <a:spcBef>
                <a:spcPts val="1200"/>
              </a:spcBef>
            </a:pPr>
            <a:r>
              <a:rPr lang="en-US" dirty="0"/>
              <a:t>The Statewide Medical Health Exercise (SWMHE) is an annual event designed to enhance the preparedness and response capabilities of the healthcare system.</a:t>
            </a:r>
          </a:p>
          <a:p>
            <a:pPr>
              <a:spcBef>
                <a:spcPts val="1200"/>
              </a:spcBef>
            </a:pPr>
            <a:r>
              <a:rPr lang="en-US" dirty="0"/>
              <a:t>The purpose of this exercise is to provide participants with an opportunity to evaluate current response concepts, plans, and capabilities in response to the scenario.</a:t>
            </a:r>
          </a:p>
          <a:p>
            <a:endParaRPr lang="en-US" dirty="0"/>
          </a:p>
        </p:txBody>
      </p:sp>
    </p:spTree>
    <p:extLst>
      <p:ext uri="{BB962C8B-B14F-4D97-AF65-F5344CB8AC3E}">
        <p14:creationId xmlns:p14="http://schemas.microsoft.com/office/powerpoint/2010/main" val="213927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31071-80AC-D881-33FD-D348F9697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8CA67-D16D-9B1D-0C91-0192ECA6DD9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Goals</a:t>
            </a:r>
          </a:p>
        </p:txBody>
      </p:sp>
      <p:sp>
        <p:nvSpPr>
          <p:cNvPr id="3" name="Content Placeholder 2">
            <a:extLst>
              <a:ext uri="{FF2B5EF4-FFF2-40B4-BE49-F238E27FC236}">
                <a16:creationId xmlns:a16="http://schemas.microsoft.com/office/drawing/2014/main" id="{46178758-AF6D-83A9-A1A8-C1FFB9E63F78}"/>
              </a:ext>
            </a:extLst>
          </p:cNvPr>
          <p:cNvSpPr>
            <a:spLocks noGrp="1"/>
          </p:cNvSpPr>
          <p:nvPr>
            <p:ph idx="1"/>
          </p:nvPr>
        </p:nvSpPr>
        <p:spPr>
          <a:xfrm>
            <a:off x="381000" y="1447800"/>
            <a:ext cx="8458200" cy="4898136"/>
          </a:xfrm>
        </p:spPr>
        <p:txBody>
          <a:bodyPr/>
          <a:lstStyle/>
          <a:p>
            <a:pPr marL="109728" indent="0">
              <a:spcBef>
                <a:spcPts val="1200"/>
              </a:spcBef>
              <a:buNone/>
            </a:pPr>
            <a:r>
              <a:rPr lang="en-US" dirty="0"/>
              <a:t>Exercise Goals</a:t>
            </a:r>
          </a:p>
          <a:p>
            <a:pPr>
              <a:spcBef>
                <a:spcPts val="1200"/>
              </a:spcBef>
            </a:pPr>
            <a:r>
              <a:rPr lang="en-US" sz="2200" dirty="0"/>
              <a:t>Test and validate policies, plans, procedures, training, equipment, and agreements</a:t>
            </a:r>
          </a:p>
          <a:p>
            <a:pPr>
              <a:spcBef>
                <a:spcPts val="1200"/>
              </a:spcBef>
            </a:pPr>
            <a:r>
              <a:rPr lang="en-US" sz="2200" dirty="0"/>
              <a:t>Clarify and train personnel in roles and responsibilities in emergency response and recovery</a:t>
            </a:r>
          </a:p>
          <a:p>
            <a:pPr>
              <a:spcBef>
                <a:spcPts val="1200"/>
              </a:spcBef>
            </a:pPr>
            <a:r>
              <a:rPr lang="en-US" sz="2200" dirty="0"/>
              <a:t>Improve interagency coordination</a:t>
            </a:r>
          </a:p>
          <a:p>
            <a:pPr>
              <a:spcBef>
                <a:spcPts val="1200"/>
              </a:spcBef>
            </a:pPr>
            <a:r>
              <a:rPr lang="en-US" sz="2200" dirty="0"/>
              <a:t>Identify gaps in resources and response plans</a:t>
            </a:r>
          </a:p>
          <a:p>
            <a:pPr>
              <a:spcBef>
                <a:spcPts val="1200"/>
              </a:spcBef>
            </a:pPr>
            <a:r>
              <a:rPr lang="en-US" sz="2200" dirty="0"/>
              <a:t>Strengthen relationships among all participating agencies</a:t>
            </a:r>
          </a:p>
          <a:p>
            <a:pPr>
              <a:spcBef>
                <a:spcPts val="1200"/>
              </a:spcBef>
            </a:pPr>
            <a:r>
              <a:rPr lang="en-US" sz="2200" dirty="0"/>
              <a:t>Meet various requirements from regulatory and accreditation agencies</a:t>
            </a:r>
          </a:p>
        </p:txBody>
      </p:sp>
    </p:spTree>
    <p:extLst>
      <p:ext uri="{BB962C8B-B14F-4D97-AF65-F5344CB8AC3E}">
        <p14:creationId xmlns:p14="http://schemas.microsoft.com/office/powerpoint/2010/main" val="325666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426BA-D134-6DEE-B5CC-929395299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E4246-5592-EE49-CD7D-D29BC5AF3E6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Schedule</a:t>
            </a:r>
          </a:p>
        </p:txBody>
      </p:sp>
      <p:graphicFrame>
        <p:nvGraphicFramePr>
          <p:cNvPr id="3" name="Table 2">
            <a:extLst>
              <a:ext uri="{FF2B5EF4-FFF2-40B4-BE49-F238E27FC236}">
                <a16:creationId xmlns:a16="http://schemas.microsoft.com/office/drawing/2014/main" id="{D66D04D6-819C-59A8-06DA-E92981EF6873}"/>
              </a:ext>
            </a:extLst>
          </p:cNvPr>
          <p:cNvGraphicFramePr>
            <a:graphicFrameLocks noGrp="1"/>
          </p:cNvGraphicFramePr>
          <p:nvPr>
            <p:extLst>
              <p:ext uri="{D42A27DB-BD31-4B8C-83A1-F6EECF244321}">
                <p14:modId xmlns:p14="http://schemas.microsoft.com/office/powerpoint/2010/main" val="2506862943"/>
              </p:ext>
            </p:extLst>
          </p:nvPr>
        </p:nvGraphicFramePr>
        <p:xfrm>
          <a:off x="685800" y="1066800"/>
          <a:ext cx="7620000" cy="5628011"/>
        </p:xfrm>
        <a:graphic>
          <a:graphicData uri="http://schemas.openxmlformats.org/drawingml/2006/table">
            <a:tbl>
              <a:tblPr firstRow="1" firstCol="1" bandRow="1"/>
              <a:tblGrid>
                <a:gridCol w="1854116">
                  <a:extLst>
                    <a:ext uri="{9D8B030D-6E8A-4147-A177-3AD203B41FA5}">
                      <a16:colId xmlns:a16="http://schemas.microsoft.com/office/drawing/2014/main" val="2412621896"/>
                    </a:ext>
                  </a:extLst>
                </a:gridCol>
                <a:gridCol w="5765884">
                  <a:extLst>
                    <a:ext uri="{9D8B030D-6E8A-4147-A177-3AD203B41FA5}">
                      <a16:colId xmlns:a16="http://schemas.microsoft.com/office/drawing/2014/main" val="4041357867"/>
                    </a:ext>
                  </a:extLst>
                </a:gridCol>
              </a:tblGrid>
              <a:tr h="381000">
                <a:tc>
                  <a:txBody>
                    <a:bodyPr/>
                    <a:lstStyle/>
                    <a:p>
                      <a:pPr marL="0" marR="0" algn="ctr">
                        <a:spcBef>
                          <a:spcPts val="1000"/>
                        </a:spcBef>
                        <a:buNone/>
                        <a:tabLst>
                          <a:tab pos="5943600" algn="r"/>
                          <a:tab pos="2971800" algn="ctr"/>
                          <a:tab pos="5943600" algn="r"/>
                        </a:tabLst>
                      </a:pPr>
                      <a:r>
                        <a:rPr lang="en-US" sz="1600" b="1">
                          <a:solidFill>
                            <a:srgbClr val="FFFFFF"/>
                          </a:solidFill>
                          <a:effectLst/>
                          <a:latin typeface="Arial" panose="020B0604020202020204" pitchFamily="34" charset="0"/>
                          <a:ea typeface="MS Gothic" panose="020B0609070205080204" pitchFamily="49" charset="-128"/>
                        </a:rPr>
                        <a:t>Time</a:t>
                      </a:r>
                      <a:endParaRPr lang="en-US" sz="1200" b="1">
                        <a:solidFill>
                          <a:srgbClr val="000080"/>
                        </a:solidFill>
                        <a:effectLst/>
                        <a:latin typeface="Arial" panose="020B0604020202020204" pitchFamily="34" charset="0"/>
                        <a:ea typeface="Times New Roman" panose="02020603050405020304" pitchFamily="18" charset="0"/>
                      </a:endParaRPr>
                    </a:p>
                  </a:txBody>
                  <a:tcPr marL="67422" marR="67422"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244061"/>
                    </a:solidFill>
                  </a:tcPr>
                </a:tc>
                <a:tc>
                  <a:txBody>
                    <a:bodyPr/>
                    <a:lstStyle/>
                    <a:p>
                      <a:pPr marL="0" marR="0" algn="ctr">
                        <a:spcBef>
                          <a:spcPts val="1000"/>
                        </a:spcBef>
                        <a:buNone/>
                        <a:tabLst>
                          <a:tab pos="5943600" algn="r"/>
                          <a:tab pos="2971800" algn="ctr"/>
                          <a:tab pos="5943600" algn="r"/>
                        </a:tabLst>
                      </a:pPr>
                      <a:r>
                        <a:rPr lang="en-US" sz="1600" b="1" dirty="0">
                          <a:solidFill>
                            <a:srgbClr val="FFFFFF"/>
                          </a:solidFill>
                          <a:effectLst/>
                          <a:latin typeface="Arial" panose="020B0604020202020204" pitchFamily="34" charset="0"/>
                          <a:ea typeface="MS Gothic" panose="020B0609070205080204" pitchFamily="49" charset="-128"/>
                        </a:rPr>
                        <a:t>Activity</a:t>
                      </a:r>
                      <a:endParaRPr lang="en-US" sz="1200" b="1" dirty="0">
                        <a:solidFill>
                          <a:srgbClr val="000080"/>
                        </a:solidFill>
                        <a:effectLst/>
                        <a:latin typeface="Arial" panose="020B0604020202020204" pitchFamily="34" charset="0"/>
                        <a:ea typeface="Times New Roman" panose="02020603050405020304" pitchFamily="18" charset="0"/>
                      </a:endParaRPr>
                    </a:p>
                  </a:txBody>
                  <a:tcPr marL="67422" marR="67422" marT="0" marB="0">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244061"/>
                    </a:solidFill>
                  </a:tcPr>
                </a:tc>
                <a:extLst>
                  <a:ext uri="{0D108BD9-81ED-4DB2-BD59-A6C34878D82A}">
                    <a16:rowId xmlns:a16="http://schemas.microsoft.com/office/drawing/2014/main" val="1487723239"/>
                  </a:ext>
                </a:extLst>
              </a:tr>
              <a:tr h="928021">
                <a:tc>
                  <a:txBody>
                    <a:bodyPr/>
                    <a:lstStyle/>
                    <a:p>
                      <a:pPr marL="0" marR="0" algn="ctr">
                        <a:buNone/>
                        <a:tabLst>
                          <a:tab pos="5943600" algn="r"/>
                          <a:tab pos="2971800" algn="ctr"/>
                          <a:tab pos="5943600" algn="r"/>
                        </a:tabLst>
                      </a:pPr>
                      <a:r>
                        <a:rPr lang="en-US" sz="1400" b="0" spc="-20">
                          <a:solidFill>
                            <a:srgbClr val="404040"/>
                          </a:solidFill>
                          <a:effectLst/>
                          <a:latin typeface="Arial" panose="020B0604020202020204" pitchFamily="34" charset="0"/>
                          <a:ea typeface="MS Mincho" panose="02020609040205080304" pitchFamily="49" charset="-128"/>
                        </a:rPr>
                        <a:t>7:00 AM</a:t>
                      </a:r>
                      <a:endParaRPr lang="en-US" sz="1100" b="1">
                        <a:solidFill>
                          <a:srgbClr val="000080"/>
                        </a:solidFill>
                        <a:effectLst/>
                        <a:latin typeface="Arial" panose="020B0604020202020204" pitchFamily="34" charset="0"/>
                        <a:ea typeface="Times New Roman" panose="02020603050405020304" pitchFamily="18" charset="0"/>
                      </a:endParaRPr>
                    </a:p>
                    <a:p>
                      <a:pPr marL="0" marR="0" algn="ctr">
                        <a:buNone/>
                        <a:tabLst>
                          <a:tab pos="5943600" algn="r"/>
                          <a:tab pos="2971800" algn="ctr"/>
                          <a:tab pos="5943600" algn="r"/>
                        </a:tabLst>
                      </a:pPr>
                      <a:r>
                        <a:rPr lang="en-US" sz="1400" b="1" i="1">
                          <a:solidFill>
                            <a:srgbClr val="000080"/>
                          </a:solidFill>
                          <a:effectLst/>
                          <a:latin typeface="Arial" panose="020B0604020202020204" pitchFamily="34" charset="0"/>
                          <a:ea typeface="MS Gothic" panose="020B0609070205080204" pitchFamily="49" charset="-128"/>
                        </a:rPr>
                        <a:t> </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0" marR="0" algn="ctr">
                        <a:buNone/>
                        <a:tabLst>
                          <a:tab pos="5943600" algn="r"/>
                          <a:tab pos="2971800" algn="ctr"/>
                          <a:tab pos="5943600" algn="r"/>
                        </a:tabLst>
                      </a:pPr>
                      <a:r>
                        <a:rPr lang="en-US" sz="1400" b="1" spc="-20">
                          <a:solidFill>
                            <a:srgbClr val="404040"/>
                          </a:solidFill>
                          <a:effectLst/>
                          <a:latin typeface="Arial" panose="020B0604020202020204" pitchFamily="34" charset="0"/>
                          <a:ea typeface="MS Mincho" panose="02020609040205080304" pitchFamily="49" charset="-128"/>
                        </a:rPr>
                        <a:t> </a:t>
                      </a:r>
                      <a:endParaRPr lang="en-US" sz="1100" b="1">
                        <a:solidFill>
                          <a:srgbClr val="000080"/>
                        </a:solidFill>
                        <a:effectLst/>
                        <a:latin typeface="Arial" panose="020B0604020202020204" pitchFamily="34" charset="0"/>
                        <a:ea typeface="Times New Roman" panose="02020603050405020304" pitchFamily="18" charset="0"/>
                      </a:endParaRPr>
                    </a:p>
                    <a:p>
                      <a:pPr marL="0" marR="0" algn="ctr">
                        <a:buNone/>
                        <a:tabLst>
                          <a:tab pos="5943600" algn="r"/>
                          <a:tab pos="2971800" algn="ctr"/>
                          <a:tab pos="5943600" algn="r"/>
                        </a:tabLst>
                      </a:pPr>
                      <a:r>
                        <a:rPr lang="en-US" sz="1400" b="1" spc="-20">
                          <a:solidFill>
                            <a:srgbClr val="404040"/>
                          </a:solidFill>
                          <a:effectLst/>
                          <a:latin typeface="Arial" panose="020B0604020202020204" pitchFamily="34" charset="0"/>
                          <a:ea typeface="MS Mincho" panose="02020609040205080304" pitchFamily="49" charset="-128"/>
                        </a:rPr>
                        <a:t>Controller and Evaluator/Mentor Briefing</a:t>
                      </a:r>
                      <a:endParaRPr lang="en-US" sz="1100" b="1">
                        <a:solidFill>
                          <a:srgbClr val="000080"/>
                        </a:solidFill>
                        <a:effectLst/>
                        <a:latin typeface="Arial" panose="020B0604020202020204" pitchFamily="34" charset="0"/>
                        <a:ea typeface="Times New Roman" panose="02020603050405020304" pitchFamily="18" charset="0"/>
                      </a:endParaRPr>
                    </a:p>
                    <a:p>
                      <a:pPr marL="0" marR="0" algn="ctr">
                        <a:buNone/>
                        <a:tabLst>
                          <a:tab pos="5943600" algn="r"/>
                          <a:tab pos="2971800" algn="ctr"/>
                          <a:tab pos="5943600" algn="r"/>
                        </a:tabLst>
                      </a:pPr>
                      <a:r>
                        <a:rPr lang="en-US" sz="1400" b="1" spc="-20">
                          <a:solidFill>
                            <a:srgbClr val="404040"/>
                          </a:solidFill>
                          <a:effectLst/>
                          <a:latin typeface="Arial" panose="020B0604020202020204" pitchFamily="34" charset="0"/>
                          <a:ea typeface="MS Mincho" panose="02020609040205080304" pitchFamily="49" charset="-128"/>
                        </a:rPr>
                        <a:t> </a:t>
                      </a:r>
                      <a:endParaRPr lang="en-US" sz="1100" b="1">
                        <a:solidFill>
                          <a:srgbClr val="000080"/>
                        </a:solidFill>
                        <a:effectLst/>
                        <a:latin typeface="Arial" panose="020B0604020202020204" pitchFamily="34" charset="0"/>
                        <a:ea typeface="Times New Roman" panose="02020603050405020304" pitchFamily="18" charset="0"/>
                      </a:endParaRPr>
                    </a:p>
                    <a:p>
                      <a:pPr marL="0" marR="0" algn="ctr">
                        <a:buNone/>
                        <a:tabLst>
                          <a:tab pos="5943600" algn="r"/>
                          <a:tab pos="2971800" algn="ctr"/>
                          <a:tab pos="5943600" algn="r"/>
                        </a:tabLst>
                      </a:pPr>
                      <a:r>
                        <a:rPr lang="en-US" sz="1400" b="1" spc="-20">
                          <a:solidFill>
                            <a:srgbClr val="404040"/>
                          </a:solidFill>
                          <a:effectLst/>
                          <a:latin typeface="Arial" panose="020B0604020202020204" pitchFamily="34" charset="0"/>
                          <a:ea typeface="MS Mincho" panose="02020609040205080304" pitchFamily="49" charset="-128"/>
                        </a:rPr>
                        <a:t>Site Setup</a:t>
                      </a:r>
                      <a:endParaRPr lang="en-US" sz="1100" b="1">
                        <a:solidFill>
                          <a:srgbClr val="000080"/>
                        </a:solidFill>
                        <a:effectLst/>
                        <a:latin typeface="Arial" panose="020B0604020202020204" pitchFamily="34" charset="0"/>
                        <a:ea typeface="Times New Roman" panose="02020603050405020304" pitchFamily="18" charset="0"/>
                      </a:endParaRPr>
                    </a:p>
                    <a:p>
                      <a:pPr marL="66675" marR="0" algn="ctr">
                        <a:buNone/>
                        <a:tabLst>
                          <a:tab pos="5943600" algn="r"/>
                          <a:tab pos="2971800" algn="ctr"/>
                          <a:tab pos="5943600" algn="r"/>
                        </a:tabLst>
                      </a:pPr>
                      <a:r>
                        <a:rPr lang="en-US" sz="1400" b="0" spc="-20">
                          <a:solidFill>
                            <a:srgbClr val="404040"/>
                          </a:solidFill>
                          <a:effectLst/>
                          <a:latin typeface="Arial" panose="020B0604020202020204" pitchFamily="34" charset="0"/>
                          <a:ea typeface="MS Mincho" panose="02020609040205080304" pitchFamily="49" charset="-128"/>
                        </a:rPr>
                        <a:t> </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442630607"/>
                  </a:ext>
                </a:extLst>
              </a:tr>
              <a:tr h="597173">
                <a:tc>
                  <a:txBody>
                    <a:bodyPr/>
                    <a:lstStyle/>
                    <a:p>
                      <a:pPr marL="0" marR="0" algn="ctr">
                        <a:buNone/>
                        <a:tabLst>
                          <a:tab pos="5943600" algn="r"/>
                          <a:tab pos="2971800" algn="ctr"/>
                          <a:tab pos="5943600" algn="r"/>
                        </a:tabLst>
                      </a:pPr>
                      <a:r>
                        <a:rPr lang="en-US" sz="1400" b="0" spc="-20">
                          <a:solidFill>
                            <a:srgbClr val="404040"/>
                          </a:solidFill>
                          <a:effectLst/>
                          <a:latin typeface="Arial" panose="020B0604020202020204" pitchFamily="34" charset="0"/>
                          <a:ea typeface="MS Mincho" panose="02020609040205080304" pitchFamily="49" charset="-128"/>
                        </a:rPr>
                        <a:t>7:30 AM</a:t>
                      </a:r>
                      <a:endParaRPr lang="en-US" sz="1100" b="1">
                        <a:solidFill>
                          <a:srgbClr val="000080"/>
                        </a:solidFill>
                        <a:effectLst/>
                        <a:latin typeface="Arial" panose="020B0604020202020204" pitchFamily="34" charset="0"/>
                        <a:ea typeface="Times New Roman" panose="02020603050405020304" pitchFamily="18" charset="0"/>
                      </a:endParaRPr>
                    </a:p>
                    <a:p>
                      <a:pPr marL="0" marR="0" algn="ctr">
                        <a:buNone/>
                        <a:tabLst>
                          <a:tab pos="5943600" algn="r"/>
                          <a:tab pos="2971800" algn="ctr"/>
                          <a:tab pos="5943600" algn="r"/>
                        </a:tabLst>
                      </a:pPr>
                      <a:r>
                        <a:rPr lang="en-US" sz="1400" b="1" i="1" spc="-20">
                          <a:solidFill>
                            <a:srgbClr val="404040"/>
                          </a:solidFill>
                          <a:effectLst/>
                          <a:latin typeface="Arial" panose="020B0604020202020204" pitchFamily="34" charset="0"/>
                          <a:ea typeface="MS Mincho" panose="02020609040205080304" pitchFamily="49" charset="-128"/>
                        </a:rPr>
                        <a:t> </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0" marR="0" algn="ctr">
                        <a:buNone/>
                        <a:tabLst>
                          <a:tab pos="5943600" algn="r"/>
                          <a:tab pos="2971800" algn="ctr"/>
                          <a:tab pos="5943600" algn="r"/>
                        </a:tabLst>
                      </a:pPr>
                      <a:r>
                        <a:rPr lang="en-US" sz="1400" b="1" spc="-20">
                          <a:solidFill>
                            <a:srgbClr val="404040"/>
                          </a:solidFill>
                          <a:effectLst/>
                          <a:latin typeface="Arial" panose="020B0604020202020204" pitchFamily="34" charset="0"/>
                          <a:ea typeface="MS Mincho" panose="02020609040205080304" pitchFamily="49" charset="-128"/>
                        </a:rPr>
                        <a:t>Player Arrival and Sign In</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11772355"/>
                  </a:ext>
                </a:extLst>
              </a:tr>
              <a:tr h="597173">
                <a:tc>
                  <a:txBody>
                    <a:bodyPr/>
                    <a:lstStyle/>
                    <a:p>
                      <a:pPr marL="0" marR="0" algn="ctr">
                        <a:buNone/>
                        <a:tabLst>
                          <a:tab pos="5943600" algn="r"/>
                          <a:tab pos="2971800" algn="ctr"/>
                          <a:tab pos="5943600" algn="r"/>
                        </a:tabLst>
                      </a:pPr>
                      <a:r>
                        <a:rPr lang="en-US" sz="1400" b="0" spc="-20">
                          <a:solidFill>
                            <a:srgbClr val="404040"/>
                          </a:solidFill>
                          <a:effectLst/>
                          <a:latin typeface="Arial" panose="020B0604020202020204" pitchFamily="34" charset="0"/>
                          <a:ea typeface="MS Mincho" panose="02020609040205080304" pitchFamily="49" charset="-128"/>
                        </a:rPr>
                        <a:t>7:45 AM</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0" marR="0" algn="ctr">
                        <a:buNone/>
                        <a:tabLst>
                          <a:tab pos="5943600" algn="r"/>
                          <a:tab pos="2971800" algn="ctr"/>
                          <a:tab pos="5943600" algn="r"/>
                        </a:tabLst>
                      </a:pPr>
                      <a:r>
                        <a:rPr lang="en-US" sz="1400" b="1" spc="-20">
                          <a:solidFill>
                            <a:srgbClr val="404040"/>
                          </a:solidFill>
                          <a:effectLst/>
                          <a:latin typeface="Arial" panose="020B0604020202020204" pitchFamily="34" charset="0"/>
                          <a:ea typeface="MS Mincho" panose="02020609040205080304" pitchFamily="49" charset="-128"/>
                        </a:rPr>
                        <a:t>Player Briefing</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9BBB59"/>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3970567191"/>
                  </a:ext>
                </a:extLst>
              </a:tr>
              <a:tr h="597173">
                <a:tc>
                  <a:txBody>
                    <a:bodyPr/>
                    <a:lstStyle/>
                    <a:p>
                      <a:pPr marL="0" marR="0" algn="ctr">
                        <a:buNone/>
                        <a:tabLst>
                          <a:tab pos="5943600" algn="r"/>
                          <a:tab pos="2971800" algn="ctr"/>
                          <a:tab pos="5943600" algn="r"/>
                        </a:tabLst>
                      </a:pPr>
                      <a:r>
                        <a:rPr lang="en-US" sz="1400" b="0" spc="-20">
                          <a:solidFill>
                            <a:srgbClr val="404040"/>
                          </a:solidFill>
                          <a:effectLst/>
                          <a:latin typeface="Arial" panose="020B0604020202020204" pitchFamily="34" charset="0"/>
                          <a:ea typeface="MS Mincho" panose="02020609040205080304" pitchFamily="49" charset="-128"/>
                        </a:rPr>
                        <a:t>8:00 AM</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400" b="1" spc="-20">
                          <a:solidFill>
                            <a:srgbClr val="404140"/>
                          </a:solidFill>
                          <a:effectLst/>
                          <a:latin typeface="Arial" panose="020B0604020202020204" pitchFamily="34" charset="0"/>
                          <a:ea typeface="MS Mincho" panose="02020609040205080304" pitchFamily="49" charset="-128"/>
                        </a:rPr>
                        <a:t>StartEx</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2493031741"/>
                  </a:ext>
                </a:extLst>
              </a:tr>
              <a:tr h="597173">
                <a:tc>
                  <a:txBody>
                    <a:bodyPr/>
                    <a:lstStyle/>
                    <a:p>
                      <a:pPr marL="0" marR="0" algn="ctr">
                        <a:buNone/>
                        <a:tabLst>
                          <a:tab pos="5943600" algn="r"/>
                          <a:tab pos="2971800" algn="ctr"/>
                          <a:tab pos="5943600" algn="r"/>
                        </a:tabLst>
                      </a:pPr>
                      <a:r>
                        <a:rPr lang="en-US" sz="1400" b="0" spc="-20">
                          <a:solidFill>
                            <a:srgbClr val="404040"/>
                          </a:solidFill>
                          <a:effectLst/>
                          <a:latin typeface="Arial" panose="020B0604020202020204" pitchFamily="34" charset="0"/>
                          <a:ea typeface="MS Mincho" panose="02020609040205080304" pitchFamily="49" charset="-128"/>
                        </a:rPr>
                        <a:t>12:00 PM</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400" b="1" spc="-20">
                          <a:solidFill>
                            <a:srgbClr val="404040"/>
                          </a:solidFill>
                          <a:effectLst/>
                          <a:latin typeface="Arial" panose="020B0604020202020204" pitchFamily="34" charset="0"/>
                          <a:ea typeface="MS Mincho" panose="02020609040205080304" pitchFamily="49" charset="-128"/>
                        </a:rPr>
                        <a:t>EndEx</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EAF1DD"/>
                    </a:solidFill>
                  </a:tcPr>
                </a:tc>
                <a:extLst>
                  <a:ext uri="{0D108BD9-81ED-4DB2-BD59-A6C34878D82A}">
                    <a16:rowId xmlns:a16="http://schemas.microsoft.com/office/drawing/2014/main" val="2780728585"/>
                  </a:ext>
                </a:extLst>
              </a:tr>
              <a:tr h="597173">
                <a:tc>
                  <a:txBody>
                    <a:bodyPr/>
                    <a:lstStyle/>
                    <a:p>
                      <a:pPr marL="0" marR="0" algn="ctr">
                        <a:buNone/>
                        <a:tabLst>
                          <a:tab pos="5943600" algn="r"/>
                          <a:tab pos="2971800" algn="ctr"/>
                          <a:tab pos="5943600" algn="r"/>
                        </a:tabLst>
                      </a:pPr>
                      <a:r>
                        <a:rPr lang="en-US" sz="1400" b="0" spc="-20">
                          <a:solidFill>
                            <a:srgbClr val="404040"/>
                          </a:solidFill>
                          <a:effectLst/>
                          <a:latin typeface="Arial" panose="020B0604020202020204" pitchFamily="34" charset="0"/>
                          <a:ea typeface="MS Mincho" panose="02020609040205080304" pitchFamily="49" charset="-128"/>
                        </a:rPr>
                        <a:t>12:15 PM</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400" b="1" spc="-20">
                          <a:solidFill>
                            <a:srgbClr val="404140"/>
                          </a:solidFill>
                          <a:effectLst/>
                          <a:latin typeface="Arial" panose="020B0604020202020204" pitchFamily="34" charset="0"/>
                          <a:ea typeface="MS Mincho" panose="02020609040205080304" pitchFamily="49" charset="-128"/>
                        </a:rPr>
                        <a:t>Lunch/Exercise Hotwash</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2643278837"/>
                  </a:ext>
                </a:extLst>
              </a:tr>
              <a:tr h="597173">
                <a:tc>
                  <a:txBody>
                    <a:bodyPr/>
                    <a:lstStyle/>
                    <a:p>
                      <a:pPr marL="0" marR="0" algn="ctr">
                        <a:buNone/>
                        <a:tabLst>
                          <a:tab pos="5943600" algn="r"/>
                          <a:tab pos="2971800" algn="ctr"/>
                          <a:tab pos="5943600" algn="r"/>
                        </a:tabLst>
                      </a:pPr>
                      <a:r>
                        <a:rPr lang="en-US" sz="1400" b="0" spc="-20">
                          <a:solidFill>
                            <a:srgbClr val="404040"/>
                          </a:solidFill>
                          <a:effectLst/>
                          <a:latin typeface="Arial" panose="020B0604020202020204" pitchFamily="34" charset="0"/>
                          <a:ea typeface="MS Mincho" panose="02020609040205080304" pitchFamily="49" charset="-128"/>
                        </a:rPr>
                        <a:t>12:45 PM</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400" b="1" spc="-20">
                          <a:solidFill>
                            <a:srgbClr val="404140"/>
                          </a:solidFill>
                          <a:effectLst/>
                          <a:latin typeface="Arial" panose="020B0604020202020204" pitchFamily="34" charset="0"/>
                          <a:ea typeface="MS Mincho" panose="02020609040205080304" pitchFamily="49" charset="-128"/>
                        </a:rPr>
                        <a:t>Controller/Evaluator Debriefing</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solidFill>
                      <a:srgbClr val="EAF1DD"/>
                    </a:solidFill>
                  </a:tcPr>
                </a:tc>
                <a:extLst>
                  <a:ext uri="{0D108BD9-81ED-4DB2-BD59-A6C34878D82A}">
                    <a16:rowId xmlns:a16="http://schemas.microsoft.com/office/drawing/2014/main" val="2658723919"/>
                  </a:ext>
                </a:extLst>
              </a:tr>
              <a:tr h="597173">
                <a:tc>
                  <a:txBody>
                    <a:bodyPr/>
                    <a:lstStyle/>
                    <a:p>
                      <a:pPr marL="0" marR="0" algn="ctr">
                        <a:buNone/>
                        <a:tabLst>
                          <a:tab pos="5943600" algn="r"/>
                          <a:tab pos="2971800" algn="ctr"/>
                          <a:tab pos="5943600" algn="r"/>
                        </a:tabLst>
                      </a:pPr>
                      <a:r>
                        <a:rPr lang="en-US" sz="1400" b="0" spc="-20">
                          <a:solidFill>
                            <a:srgbClr val="404040"/>
                          </a:solidFill>
                          <a:effectLst/>
                          <a:latin typeface="Arial" panose="020B0604020202020204" pitchFamily="34" charset="0"/>
                          <a:ea typeface="MS Mincho" panose="02020609040205080304" pitchFamily="49" charset="-128"/>
                        </a:rPr>
                        <a:t>1:15 PM</a:t>
                      </a:r>
                      <a:endParaRPr lang="en-US" sz="1100" b="1">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3068BB"/>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tc>
                  <a:txBody>
                    <a:bodyPr/>
                    <a:lstStyle/>
                    <a:p>
                      <a:pPr marL="66675" marR="0" algn="ctr">
                        <a:buNone/>
                        <a:tabLst>
                          <a:tab pos="5943600" algn="r"/>
                          <a:tab pos="2971800" algn="ctr"/>
                          <a:tab pos="5943600" algn="r"/>
                        </a:tabLst>
                      </a:pPr>
                      <a:r>
                        <a:rPr lang="en-US" sz="1400" b="1" spc="-20" dirty="0">
                          <a:solidFill>
                            <a:srgbClr val="404140"/>
                          </a:solidFill>
                          <a:effectLst/>
                          <a:latin typeface="Arial" panose="020B0604020202020204" pitchFamily="34" charset="0"/>
                          <a:ea typeface="MS Mincho" panose="02020609040205080304" pitchFamily="49" charset="-128"/>
                        </a:rPr>
                        <a:t>Venue Cleanup and Adjourn</a:t>
                      </a:r>
                      <a:endParaRPr lang="en-US" sz="1100" b="1" dirty="0">
                        <a:solidFill>
                          <a:srgbClr val="000080"/>
                        </a:solidFill>
                        <a:effectLst/>
                        <a:latin typeface="Arial" panose="020B0604020202020204" pitchFamily="34" charset="0"/>
                        <a:ea typeface="Times New Roman" panose="02020603050405020304" pitchFamily="18" charset="0"/>
                      </a:endParaRPr>
                    </a:p>
                  </a:txBody>
                  <a:tcPr marL="67422" marR="67422" marT="0" marB="0" anchor="ctr">
                    <a:lnL w="12700" cap="flat" cmpd="sng" algn="ctr">
                      <a:solidFill>
                        <a:srgbClr val="9BBB59"/>
                      </a:solidFill>
                      <a:prstDash val="solid"/>
                      <a:round/>
                      <a:headEnd type="none" w="med" len="med"/>
                      <a:tailEnd type="none" w="med" len="med"/>
                    </a:lnL>
                    <a:lnR w="12700" cap="flat" cmpd="sng" algn="ctr">
                      <a:solidFill>
                        <a:srgbClr val="3068BB"/>
                      </a:solidFill>
                      <a:prstDash val="solid"/>
                      <a:round/>
                      <a:headEnd type="none" w="med" len="med"/>
                      <a:tailEnd type="none" w="med" len="med"/>
                    </a:lnR>
                    <a:lnT w="12700" cap="flat" cmpd="sng" algn="ctr">
                      <a:solidFill>
                        <a:srgbClr val="3068BB"/>
                      </a:solidFill>
                      <a:prstDash val="solid"/>
                      <a:round/>
                      <a:headEnd type="none" w="med" len="med"/>
                      <a:tailEnd type="none" w="med" len="med"/>
                    </a:lnT>
                    <a:lnB w="12700" cap="flat" cmpd="sng" algn="ctr">
                      <a:solidFill>
                        <a:srgbClr val="3068BB"/>
                      </a:solidFill>
                      <a:prstDash val="solid"/>
                      <a:round/>
                      <a:headEnd type="none" w="med" len="med"/>
                      <a:tailEnd type="none" w="med" len="med"/>
                    </a:lnB>
                    <a:noFill/>
                  </a:tcPr>
                </a:tc>
                <a:extLst>
                  <a:ext uri="{0D108BD9-81ED-4DB2-BD59-A6C34878D82A}">
                    <a16:rowId xmlns:a16="http://schemas.microsoft.com/office/drawing/2014/main" val="346725121"/>
                  </a:ext>
                </a:extLst>
              </a:tr>
            </a:tbl>
          </a:graphicData>
        </a:graphic>
      </p:graphicFrame>
    </p:spTree>
    <p:extLst>
      <p:ext uri="{BB962C8B-B14F-4D97-AF65-F5344CB8AC3E}">
        <p14:creationId xmlns:p14="http://schemas.microsoft.com/office/powerpoint/2010/main" val="9800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FC33-CBA6-4E79-A3F2-FD8C9E26B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30D4D-D0A3-3CC2-CB63-B232DB62512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Overview</a:t>
            </a:r>
          </a:p>
        </p:txBody>
      </p:sp>
      <p:graphicFrame>
        <p:nvGraphicFramePr>
          <p:cNvPr id="3" name="Table 2">
            <a:extLst>
              <a:ext uri="{FF2B5EF4-FFF2-40B4-BE49-F238E27FC236}">
                <a16:creationId xmlns:a16="http://schemas.microsoft.com/office/drawing/2014/main" id="{7224FA5D-BFA0-7B59-A637-B063B207F4D3}"/>
              </a:ext>
            </a:extLst>
          </p:cNvPr>
          <p:cNvGraphicFramePr>
            <a:graphicFrameLocks noGrp="1"/>
          </p:cNvGraphicFramePr>
          <p:nvPr>
            <p:extLst>
              <p:ext uri="{D42A27DB-BD31-4B8C-83A1-F6EECF244321}">
                <p14:modId xmlns:p14="http://schemas.microsoft.com/office/powerpoint/2010/main" val="2238436231"/>
              </p:ext>
            </p:extLst>
          </p:nvPr>
        </p:nvGraphicFramePr>
        <p:xfrm>
          <a:off x="304800" y="1187450"/>
          <a:ext cx="8534400" cy="4908550"/>
        </p:xfrm>
        <a:graphic>
          <a:graphicData uri="http://schemas.openxmlformats.org/drawingml/2006/table">
            <a:tbl>
              <a:tblPr firstRow="1" firstCol="1" bandRow="1"/>
              <a:tblGrid>
                <a:gridCol w="1700463">
                  <a:extLst>
                    <a:ext uri="{9D8B030D-6E8A-4147-A177-3AD203B41FA5}">
                      <a16:colId xmlns:a16="http://schemas.microsoft.com/office/drawing/2014/main" val="1384740570"/>
                    </a:ext>
                  </a:extLst>
                </a:gridCol>
                <a:gridCol w="6833937">
                  <a:extLst>
                    <a:ext uri="{9D8B030D-6E8A-4147-A177-3AD203B41FA5}">
                      <a16:colId xmlns:a16="http://schemas.microsoft.com/office/drawing/2014/main" val="2986789279"/>
                    </a:ext>
                  </a:extLst>
                </a:gridCol>
              </a:tblGrid>
              <a:tr h="607659">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Exercise Name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buNone/>
                      </a:pPr>
                      <a:r>
                        <a:rPr lang="en-US" sz="1600" dirty="0">
                          <a:effectLst/>
                          <a:latin typeface="Arial" panose="020B0604020202020204" pitchFamily="34" charset="0"/>
                          <a:ea typeface="Times New Roman" panose="02020603050405020304" pitchFamily="18" charset="0"/>
                        </a:rPr>
                        <a:t>2026 Orange County SWMHE Full Scale Exercise (FSE)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38554841"/>
                  </a:ext>
                </a:extLst>
              </a:tr>
              <a:tr h="600706">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Exercise Dates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buNone/>
                      </a:pPr>
                      <a:r>
                        <a:rPr lang="en-US" sz="1600" dirty="0">
                          <a:effectLst/>
                          <a:latin typeface="Arial" panose="020B0604020202020204" pitchFamily="34" charset="0"/>
                          <a:ea typeface="Times New Roman" panose="02020603050405020304" pitchFamily="18" charset="0"/>
                        </a:rPr>
                        <a:t>April 23, 2026</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00766161"/>
                  </a:ext>
                </a:extLst>
              </a:tr>
              <a:tr h="2076609">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Scope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spcAft>
                          <a:spcPts val="800"/>
                        </a:spcAft>
                        <a:buNone/>
                      </a:pPr>
                      <a:r>
                        <a:rPr lang="en-US" sz="1600" dirty="0">
                          <a:effectLst/>
                          <a:latin typeface="Arial" panose="020B0604020202020204" pitchFamily="34" charset="0"/>
                          <a:ea typeface="Times New Roman" panose="02020603050405020304" pitchFamily="18" charset="0"/>
                        </a:rPr>
                        <a:t>This FSE is planned for the Orange County Health Care Agency – Emergency Medical Services, healthcare coalition partners, healthcare facilities and organizations, and emergency response partners as part of the Statewide Medical and Health Exercise. This FSE will take place on April 23, 2026 from 8:00 AM to 12:00 PM.</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51400205"/>
                  </a:ext>
                </a:extLst>
              </a:tr>
              <a:tr h="810119">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PHEP Capabilities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buNone/>
                      </a:pPr>
                      <a:r>
                        <a:rPr lang="en-US" sz="1600" dirty="0">
                          <a:effectLst/>
                          <a:latin typeface="Arial" panose="020B0604020202020204" pitchFamily="34" charset="0"/>
                          <a:ea typeface="Times New Roman" panose="02020603050405020304" pitchFamily="18" charset="0"/>
                        </a:rPr>
                        <a:t>Emergency Operations Coordination; Information Sharing; Emergency Public Information and Warning; Medical Surge.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07773972"/>
                  </a:ext>
                </a:extLst>
              </a:tr>
              <a:tr h="813457">
                <a:tc>
                  <a:txBody>
                    <a:bodyPr/>
                    <a:lstStyle/>
                    <a:p>
                      <a:pPr marL="0" marR="0">
                        <a:spcBef>
                          <a:spcPts val="600"/>
                        </a:spcBef>
                        <a:spcAft>
                          <a:spcPts val="600"/>
                        </a:spcAft>
                        <a:buNone/>
                      </a:pPr>
                      <a:r>
                        <a:rPr lang="en-US" sz="1600" b="1" dirty="0">
                          <a:solidFill>
                            <a:srgbClr val="FFFFFF"/>
                          </a:solidFill>
                          <a:effectLst/>
                          <a:latin typeface="Arial" panose="020B0604020202020204" pitchFamily="34" charset="0"/>
                          <a:ea typeface="Times New Roman" panose="02020603050405020304" pitchFamily="18" charset="0"/>
                        </a:rPr>
                        <a:t>HPP Capabilities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00000"/>
                        </a:lnSpc>
                        <a:buNone/>
                      </a:pPr>
                      <a:r>
                        <a:rPr lang="en-US" sz="1600" dirty="0">
                          <a:effectLst/>
                          <a:latin typeface="Arial" panose="020B0604020202020204" pitchFamily="34" charset="0"/>
                          <a:ea typeface="Times New Roman" panose="02020603050405020304" pitchFamily="18" charset="0"/>
                        </a:rPr>
                        <a:t>Health Care and Medical Response Coordination; Continuity of Health Care Service Delivery; Medical Surge.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12569364"/>
                  </a:ext>
                </a:extLst>
              </a:tr>
            </a:tbl>
          </a:graphicData>
        </a:graphic>
      </p:graphicFrame>
    </p:spTree>
    <p:extLst>
      <p:ext uri="{BB962C8B-B14F-4D97-AF65-F5344CB8AC3E}">
        <p14:creationId xmlns:p14="http://schemas.microsoft.com/office/powerpoint/2010/main" val="282280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24DB8-CFC7-59C9-FBBE-0903FF8B8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8FB16-22FF-20FE-8D40-567F48146B5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Overview</a:t>
            </a:r>
          </a:p>
        </p:txBody>
      </p:sp>
      <p:graphicFrame>
        <p:nvGraphicFramePr>
          <p:cNvPr id="4" name="Table 3">
            <a:extLst>
              <a:ext uri="{FF2B5EF4-FFF2-40B4-BE49-F238E27FC236}">
                <a16:creationId xmlns:a16="http://schemas.microsoft.com/office/drawing/2014/main" id="{4CF3F30D-72C7-31B5-F5FE-D441BEEC83E3}"/>
              </a:ext>
            </a:extLst>
          </p:cNvPr>
          <p:cNvGraphicFramePr>
            <a:graphicFrameLocks noGrp="1"/>
          </p:cNvGraphicFramePr>
          <p:nvPr>
            <p:extLst>
              <p:ext uri="{D42A27DB-BD31-4B8C-83A1-F6EECF244321}">
                <p14:modId xmlns:p14="http://schemas.microsoft.com/office/powerpoint/2010/main" val="2117858508"/>
              </p:ext>
            </p:extLst>
          </p:nvPr>
        </p:nvGraphicFramePr>
        <p:xfrm>
          <a:off x="152400" y="1295400"/>
          <a:ext cx="8763000" cy="5334000"/>
        </p:xfrm>
        <a:graphic>
          <a:graphicData uri="http://schemas.openxmlformats.org/drawingml/2006/table">
            <a:tbl>
              <a:tblPr firstRow="1" firstCol="1" bandRow="1"/>
              <a:tblGrid>
                <a:gridCol w="1746011">
                  <a:extLst>
                    <a:ext uri="{9D8B030D-6E8A-4147-A177-3AD203B41FA5}">
                      <a16:colId xmlns:a16="http://schemas.microsoft.com/office/drawing/2014/main" val="642669966"/>
                    </a:ext>
                  </a:extLst>
                </a:gridCol>
                <a:gridCol w="7016989">
                  <a:extLst>
                    <a:ext uri="{9D8B030D-6E8A-4147-A177-3AD203B41FA5}">
                      <a16:colId xmlns:a16="http://schemas.microsoft.com/office/drawing/2014/main" val="3642449440"/>
                    </a:ext>
                  </a:extLst>
                </a:gridCol>
              </a:tblGrid>
              <a:tr h="5334000">
                <a:tc>
                  <a:txBody>
                    <a:bodyPr/>
                    <a:lstStyle/>
                    <a:p>
                      <a:pPr marL="0" marR="0">
                        <a:spcBef>
                          <a:spcPts val="600"/>
                        </a:spcBef>
                        <a:spcAft>
                          <a:spcPts val="600"/>
                        </a:spcAft>
                        <a:buNone/>
                      </a:pPr>
                      <a:r>
                        <a:rPr lang="en-US" sz="20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Objectives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0608" marR="3060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44061"/>
                    </a:solidFill>
                  </a:tcPr>
                </a:tc>
                <a:tc>
                  <a:txBody>
                    <a:bodyPr/>
                    <a:lstStyle/>
                    <a:p>
                      <a:pPr marL="0" marR="0" algn="just">
                        <a:lnSpc>
                          <a:spcPct val="115000"/>
                        </a:lnSpc>
                        <a:buNone/>
                      </a:pPr>
                      <a:r>
                        <a:rPr lang="en-US" sz="2000" dirty="0">
                          <a:effectLst/>
                          <a:highlight>
                            <a:srgbClr val="FFFF00"/>
                          </a:highlight>
                          <a:latin typeface="Arial" panose="020B0604020202020204" pitchFamily="34" charset="0"/>
                          <a:ea typeface="MS Gothic" panose="020B0609070205080204" pitchFamily="49" charset="-128"/>
                          <a:cs typeface="Arial" panose="020B0604020202020204" pitchFamily="34" charset="0"/>
                        </a:rPr>
                        <a:t>[Each organization should select their appropriate objectives from the list in the Exercise Plan and add anymore custom objectives applicable.]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buNone/>
                      </a:pPr>
                      <a:r>
                        <a:rPr lang="en-US" sz="2000" dirty="0">
                          <a:effectLst/>
                          <a:latin typeface="Arial" panose="020B0604020202020204" pitchFamily="34" charset="0"/>
                          <a:ea typeface="MS Gothic" panose="020B0609070205080204" pitchFamily="49" charset="-128"/>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30608" marR="3060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32779966"/>
                  </a:ext>
                </a:extLst>
              </a:tr>
            </a:tbl>
          </a:graphicData>
        </a:graphic>
      </p:graphicFrame>
    </p:spTree>
    <p:extLst>
      <p:ext uri="{BB962C8B-B14F-4D97-AF65-F5344CB8AC3E}">
        <p14:creationId xmlns:p14="http://schemas.microsoft.com/office/powerpoint/2010/main" val="31571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EE98D-EF6B-1BC7-59B9-E390352FC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C36568-2703-4576-F694-02D208C19B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Exercise Documents</a:t>
            </a:r>
          </a:p>
        </p:txBody>
      </p:sp>
      <p:sp>
        <p:nvSpPr>
          <p:cNvPr id="3" name="Content Placeholder 2">
            <a:extLst>
              <a:ext uri="{FF2B5EF4-FFF2-40B4-BE49-F238E27FC236}">
                <a16:creationId xmlns:a16="http://schemas.microsoft.com/office/drawing/2014/main" id="{A2CB5142-061F-10F2-888D-7D688A05F0A0}"/>
              </a:ext>
            </a:extLst>
          </p:cNvPr>
          <p:cNvSpPr>
            <a:spLocks noGrp="1"/>
          </p:cNvSpPr>
          <p:nvPr>
            <p:ph idx="1"/>
          </p:nvPr>
        </p:nvSpPr>
        <p:spPr>
          <a:xfrm>
            <a:off x="0" y="1676400"/>
            <a:ext cx="8915400" cy="4898136"/>
          </a:xfrm>
        </p:spPr>
        <p:txBody>
          <a:bodyPr>
            <a:normAutofit/>
          </a:bodyPr>
          <a:lstStyle/>
          <a:p>
            <a:pPr lvl="1">
              <a:spcBef>
                <a:spcPts val="1200"/>
              </a:spcBef>
            </a:pPr>
            <a:r>
              <a:rPr lang="en-US" b="1" dirty="0"/>
              <a:t>Exercise Plan (</a:t>
            </a:r>
            <a:r>
              <a:rPr lang="en-US" b="1" dirty="0" err="1"/>
              <a:t>ExPlan</a:t>
            </a:r>
            <a:r>
              <a:rPr lang="en-US" b="1" dirty="0"/>
              <a:t>)- </a:t>
            </a:r>
            <a:r>
              <a:rPr lang="en-US" dirty="0"/>
              <a:t>This </a:t>
            </a:r>
            <a:r>
              <a:rPr lang="en-US" dirty="0" err="1"/>
              <a:t>ExPlan</a:t>
            </a:r>
            <a:r>
              <a:rPr lang="en-US" dirty="0"/>
              <a:t> provides exercise participants with all the necessary tools and information to perform their roles in the exercise. </a:t>
            </a:r>
          </a:p>
          <a:p>
            <a:pPr lvl="1">
              <a:spcBef>
                <a:spcPts val="1200"/>
              </a:spcBef>
            </a:pPr>
            <a:r>
              <a:rPr lang="en-US" b="1" dirty="0"/>
              <a:t>Master Sequence of Events List (MSEL) - </a:t>
            </a:r>
            <a:r>
              <a:rPr lang="en-US" dirty="0"/>
              <a:t>Provides a chronological timeline of actions and events that will occur during the exercise. </a:t>
            </a:r>
          </a:p>
          <a:p>
            <a:pPr lvl="1">
              <a:spcBef>
                <a:spcPts val="1200"/>
              </a:spcBef>
            </a:pPr>
            <a:r>
              <a:rPr lang="en-US" b="1" dirty="0"/>
              <a:t>Exercise Evaluation Guide – </a:t>
            </a:r>
            <a:r>
              <a:rPr lang="en-US" dirty="0"/>
              <a:t>Provides a framework to analyze the effectiveness and success of an exercise (Only for those who are evaluating the exercise)</a:t>
            </a:r>
          </a:p>
          <a:p>
            <a:pPr lvl="1"/>
            <a:endParaRPr lang="en-US" dirty="0"/>
          </a:p>
        </p:txBody>
      </p:sp>
    </p:spTree>
    <p:extLst>
      <p:ext uri="{BB962C8B-B14F-4D97-AF65-F5344CB8AC3E}">
        <p14:creationId xmlns:p14="http://schemas.microsoft.com/office/powerpoint/2010/main" val="33851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370C9-F094-80F8-90AF-207D5DE68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4D101-AA1C-3CCD-7A86-1B939CDABDEF}"/>
              </a:ext>
            </a:extLst>
          </p:cNvPr>
          <p:cNvSpPr>
            <a:spLocks noGrp="1"/>
          </p:cNvSpPr>
          <p:nvPr>
            <p:ph type="title"/>
          </p:nvPr>
        </p:nvSpPr>
        <p:spPr>
          <a:xfrm>
            <a:off x="381000" y="380"/>
            <a:ext cx="8534400" cy="811250"/>
          </a:xfrm>
        </p:spPr>
        <p:txBody>
          <a:bodyPr anchor="b">
            <a:normAutofit/>
          </a:bodyPr>
          <a:lstStyle/>
          <a:p>
            <a:r>
              <a:rPr lang="en-US" dirty="0">
                <a:latin typeface="Arial" panose="020B0604020202020204" pitchFamily="34" charset="0"/>
                <a:cs typeface="Arial" panose="020B0604020202020204" pitchFamily="34" charset="0"/>
              </a:rPr>
              <a:t>Participants Roles and Responsibilities</a:t>
            </a:r>
          </a:p>
        </p:txBody>
      </p:sp>
      <p:sp>
        <p:nvSpPr>
          <p:cNvPr id="3" name="Content Placeholder 2">
            <a:extLst>
              <a:ext uri="{FF2B5EF4-FFF2-40B4-BE49-F238E27FC236}">
                <a16:creationId xmlns:a16="http://schemas.microsoft.com/office/drawing/2014/main" id="{1D564F0D-17F2-CAB0-0CC9-D33B84C8D2CB}"/>
              </a:ext>
            </a:extLst>
          </p:cNvPr>
          <p:cNvSpPr>
            <a:spLocks noGrp="1"/>
          </p:cNvSpPr>
          <p:nvPr>
            <p:ph sz="half" idx="1"/>
          </p:nvPr>
        </p:nvSpPr>
        <p:spPr>
          <a:xfrm>
            <a:off x="266700" y="1371600"/>
            <a:ext cx="8648700" cy="4953000"/>
          </a:xfrm>
        </p:spPr>
        <p:txBody>
          <a:bodyPr>
            <a:noAutofit/>
          </a:bodyPr>
          <a:lstStyle/>
          <a:p>
            <a:pPr>
              <a:lnSpc>
                <a:spcPct val="120000"/>
              </a:lnSpc>
              <a:spcBef>
                <a:spcPts val="1200"/>
              </a:spcBef>
            </a:pPr>
            <a:r>
              <a:rPr lang="en-US" sz="1900" b="1" dirty="0"/>
              <a:t>Exercise Participants/Players: </a:t>
            </a:r>
            <a:r>
              <a:rPr lang="en-US" sz="1900" dirty="0"/>
              <a:t>Engage actively in the exercise by responding to the scenario and exercise injects. Lead your organizations exercise and engage staff. </a:t>
            </a:r>
          </a:p>
          <a:p>
            <a:pPr>
              <a:lnSpc>
                <a:spcPct val="120000"/>
              </a:lnSpc>
              <a:spcBef>
                <a:spcPts val="1200"/>
              </a:spcBef>
            </a:pPr>
            <a:r>
              <a:rPr lang="en-US" sz="1900" b="1" dirty="0"/>
              <a:t>Simulation Cell (SimCell): </a:t>
            </a:r>
            <a:r>
              <a:rPr lang="en-US" sz="1900" dirty="0"/>
              <a:t>This team is responsible for managing injects, which are simulated events or scenarios that drive the exercise forward. The </a:t>
            </a:r>
            <a:r>
              <a:rPr lang="en-US" sz="1900" dirty="0" err="1"/>
              <a:t>SimCell</a:t>
            </a:r>
            <a:r>
              <a:rPr lang="en-US" sz="1900" dirty="0"/>
              <a:t> will be played by County EMS. </a:t>
            </a:r>
            <a:endParaRPr lang="en-US" sz="1900" b="1" dirty="0"/>
          </a:p>
          <a:p>
            <a:pPr>
              <a:lnSpc>
                <a:spcPct val="120000"/>
              </a:lnSpc>
              <a:spcBef>
                <a:spcPts val="1200"/>
              </a:spcBef>
            </a:pPr>
            <a:r>
              <a:rPr lang="en-US" sz="1900" b="1" dirty="0"/>
              <a:t>Evaluators:  </a:t>
            </a:r>
            <a:r>
              <a:rPr lang="en-US" sz="1900" dirty="0"/>
              <a:t>Assesses the effectiveness of the exercise, identifies strengths and areas for improvement using Exercise Evaluation Guides.</a:t>
            </a:r>
          </a:p>
          <a:p>
            <a:pPr>
              <a:lnSpc>
                <a:spcPct val="120000"/>
              </a:lnSpc>
              <a:spcBef>
                <a:spcPts val="1200"/>
              </a:spcBef>
            </a:pPr>
            <a:r>
              <a:rPr lang="en-US" sz="1900" b="1" dirty="0"/>
              <a:t>Observers:  </a:t>
            </a:r>
            <a:r>
              <a:rPr lang="en-US" sz="1900" dirty="0"/>
              <a:t>Monitor the exercise process, noting any deviations or issues that arise.</a:t>
            </a:r>
          </a:p>
        </p:txBody>
      </p:sp>
    </p:spTree>
    <p:extLst>
      <p:ext uri="{BB962C8B-B14F-4D97-AF65-F5344CB8AC3E}">
        <p14:creationId xmlns:p14="http://schemas.microsoft.com/office/powerpoint/2010/main" val="173786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 office of the Director Template (blue03)">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office of the Director Template (2)</Template>
  <TotalTime>751</TotalTime>
  <Words>1134</Words>
  <Application>Microsoft Office PowerPoint</Application>
  <PresentationFormat>On-screen Show (4:3)</PresentationFormat>
  <Paragraphs>144</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Georgia</vt:lpstr>
      <vt:lpstr>Times New Roman</vt:lpstr>
      <vt:lpstr>Wingdings 2</vt:lpstr>
      <vt:lpstr>PowerPoint office of the Director Template (blue03)</vt:lpstr>
      <vt:lpstr>2026 Statewide Medical &amp; Health Exercise Cyber Incident</vt:lpstr>
      <vt:lpstr>Welcome and Overview</vt:lpstr>
      <vt:lpstr>Statewide Medical and Health Exercise Overview</vt:lpstr>
      <vt:lpstr>Exercise Goals</vt:lpstr>
      <vt:lpstr>Exercise Schedule</vt:lpstr>
      <vt:lpstr>Exercise Overview</vt:lpstr>
      <vt:lpstr>Exercise Overview</vt:lpstr>
      <vt:lpstr>Exercise Documents</vt:lpstr>
      <vt:lpstr>Participants Roles and Responsibilities</vt:lpstr>
      <vt:lpstr>Simulation Cell (SimCell)</vt:lpstr>
      <vt:lpstr>Simulation Cell (SimCell)</vt:lpstr>
      <vt:lpstr>Exercise Guidelines</vt:lpstr>
      <vt:lpstr>Assumptions and Artificialities</vt:lpstr>
      <vt:lpstr>Exercise Evaluation</vt:lpstr>
      <vt:lpstr>Considerations When Responding to the Scenario</vt:lpstr>
      <vt:lpstr>Exercise Rules</vt:lpstr>
      <vt:lpstr>Scenario</vt:lpstr>
      <vt:lpstr>Start Exercise (Wait for the Injects to come)</vt:lpstr>
      <vt:lpstr>End Exercise</vt:lpstr>
      <vt:lpstr>Hotwash</vt:lpstr>
      <vt:lpstr>Exercise Hot Wash</vt:lpstr>
      <vt:lpstr>Questions? </vt:lpstr>
      <vt:lpstr>Participant Feedback Forms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Presentations</dc:title>
  <dc:creator>Mertz, Edward</dc:creator>
  <cp:lastModifiedBy>Cossey, Chad</cp:lastModifiedBy>
  <cp:revision>12</cp:revision>
  <dcterms:created xsi:type="dcterms:W3CDTF">2024-07-22T21:18:11Z</dcterms:created>
  <dcterms:modified xsi:type="dcterms:W3CDTF">2026-04-22T22:53:49Z</dcterms:modified>
</cp:coreProperties>
</file>