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56" r:id="rId2"/>
    <p:sldId id="257" r:id="rId3"/>
    <p:sldId id="261" r:id="rId4"/>
    <p:sldId id="270" r:id="rId5"/>
    <p:sldId id="299" r:id="rId6"/>
    <p:sldId id="260" r:id="rId7"/>
    <p:sldId id="300" r:id="rId8"/>
    <p:sldId id="292" r:id="rId9"/>
    <p:sldId id="293" r:id="rId10"/>
    <p:sldId id="294" r:id="rId11"/>
    <p:sldId id="297" r:id="rId12"/>
    <p:sldId id="302" r:id="rId13"/>
    <p:sldId id="301" r:id="rId14"/>
    <p:sldId id="272" r:id="rId15"/>
    <p:sldId id="306" r:id="rId16"/>
    <p:sldId id="305" r:id="rId17"/>
    <p:sldId id="307" r:id="rId18"/>
    <p:sldId id="309" r:id="rId19"/>
    <p:sldId id="310" r:id="rId20"/>
    <p:sldId id="311" r:id="rId21"/>
    <p:sldId id="308" r:id="rId22"/>
    <p:sldId id="273" r:id="rId23"/>
    <p:sldId id="285" r:id="rId24"/>
    <p:sldId id="303"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68223-6E1E-4623-9FC8-2DBDB3847E89}" v="5" dt="2026-04-08T17:02:07.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p:cViewPr varScale="1">
        <p:scale>
          <a:sx n="51" d="100"/>
          <a:sy n="51" d="100"/>
        </p:scale>
        <p:origin x="28" y="4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16"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Soto" userId="6ff0bb7e354b271b" providerId="LiveId" clId="{8406740E-D463-47FF-9D41-3E0196CF1360}"/>
    <pc:docChg chg="custSel addSld modSld">
      <pc:chgData name="Francisco Soto" userId="6ff0bb7e354b271b" providerId="LiveId" clId="{8406740E-D463-47FF-9D41-3E0196CF1360}" dt="2026-04-08T17:04:08.488" v="99"/>
      <pc:docMkLst>
        <pc:docMk/>
      </pc:docMkLst>
      <pc:sldChg chg="modSp mod">
        <pc:chgData name="Francisco Soto" userId="6ff0bb7e354b271b" providerId="LiveId" clId="{8406740E-D463-47FF-9D41-3E0196CF1360}" dt="2026-04-08T16:57:16.310" v="23" actId="20577"/>
        <pc:sldMkLst>
          <pc:docMk/>
          <pc:sldMk cId="4045611255" sldId="256"/>
        </pc:sldMkLst>
        <pc:spChg chg="mod">
          <ac:chgData name="Francisco Soto" userId="6ff0bb7e354b271b" providerId="LiveId" clId="{8406740E-D463-47FF-9D41-3E0196CF1360}" dt="2026-04-08T16:57:16.310" v="23" actId="20577"/>
          <ac:spMkLst>
            <pc:docMk/>
            <pc:sldMk cId="4045611255" sldId="256"/>
            <ac:spMk id="2" creationId="{00000000-0000-0000-0000-000000000000}"/>
          </ac:spMkLst>
        </pc:spChg>
        <pc:spChg chg="mod">
          <ac:chgData name="Francisco Soto" userId="6ff0bb7e354b271b" providerId="LiveId" clId="{8406740E-D463-47FF-9D41-3E0196CF1360}" dt="2026-03-31T15:21:30.048" v="5" actId="20577"/>
          <ac:spMkLst>
            <pc:docMk/>
            <pc:sldMk cId="4045611255" sldId="256"/>
            <ac:spMk id="3" creationId="{00000000-0000-0000-0000-000000000000}"/>
          </ac:spMkLst>
        </pc:spChg>
      </pc:sldChg>
      <pc:sldChg chg="delSp modSp mod">
        <pc:chgData name="Francisco Soto" userId="6ff0bb7e354b271b" providerId="LiveId" clId="{8406740E-D463-47FF-9D41-3E0196CF1360}" dt="2026-03-31T15:21:34.969" v="7" actId="478"/>
        <pc:sldMkLst>
          <pc:docMk/>
          <pc:sldMk cId="1793339707" sldId="257"/>
        </pc:sldMkLst>
      </pc:sldChg>
      <pc:sldChg chg="modSp mod">
        <pc:chgData name="Francisco Soto" userId="6ff0bb7e354b271b" providerId="LiveId" clId="{8406740E-D463-47FF-9D41-3E0196CF1360}" dt="2026-04-08T16:58:28.857" v="39" actId="20577"/>
        <pc:sldMkLst>
          <pc:docMk/>
          <pc:sldMk cId="2733575664" sldId="260"/>
        </pc:sldMkLst>
        <pc:graphicFrameChg chg="modGraphic">
          <ac:chgData name="Francisco Soto" userId="6ff0bb7e354b271b" providerId="LiveId" clId="{8406740E-D463-47FF-9D41-3E0196CF1360}" dt="2026-04-08T16:58:28.857" v="39" actId="20577"/>
          <ac:graphicFrameMkLst>
            <pc:docMk/>
            <pc:sldMk cId="2733575664" sldId="260"/>
            <ac:graphicFrameMk id="6" creationId="{66EBA515-4F86-31E4-E4FB-68C837EA08F0}"/>
          </ac:graphicFrameMkLst>
        </pc:graphicFrameChg>
      </pc:sldChg>
      <pc:sldChg chg="modSp mod">
        <pc:chgData name="Francisco Soto" userId="6ff0bb7e354b271b" providerId="LiveId" clId="{8406740E-D463-47FF-9D41-3E0196CF1360}" dt="2026-04-08T16:58:47.400" v="41" actId="20577"/>
        <pc:sldMkLst>
          <pc:docMk/>
          <pc:sldMk cId="563311266" sldId="297"/>
        </pc:sldMkLst>
        <pc:spChg chg="mod">
          <ac:chgData name="Francisco Soto" userId="6ff0bb7e354b271b" providerId="LiveId" clId="{8406740E-D463-47FF-9D41-3E0196CF1360}" dt="2026-04-08T16:58:47.400" v="41" actId="20577"/>
          <ac:spMkLst>
            <pc:docMk/>
            <pc:sldMk cId="563311266" sldId="297"/>
            <ac:spMk id="3" creationId="{27C3FAD9-5E33-E97D-9314-917DCEF85EA6}"/>
          </ac:spMkLst>
        </pc:spChg>
      </pc:sldChg>
      <pc:sldChg chg="addSp delSp modSp mod">
        <pc:chgData name="Francisco Soto" userId="6ff0bb7e354b271b" providerId="LiveId" clId="{8406740E-D463-47FF-9D41-3E0196CF1360}" dt="2026-04-08T16:58:01.026" v="25"/>
        <pc:sldMkLst>
          <pc:docMk/>
          <pc:sldMk cId="2856644124" sldId="299"/>
        </pc:sldMkLst>
        <pc:graphicFrameChg chg="add mod">
          <ac:chgData name="Francisco Soto" userId="6ff0bb7e354b271b" providerId="LiveId" clId="{8406740E-D463-47FF-9D41-3E0196CF1360}" dt="2026-04-08T16:58:01.026" v="25"/>
          <ac:graphicFrameMkLst>
            <pc:docMk/>
            <pc:sldMk cId="2856644124" sldId="299"/>
            <ac:graphicFrameMk id="3" creationId="{4F030699-D5DE-9A69-0ACB-D3368AD780F0}"/>
          </ac:graphicFrameMkLst>
        </pc:graphicFrameChg>
        <pc:graphicFrameChg chg="del">
          <ac:chgData name="Francisco Soto" userId="6ff0bb7e354b271b" providerId="LiveId" clId="{8406740E-D463-47FF-9D41-3E0196CF1360}" dt="2026-04-08T16:57:58.798" v="24" actId="478"/>
          <ac:graphicFrameMkLst>
            <pc:docMk/>
            <pc:sldMk cId="2856644124" sldId="299"/>
            <ac:graphicFrameMk id="8" creationId="{2C5B163A-15F8-A476-F63B-68FAA2491BA2}"/>
          </ac:graphicFrameMkLst>
        </pc:graphicFrameChg>
      </pc:sldChg>
      <pc:sldChg chg="modSp mod">
        <pc:chgData name="Francisco Soto" userId="6ff0bb7e354b271b" providerId="LiveId" clId="{8406740E-D463-47FF-9D41-3E0196CF1360}" dt="2026-04-08T17:01:19.287" v="56" actId="255"/>
        <pc:sldMkLst>
          <pc:docMk/>
          <pc:sldMk cId="197158518" sldId="301"/>
        </pc:sldMkLst>
        <pc:spChg chg="mod">
          <ac:chgData name="Francisco Soto" userId="6ff0bb7e354b271b" providerId="LiveId" clId="{8406740E-D463-47FF-9D41-3E0196CF1360}" dt="2026-04-08T17:01:19.287" v="56" actId="255"/>
          <ac:spMkLst>
            <pc:docMk/>
            <pc:sldMk cId="197158518" sldId="301"/>
            <ac:spMk id="3" creationId="{97304352-4CDB-6C38-3A7B-8450C028FDB8}"/>
          </ac:spMkLst>
        </pc:spChg>
      </pc:sldChg>
      <pc:sldChg chg="modSp mod">
        <pc:chgData name="Francisco Soto" userId="6ff0bb7e354b271b" providerId="LiveId" clId="{8406740E-D463-47FF-9D41-3E0196CF1360}" dt="2026-04-08T17:01:44.044" v="58" actId="27636"/>
        <pc:sldMkLst>
          <pc:docMk/>
          <pc:sldMk cId="2786088310" sldId="305"/>
        </pc:sldMkLst>
        <pc:spChg chg="mod">
          <ac:chgData name="Francisco Soto" userId="6ff0bb7e354b271b" providerId="LiveId" clId="{8406740E-D463-47FF-9D41-3E0196CF1360}" dt="2026-04-08T17:01:44.044" v="58" actId="27636"/>
          <ac:spMkLst>
            <pc:docMk/>
            <pc:sldMk cId="2786088310" sldId="305"/>
            <ac:spMk id="3" creationId="{8606C41C-DB3F-AE85-839B-331C6352E01A}"/>
          </ac:spMkLst>
        </pc:spChg>
      </pc:sldChg>
      <pc:sldChg chg="modSp add mod">
        <pc:chgData name="Francisco Soto" userId="6ff0bb7e354b271b" providerId="LiveId" clId="{8406740E-D463-47FF-9D41-3E0196CF1360}" dt="2026-04-08T17:02:10.639" v="61" actId="20577"/>
        <pc:sldMkLst>
          <pc:docMk/>
          <pc:sldMk cId="3312345336" sldId="309"/>
        </pc:sldMkLst>
        <pc:spChg chg="mod">
          <ac:chgData name="Francisco Soto" userId="6ff0bb7e354b271b" providerId="LiveId" clId="{8406740E-D463-47FF-9D41-3E0196CF1360}" dt="2026-04-08T17:02:10.639" v="61" actId="20577"/>
          <ac:spMkLst>
            <pc:docMk/>
            <pc:sldMk cId="3312345336" sldId="309"/>
            <ac:spMk id="2" creationId="{E253CA76-9FE4-442B-6743-88F8A22BC57B}"/>
          </ac:spMkLst>
        </pc:spChg>
      </pc:sldChg>
      <pc:sldChg chg="modSp add mod">
        <pc:chgData name="Francisco Soto" userId="6ff0bb7e354b271b" providerId="LiveId" clId="{8406740E-D463-47FF-9D41-3E0196CF1360}" dt="2026-04-08T17:04:08.488" v="99"/>
        <pc:sldMkLst>
          <pc:docMk/>
          <pc:sldMk cId="2921226229" sldId="310"/>
        </pc:sldMkLst>
        <pc:spChg chg="mod">
          <ac:chgData name="Francisco Soto" userId="6ff0bb7e354b271b" providerId="LiveId" clId="{8406740E-D463-47FF-9D41-3E0196CF1360}" dt="2026-04-08T17:02:24.925" v="81" actId="20577"/>
          <ac:spMkLst>
            <pc:docMk/>
            <pc:sldMk cId="2921226229" sldId="310"/>
            <ac:spMk id="2" creationId="{27CC9F22-88C9-7F28-DF59-8B32FC0393FE}"/>
          </ac:spMkLst>
        </pc:spChg>
        <pc:spChg chg="mod">
          <ac:chgData name="Francisco Soto" userId="6ff0bb7e354b271b" providerId="LiveId" clId="{8406740E-D463-47FF-9D41-3E0196CF1360}" dt="2026-04-08T17:04:08.488" v="99"/>
          <ac:spMkLst>
            <pc:docMk/>
            <pc:sldMk cId="2921226229" sldId="310"/>
            <ac:spMk id="3" creationId="{8A10EED6-EA0C-5690-E529-DBD5AD9B291E}"/>
          </ac:spMkLst>
        </pc:spChg>
      </pc:sldChg>
      <pc:sldChg chg="add">
        <pc:chgData name="Francisco Soto" userId="6ff0bb7e354b271b" providerId="LiveId" clId="{8406740E-D463-47FF-9D41-3E0196CF1360}" dt="2026-04-08T17:02:07.793" v="59"/>
        <pc:sldMkLst>
          <pc:docMk/>
          <pc:sldMk cId="148436699" sldId="3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FBB7EE-EC9C-442C-B2DE-44D1F9A03CCC}" type="datetimeFigureOut">
              <a:rPr lang="en-US" smtClean="0"/>
              <a:t>4/8/2026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B296D-8796-45FC-BF23-9021F0C98120}" type="slidenum">
              <a:rPr lang="en-US" smtClean="0"/>
              <a:t>‹#›</a:t>
            </a:fld>
            <a:endParaRPr lang="en-US"/>
          </a:p>
        </p:txBody>
      </p:sp>
    </p:spTree>
    <p:extLst>
      <p:ext uri="{BB962C8B-B14F-4D97-AF65-F5344CB8AC3E}">
        <p14:creationId xmlns:p14="http://schemas.microsoft.com/office/powerpoint/2010/main" val="290471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318F8-55A5-4377-A3BB-59DB2EECF41A}" type="datetimeFigureOut">
              <a:rPr lang="en-US" smtClean="0"/>
              <a:t>4/8/2026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9DC6A-3BD2-4777-AE34-65882A170229}" type="slidenum">
              <a:rPr lang="en-US" smtClean="0"/>
              <a:t>‹#›</a:t>
            </a:fld>
            <a:endParaRPr lang="en-US"/>
          </a:p>
        </p:txBody>
      </p:sp>
    </p:spTree>
    <p:extLst>
      <p:ext uri="{BB962C8B-B14F-4D97-AF65-F5344CB8AC3E}">
        <p14:creationId xmlns:p14="http://schemas.microsoft.com/office/powerpoint/2010/main" val="268103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94EE1-8D2F-DC56-8020-40B67392E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EB006-DEE5-3967-6B72-34B9E7464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FEBCB-E4E9-9300-8D9B-12AECE173A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0825EB-47FC-133F-5F97-2CF352117AD0}"/>
              </a:ext>
            </a:extLst>
          </p:cNvPr>
          <p:cNvSpPr>
            <a:spLocks noGrp="1"/>
          </p:cNvSpPr>
          <p:nvPr>
            <p:ph type="sldNum" sz="quarter" idx="10"/>
          </p:nvPr>
        </p:nvSpPr>
        <p:spPr/>
        <p:txBody>
          <a:bodyPr/>
          <a:lstStyle/>
          <a:p>
            <a:fld id="{CCC9DC6A-3BD2-4777-AE34-65882A170229}" type="slidenum">
              <a:rPr lang="en-US" smtClean="0"/>
              <a:t>22</a:t>
            </a:fld>
            <a:endParaRPr lang="en-US"/>
          </a:p>
        </p:txBody>
      </p:sp>
    </p:spTree>
    <p:extLst>
      <p:ext uri="{BB962C8B-B14F-4D97-AF65-F5344CB8AC3E}">
        <p14:creationId xmlns:p14="http://schemas.microsoft.com/office/powerpoint/2010/main" val="141985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14200-3696-CA72-F420-E4271AEBD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82AB9-D799-38A8-1E95-37DAE78B3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8F0B6-FA5A-2E8B-E107-2C654DE9C0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8EB36E-14AF-623E-493C-378C660861C9}"/>
              </a:ext>
            </a:extLst>
          </p:cNvPr>
          <p:cNvSpPr>
            <a:spLocks noGrp="1"/>
          </p:cNvSpPr>
          <p:nvPr>
            <p:ph type="sldNum" sz="quarter" idx="10"/>
          </p:nvPr>
        </p:nvSpPr>
        <p:spPr/>
        <p:txBody>
          <a:bodyPr/>
          <a:lstStyle/>
          <a:p>
            <a:fld id="{CCC9DC6A-3BD2-4777-AE34-65882A170229}" type="slidenum">
              <a:rPr lang="en-US" smtClean="0"/>
              <a:t>23</a:t>
            </a:fld>
            <a:endParaRPr lang="en-US"/>
          </a:p>
        </p:txBody>
      </p:sp>
    </p:spTree>
    <p:extLst>
      <p:ext uri="{BB962C8B-B14F-4D97-AF65-F5344CB8AC3E}">
        <p14:creationId xmlns:p14="http://schemas.microsoft.com/office/powerpoint/2010/main" val="1440611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286694" y="2986088"/>
            <a:ext cx="8610600" cy="3701700"/>
          </a:xfrm>
          <a:prstGeom prst="rect">
            <a:avLst/>
          </a:prstGeom>
          <a:solidFill>
            <a:srgbClr val="103A7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0" y="3733800"/>
            <a:ext cx="9144000" cy="1905000"/>
          </a:xfrm>
        </p:spPr>
        <p:txBody>
          <a:bodyPr anchor="t" anchorCtr="0"/>
          <a:lstStyle>
            <a:lvl1pPr algn="ctr">
              <a:defRPr sz="4400" b="1">
                <a:solidFill>
                  <a:schemeClr val="bg1"/>
                </a:solidFill>
                <a:latin typeface="Calibri" panose="020F0502020204030204" pitchFamily="34" charset="0"/>
                <a:ea typeface="Tahoma" panose="020B0604030504040204" pitchFamily="34" charset="0"/>
                <a:cs typeface="Calibri" panose="020F0502020204030204" pitchFamily="34" charset="0"/>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0" y="6019800"/>
            <a:ext cx="9144000" cy="667694"/>
          </a:xfrm>
        </p:spPr>
        <p:txBody>
          <a:bodyPr/>
          <a:lstStyle>
            <a:lvl1pPr marL="64008"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Date Placeholder 27"/>
          <p:cNvSpPr>
            <a:spLocks noGrp="1"/>
          </p:cNvSpPr>
          <p:nvPr>
            <p:ph type="dt" sz="half" idx="10"/>
          </p:nvPr>
        </p:nvSpPr>
        <p:spPr>
          <a:xfrm>
            <a:off x="296025" y="6323895"/>
            <a:ext cx="1456853" cy="362338"/>
          </a:xfrm>
          <a:prstGeom prst="rect">
            <a:avLst/>
          </a:prstGeom>
        </p:spPr>
        <p:txBody>
          <a:bodyPr anchor="ctr" anchorCtr="0"/>
          <a:lstStyle>
            <a:lvl1pPr>
              <a:defRPr sz="1400">
                <a:solidFill>
                  <a:schemeClr val="bg1"/>
                </a:solidFill>
                <a:latin typeface="Arial" panose="020B0604020202020204" pitchFamily="34" charset="0"/>
                <a:cs typeface="Arial" panose="020B0604020202020204" pitchFamily="34" charset="0"/>
              </a:defRPr>
            </a:lvl1pPr>
          </a:lstStyle>
          <a:p>
            <a:fld id="{AEE0E6FA-B0D9-4E79-BC51-467F59E57F96}" type="datetimeFigureOut">
              <a:rPr lang="en-US" smtClean="0"/>
              <a:pPr/>
              <a:t>4/8/2026</a:t>
            </a:fld>
            <a:endParaRPr lang="en-US" dirty="0"/>
          </a:p>
        </p:txBody>
      </p:sp>
      <p:sp>
        <p:nvSpPr>
          <p:cNvPr id="29" name="Slide Number Placeholder 28"/>
          <p:cNvSpPr>
            <a:spLocks noGrp="1"/>
          </p:cNvSpPr>
          <p:nvPr>
            <p:ph type="sldNum" sz="quarter" idx="12"/>
          </p:nvPr>
        </p:nvSpPr>
        <p:spPr>
          <a:xfrm>
            <a:off x="8140529" y="6317958"/>
            <a:ext cx="747712" cy="365760"/>
          </a:xfrm>
        </p:spPr>
        <p:txBody>
          <a:bodyPr anchor="ctr" anchorCtr="0"/>
          <a:lstStyle>
            <a:lvl1pPr algn="r">
              <a:defRPr sz="1400">
                <a:solidFill>
                  <a:schemeClr val="bg1"/>
                </a:solidFill>
                <a:latin typeface="Arial" panose="020B0604020202020204" pitchFamily="34" charset="0"/>
                <a:cs typeface="Arial" panose="020B0604020202020204" pitchFamily="34" charset="0"/>
              </a:defRPr>
            </a:lvl1pPr>
          </a:lstStyle>
          <a:p>
            <a:fld id="{80F96F8A-4100-450E-8F60-4560027B6121}" type="slidenum">
              <a:rPr lang="en-US" smtClean="0"/>
              <a:pPr/>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6812" y="590017"/>
            <a:ext cx="1968500" cy="16487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eaLnBrk="1" latinLnBrk="0" hangingPunct="1">
              <a:defRPr sz="2600">
                <a:solidFill>
                  <a:srgbClr val="103A71"/>
                </a:solidFill>
              </a:defRPr>
            </a:lvl1pPr>
            <a:lvl2pPr eaLnBrk="1" latinLnBrk="0" hangingPunct="1">
              <a:defRPr/>
            </a:lvl2pPr>
            <a:lvl3pPr eaLnBrk="1" latinLnBrk="0" hangingPunct="1">
              <a:defRPr/>
            </a:lvl3pPr>
            <a:lvl4pPr eaLnBrk="1" latinLnBrk="0" hangingPunct="1">
              <a:defRPr/>
            </a:lvl4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marL="452628" indent="-342900">
              <a:buClr>
                <a:schemeClr val="tx1"/>
              </a:buClr>
              <a:buFont typeface="Arial" panose="020B0604020202020204" pitchFamily="34" charset="0"/>
              <a:buChar char="•"/>
              <a:defRPr b="0">
                <a:solidFill>
                  <a:schemeClr val="tx1"/>
                </a:solidFill>
                <a:latin typeface="Arial" panose="020B0604020202020204" pitchFamily="34" charset="0"/>
                <a:cs typeface="Arial" panose="020B0604020202020204" pitchFamily="34" charset="0"/>
              </a:defRPr>
            </a:lvl1pPr>
            <a:lvl2pPr marL="754380" indent="-342900">
              <a:buSzPct val="66000"/>
              <a:buFont typeface="Courier New" panose="02070309020205020404" pitchFamily="49" charset="0"/>
              <a:buChar char="o"/>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379087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a:defRPr sz="2400" b="0">
                <a:solidFill>
                  <a:schemeClr val="tx1"/>
                </a:solidFill>
                <a:latin typeface="Arial" panose="020B0604020202020204" pitchFamily="34" charset="0"/>
                <a:cs typeface="Arial" panose="020B0604020202020204" pitchFamily="34" charset="0"/>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157010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108871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Conten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52600"/>
            <a:ext cx="4038600" cy="4724400"/>
          </a:xfrm>
        </p:spPr>
        <p:txBody>
          <a:bodyPr/>
          <a:lstStyle>
            <a:lvl1pPr marL="452628" indent="-342900">
              <a:buClr>
                <a:schemeClr val="tx1"/>
              </a:buClr>
              <a:buSzPct val="111000"/>
              <a:buFont typeface="Arial" panose="020B0604020202020204" pitchFamily="34" charset="0"/>
              <a:buChar char="•"/>
              <a:defRPr sz="2200" b="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4" name="Content Placeholder 3"/>
          <p:cNvSpPr>
            <a:spLocks noGrp="1"/>
          </p:cNvSpPr>
          <p:nvPr>
            <p:ph sz="half" idx="2"/>
          </p:nvPr>
        </p:nvSpPr>
        <p:spPr>
          <a:xfrm>
            <a:off x="4648200" y="1752600"/>
            <a:ext cx="4038600" cy="4724400"/>
          </a:xfrm>
        </p:spPr>
        <p:txBody>
          <a:bodyPr/>
          <a:lstStyle>
            <a:lvl1pPr marL="452628" indent="-342900">
              <a:buClr>
                <a:schemeClr val="tx1"/>
              </a:buClr>
              <a:buSzPct val="111000"/>
              <a:buFont typeface="Arial" panose="020B0604020202020204" pitchFamily="34" charset="0"/>
              <a:buChar char="•"/>
              <a:defRPr sz="2200" b="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7" name="Slide Number Placeholder 6"/>
          <p:cNvSpPr>
            <a:spLocks noGrp="1"/>
          </p:cNvSpPr>
          <p:nvPr>
            <p:ph type="sldNum" sz="quarter" idx="12"/>
          </p:nvPr>
        </p:nvSpPr>
        <p:spPr/>
        <p:txBody>
          <a:bodyPr/>
          <a:lstStyle/>
          <a:p>
            <a:fld id="{80F96F8A-4100-450E-8F60-4560027B61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380"/>
            <a:ext cx="9144000" cy="990220"/>
          </a:xfrm>
          <a:prstGeom prst="rect">
            <a:avLst/>
          </a:prstGeom>
          <a:solidFill>
            <a:srgbClr val="103A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ounded Rectangle 32"/>
          <p:cNvSpPr/>
          <p:nvPr/>
        </p:nvSpPr>
        <p:spPr bwMode="white">
          <a:xfrm flipV="1">
            <a:off x="0" y="811630"/>
            <a:ext cx="9220200" cy="8466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81000" y="380"/>
            <a:ext cx="8534400" cy="811250"/>
          </a:xfrm>
          <a:prstGeom prst="rect">
            <a:avLst/>
          </a:prstGeom>
        </p:spPr>
        <p:txBody>
          <a:bodyPr vert="horz"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381000" y="1676400"/>
            <a:ext cx="8458200" cy="4898136"/>
          </a:xfrm>
          <a:prstGeom prst="rect">
            <a:avLst/>
          </a:prstGeom>
        </p:spPr>
        <p:txBody>
          <a:bodyPr vert="horz">
            <a:normAutofit/>
          </a:bodyPr>
          <a:lstStyle/>
          <a:p>
            <a:pPr lvl="0" eaLnBrk="1" latinLnBrk="0" hangingPunct="1"/>
            <a:r>
              <a:rPr kumimoji="0" lang="en-US" dirty="0"/>
              <a:t>Click to edit Master text styles</a:t>
            </a:r>
            <a:br>
              <a:rPr kumimoji="0" lang="en-US" dirty="0"/>
            </a:br>
            <a:endParaRPr kumimoji="0" lang="en-US" dirty="0"/>
          </a:p>
          <a:p>
            <a:pPr lvl="0" eaLnBrk="1" latinLnBrk="0" hangingPunct="1"/>
            <a:r>
              <a:rPr kumimoji="0" lang="en-US" dirty="0"/>
              <a:t>Second level</a:t>
            </a:r>
          </a:p>
          <a:p>
            <a:pPr lvl="1" eaLnBrk="1" latinLnBrk="0" hangingPunct="1"/>
            <a:r>
              <a:rPr kumimoji="0" lang="en-US" dirty="0"/>
              <a:t>Third level</a:t>
            </a:r>
          </a:p>
          <a:p>
            <a:pPr lvl="2" eaLnBrk="1" latinLnBrk="0" hangingPunct="1"/>
            <a:r>
              <a:rPr kumimoji="0" lang="en-US" dirty="0"/>
              <a:t>Fourth level</a:t>
            </a:r>
          </a:p>
          <a:p>
            <a:pPr lvl="3" eaLnBrk="1" latinLnBrk="0" hangingPunct="1"/>
            <a:r>
              <a:rPr kumimoji="0" lang="en-US" dirty="0"/>
              <a:t>Fifth level</a:t>
            </a:r>
          </a:p>
        </p:txBody>
      </p:sp>
      <p:sp>
        <p:nvSpPr>
          <p:cNvPr id="23" name="Slide Number Placeholder 22"/>
          <p:cNvSpPr>
            <a:spLocks noGrp="1"/>
          </p:cNvSpPr>
          <p:nvPr>
            <p:ph type="sldNum" sz="quarter" idx="4"/>
          </p:nvPr>
        </p:nvSpPr>
        <p:spPr>
          <a:xfrm>
            <a:off x="8077200" y="6203135"/>
            <a:ext cx="762000" cy="365760"/>
          </a:xfrm>
          <a:prstGeom prst="rect">
            <a:avLst/>
          </a:prstGeom>
        </p:spPr>
        <p:txBody>
          <a:bodyPr vert="horz" anchor="b"/>
          <a:lstStyle>
            <a:lvl1pPr algn="r" eaLnBrk="1" latinLnBrk="0" hangingPunct="1">
              <a:defRPr kumimoji="0" sz="1400">
                <a:solidFill>
                  <a:srgbClr val="103A71"/>
                </a:solidFill>
                <a:latin typeface="Arial" panose="020B0604020202020204" pitchFamily="34" charset="0"/>
                <a:cs typeface="Arial" panose="020B0604020202020204" pitchFamily="34" charset="0"/>
              </a:defRPr>
            </a:lvl1pPr>
          </a:lstStyle>
          <a:p>
            <a:fld id="{80F96F8A-4100-450E-8F60-4560027B61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22" r:id="rId4"/>
    <p:sldLayoutId id="2147483721" r:id="rId5"/>
    <p:sldLayoutId id="2147483712" r:id="rId6"/>
  </p:sldLayoutIdLst>
  <p:txStyles>
    <p:titleStyle>
      <a:lvl1pPr algn="l" rtl="0" eaLnBrk="1" latinLnBrk="0" hangingPunct="1">
        <a:spcBef>
          <a:spcPct val="0"/>
        </a:spcBef>
        <a:buNone/>
        <a:defRPr kumimoji="0" sz="2800" b="1" kern="1200">
          <a:solidFill>
            <a:schemeClr val="bg1"/>
          </a:solidFill>
          <a:latin typeface="Calibri" panose="020F0502020204030204" pitchFamily="34" charset="0"/>
          <a:ea typeface="+mj-ea"/>
          <a:cs typeface="Calibri" panose="020F0502020204030204" pitchFamily="34" charset="0"/>
        </a:defRPr>
      </a:lvl1pPr>
    </p:titleStyle>
    <p:bodyStyle>
      <a:lvl1pPr marL="109728" indent="0" algn="l" rtl="0" eaLnBrk="1" latinLnBrk="0" hangingPunct="1">
        <a:spcBef>
          <a:spcPts val="300"/>
        </a:spcBef>
        <a:buClr>
          <a:schemeClr val="accent3"/>
        </a:buClr>
        <a:buFont typeface="Arial" panose="020B0604020202020204" pitchFamily="34" charset="0"/>
        <a:buNone/>
        <a:defRPr kumimoji="0" sz="2400" b="1" kern="1200">
          <a:solidFill>
            <a:srgbClr val="103A71"/>
          </a:solidFill>
          <a:latin typeface="Calibri" panose="020F0502020204030204" pitchFamily="34" charset="0"/>
          <a:ea typeface="Tahoma" panose="020B0604030504040204" pitchFamily="34" charset="0"/>
          <a:cs typeface="Calibri" panose="020F0502020204030204" pitchFamily="34" charset="0"/>
        </a:defRPr>
      </a:lvl1pPr>
      <a:lvl2pPr marL="754380" indent="-342900" algn="l" rtl="0" eaLnBrk="1" latinLnBrk="0" hangingPunct="1">
        <a:spcBef>
          <a:spcPts val="300"/>
        </a:spcBef>
        <a:buClr>
          <a:schemeClr val="tx1"/>
        </a:buClr>
        <a:buFont typeface="Arial" panose="020B0604020202020204" pitchFamily="34" charset="0"/>
        <a:buChar char="•"/>
        <a:defRPr kumimoji="0" sz="2200" kern="1200">
          <a:solidFill>
            <a:schemeClr val="tx1"/>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buClr>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buClr>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latin typeface="Arial" panose="020B0604020202020204" pitchFamily="34" charset="0"/>
                <a:cs typeface="Arial" panose="020B0604020202020204" pitchFamily="34" charset="0"/>
              </a:rPr>
              <a:t>2026 Statewide Medical &amp; Health Exercise</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Cyber Incident</a:t>
            </a:r>
          </a:p>
        </p:txBody>
      </p:sp>
      <p:sp>
        <p:nvSpPr>
          <p:cNvPr id="3" name="Subtitle 2"/>
          <p:cNvSpPr>
            <a:spLocks noGrp="1"/>
          </p:cNvSpPr>
          <p:nvPr>
            <p:ph type="subTitle" idx="1"/>
          </p:nvPr>
        </p:nvSpPr>
        <p:spPr>
          <a:xfrm>
            <a:off x="76200" y="5304952"/>
            <a:ext cx="9144000" cy="1095847"/>
          </a:xfrm>
        </p:spPr>
        <p:txBody>
          <a:bodyPr>
            <a:normAutofit/>
          </a:bodyPr>
          <a:lstStyle/>
          <a:p>
            <a:r>
              <a:rPr lang="en-US" dirty="0"/>
              <a:t>Tabletop Exercise</a:t>
            </a:r>
          </a:p>
          <a:p>
            <a:pPr>
              <a:spcBef>
                <a:spcPts val="1800"/>
              </a:spcBef>
            </a:pPr>
            <a:r>
              <a:rPr lang="en-US" sz="1500" dirty="0"/>
              <a:t>April 23, 2026</a:t>
            </a:r>
          </a:p>
        </p:txBody>
      </p:sp>
    </p:spTree>
    <p:extLst>
      <p:ext uri="{BB962C8B-B14F-4D97-AF65-F5344CB8AC3E}">
        <p14:creationId xmlns:p14="http://schemas.microsoft.com/office/powerpoint/2010/main" val="404561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A853-2A19-04BC-2D60-996AFD9B5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10268-A9C1-6961-8F96-A45BE9BEB0EC}"/>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Evaluation</a:t>
            </a:r>
          </a:p>
        </p:txBody>
      </p:sp>
      <p:sp>
        <p:nvSpPr>
          <p:cNvPr id="3" name="Content Placeholder 2">
            <a:extLst>
              <a:ext uri="{FF2B5EF4-FFF2-40B4-BE49-F238E27FC236}">
                <a16:creationId xmlns:a16="http://schemas.microsoft.com/office/drawing/2014/main" id="{FA681A64-345A-8DA9-5ABC-7F9C6E3CEADD}"/>
              </a:ext>
            </a:extLst>
          </p:cNvPr>
          <p:cNvSpPr>
            <a:spLocks noGrp="1"/>
          </p:cNvSpPr>
          <p:nvPr>
            <p:ph sz="half" idx="1"/>
          </p:nvPr>
        </p:nvSpPr>
        <p:spPr>
          <a:xfrm>
            <a:off x="419099" y="1524000"/>
            <a:ext cx="5219701" cy="4724400"/>
          </a:xfrm>
        </p:spPr>
        <p:txBody>
          <a:bodyPr>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Exercise Evaluation</a:t>
            </a:r>
          </a:p>
          <a:p>
            <a:pPr marL="800100" marR="0" lvl="1" algn="l"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Participant Feedback Forms</a:t>
            </a:r>
            <a:r>
              <a:rPr lang="en-US" sz="2200" dirty="0">
                <a:solidFill>
                  <a:srgbClr val="262626"/>
                </a:solidFill>
                <a:latin typeface="Arial"/>
                <a:cs typeface="Arial"/>
              </a:rPr>
              <a:t> – Scan QR Code or complete a hard copy. </a:t>
            </a:r>
            <a:endParaRPr kumimoji="0" lang="en-US" sz="2200" b="0" i="0" u="none" strike="noStrike" kern="1200" cap="none" spc="0" normalizeH="0" baseline="0" noProof="0" dirty="0">
              <a:ln>
                <a:noFill/>
              </a:ln>
              <a:solidFill>
                <a:srgbClr val="262626"/>
              </a:solidFill>
              <a:effectLst/>
              <a:uLnTx/>
              <a:uFillTx/>
              <a:latin typeface="Arial"/>
              <a:ea typeface="+mn-ea"/>
              <a:cs typeface="Arial"/>
            </a:endParaRPr>
          </a:p>
          <a:p>
            <a:pPr marL="800100" marR="0" lvl="1" algn="l" defTabSz="914400" rtl="0" eaLnBrk="1" fontAlgn="auto" latinLnBrk="0" hangingPunct="1">
              <a:lnSpc>
                <a:spcPct val="100000"/>
              </a:lnSpc>
              <a:spcBef>
                <a:spcPts val="18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Hot Wash Notes –Immediately following the tabletop exercise, we will conduct a short discussion on strengths and areas for improvement. </a:t>
            </a:r>
          </a:p>
        </p:txBody>
      </p:sp>
      <p:pic>
        <p:nvPicPr>
          <p:cNvPr id="5" name="Picture 4" descr="A qr code on a green background&#10;&#10;AI-generated content may be incorrect.">
            <a:extLst>
              <a:ext uri="{FF2B5EF4-FFF2-40B4-BE49-F238E27FC236}">
                <a16:creationId xmlns:a16="http://schemas.microsoft.com/office/drawing/2014/main" id="{CFB1BD35-1B40-A6E5-D4E0-212BAB84D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046" y="2286000"/>
            <a:ext cx="2895600" cy="2895600"/>
          </a:xfrm>
          <a:prstGeom prst="rect">
            <a:avLst/>
          </a:prstGeom>
        </p:spPr>
      </p:pic>
    </p:spTree>
    <p:extLst>
      <p:ext uri="{BB962C8B-B14F-4D97-AF65-F5344CB8AC3E}">
        <p14:creationId xmlns:p14="http://schemas.microsoft.com/office/powerpoint/2010/main" val="273884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63E3A-C405-5C4B-1244-D9F285554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BDA96-C359-37F6-69F2-146DFCB0E9A2}"/>
              </a:ext>
            </a:extLst>
          </p:cNvPr>
          <p:cNvSpPr>
            <a:spLocks noGrp="1"/>
          </p:cNvSpPr>
          <p:nvPr>
            <p:ph type="title"/>
          </p:nvPr>
        </p:nvSpPr>
        <p:spPr>
          <a:xfrm>
            <a:off x="0" y="178970"/>
            <a:ext cx="9220200" cy="583030"/>
          </a:xfrm>
        </p:spPr>
        <p:txBody>
          <a:bodyPr anchor="b">
            <a:noAutofit/>
          </a:bodyPr>
          <a:lstStyle/>
          <a:p>
            <a:r>
              <a:rPr lang="en-US" sz="2500" dirty="0">
                <a:latin typeface="Arial" panose="020B0604020202020204" pitchFamily="34" charset="0"/>
                <a:cs typeface="Arial" panose="020B0604020202020204" pitchFamily="34" charset="0"/>
              </a:rPr>
              <a:t>Considerations When Responding to Discussion Questions</a:t>
            </a:r>
          </a:p>
        </p:txBody>
      </p:sp>
      <p:sp>
        <p:nvSpPr>
          <p:cNvPr id="3" name="Content Placeholder 2">
            <a:extLst>
              <a:ext uri="{FF2B5EF4-FFF2-40B4-BE49-F238E27FC236}">
                <a16:creationId xmlns:a16="http://schemas.microsoft.com/office/drawing/2014/main" id="{27C3FAD9-5E33-E97D-9314-917DCEF85EA6}"/>
              </a:ext>
            </a:extLst>
          </p:cNvPr>
          <p:cNvSpPr>
            <a:spLocks noGrp="1"/>
          </p:cNvSpPr>
          <p:nvPr>
            <p:ph sz="half" idx="1"/>
          </p:nvPr>
        </p:nvSpPr>
        <p:spPr>
          <a:xfrm>
            <a:off x="419099" y="1524000"/>
            <a:ext cx="8305801" cy="4724400"/>
          </a:xfrm>
        </p:spPr>
        <p:txBody>
          <a:bodyPr>
            <a:normAutofit/>
          </a:bodyPr>
          <a:lstStyle/>
          <a:p>
            <a:pPr marL="0" marR="0" lvl="0" indent="0" algn="l" defTabSz="914400" rtl="0" eaLnBrk="1" fontAlgn="auto" latinLnBrk="0" hangingPunct="1">
              <a:spcBef>
                <a:spcPct val="20000"/>
              </a:spcBef>
              <a:spcAft>
                <a:spcPts val="0"/>
              </a:spcAft>
              <a:buClrTx/>
              <a:buSzTx/>
              <a:buNone/>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Will there be enough:</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Staff?</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Space?</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Supplies &amp; Equipment?</a:t>
            </a:r>
          </a:p>
          <a:p>
            <a:pPr marL="0" marR="0" lvl="0" indent="0" algn="l" defTabSz="914400" rtl="0" eaLnBrk="1" fontAlgn="auto" latinLnBrk="0" hangingPunct="1">
              <a:spcBef>
                <a:spcPct val="20000"/>
              </a:spcBef>
              <a:spcAft>
                <a:spcPts val="0"/>
              </a:spcAft>
              <a:buClrTx/>
              <a:buSzTx/>
              <a:buNone/>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Special considerations:</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Evacuations</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Staffing Impacts</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Responder Safety</a:t>
            </a:r>
          </a:p>
          <a:p>
            <a:pPr marL="800100" lvl="1">
              <a:spcBef>
                <a:spcPct val="20000"/>
              </a:spcBef>
              <a:buClrTx/>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Public Messaging</a:t>
            </a:r>
          </a:p>
          <a:p>
            <a:pPr marL="800100" lvl="1">
              <a:spcBef>
                <a:spcPct val="20000"/>
              </a:spcBef>
              <a:buClrTx/>
              <a:defRPr/>
            </a:pPr>
            <a:r>
              <a:rPr lang="en-US" sz="2200" dirty="0">
                <a:solidFill>
                  <a:srgbClr val="262626"/>
                </a:solidFill>
                <a:latin typeface="Arial"/>
                <a:cs typeface="Arial"/>
              </a:rPr>
              <a:t>Systems? (i.e., patient tracking, messaging)</a:t>
            </a:r>
            <a:endParaRPr lang="en-US" sz="2200" dirty="0">
              <a:solidFill>
                <a:srgbClr val="FFC000"/>
              </a:solidFill>
              <a:latin typeface="Arial"/>
              <a:cs typeface="Arial"/>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262626"/>
              </a:solidFill>
              <a:effectLst/>
              <a:uLnTx/>
              <a:uFillTx/>
              <a:latin typeface="Arial"/>
              <a:ea typeface="+mn-ea"/>
              <a:cs typeface="Arial"/>
            </a:endParaRPr>
          </a:p>
        </p:txBody>
      </p:sp>
    </p:spTree>
    <p:extLst>
      <p:ext uri="{BB962C8B-B14F-4D97-AF65-F5344CB8AC3E}">
        <p14:creationId xmlns:p14="http://schemas.microsoft.com/office/powerpoint/2010/main" val="56331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D6DD3-FFFB-BF08-BFBF-11E0D382E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5C967-2C8F-44F2-E327-FF6D6556BD54}"/>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Module 1</a:t>
            </a:r>
          </a:p>
        </p:txBody>
      </p:sp>
    </p:spTree>
    <p:extLst>
      <p:ext uri="{BB962C8B-B14F-4D97-AF65-F5344CB8AC3E}">
        <p14:creationId xmlns:p14="http://schemas.microsoft.com/office/powerpoint/2010/main" val="14949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5117-AE67-5FAC-86C7-F71BD8607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50931-5AA7-B600-BE96-EB3DE353EF9E}"/>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Scenario</a:t>
            </a:r>
          </a:p>
        </p:txBody>
      </p:sp>
      <p:sp>
        <p:nvSpPr>
          <p:cNvPr id="3" name="Content Placeholder 2">
            <a:extLst>
              <a:ext uri="{FF2B5EF4-FFF2-40B4-BE49-F238E27FC236}">
                <a16:creationId xmlns:a16="http://schemas.microsoft.com/office/drawing/2014/main" id="{97304352-4CDB-6C38-3A7B-8450C028FDB8}"/>
              </a:ext>
            </a:extLst>
          </p:cNvPr>
          <p:cNvSpPr>
            <a:spLocks noGrp="1"/>
          </p:cNvSpPr>
          <p:nvPr>
            <p:ph sz="half" idx="1"/>
          </p:nvPr>
        </p:nvSpPr>
        <p:spPr>
          <a:xfrm>
            <a:off x="419099" y="1143000"/>
            <a:ext cx="4991101" cy="4953000"/>
          </a:xfrm>
        </p:spPr>
        <p:txBody>
          <a:bodyPr>
            <a:noAutofit/>
          </a:bodyPr>
          <a:lstStyle/>
          <a:p>
            <a:pPr marL="342900">
              <a:spcBef>
                <a:spcPct val="20000"/>
              </a:spcBef>
              <a:buClrTx/>
              <a:buSzTx/>
              <a:defRPr/>
            </a:pPr>
            <a:r>
              <a:rPr lang="en-US" sz="2000" dirty="0"/>
              <a:t>Shortly after shift change, staff in several departments begin reporting minor but unusual technical issues.</a:t>
            </a:r>
          </a:p>
          <a:p>
            <a:pPr marL="342900">
              <a:spcBef>
                <a:spcPct val="20000"/>
              </a:spcBef>
              <a:buClrTx/>
              <a:buSzTx/>
              <a:defRPr/>
            </a:pPr>
            <a:r>
              <a:rPr lang="en-US" sz="2000" dirty="0">
                <a:solidFill>
                  <a:srgbClr val="262626"/>
                </a:solidFill>
                <a:latin typeface="Arial"/>
                <a:ea typeface="+mn-ea"/>
                <a:cs typeface="Arial"/>
              </a:rPr>
              <a:t>N</a:t>
            </a:r>
            <a:r>
              <a:rPr kumimoji="0" lang="en-US" sz="2000" b="0" i="0" u="none" strike="noStrike" kern="1200" cap="none" spc="0" normalizeH="0" baseline="0" noProof="0" dirty="0" err="1">
                <a:ln>
                  <a:noFill/>
                </a:ln>
                <a:solidFill>
                  <a:srgbClr val="262626"/>
                </a:solidFill>
                <a:effectLst/>
                <a:uLnTx/>
                <a:uFillTx/>
                <a:latin typeface="Arial"/>
                <a:ea typeface="+mn-ea"/>
                <a:cs typeface="Arial"/>
              </a:rPr>
              <a:t>urses</a:t>
            </a:r>
            <a:r>
              <a:rPr kumimoji="0" lang="en-US" sz="2000" b="0" i="0" u="none" strike="noStrike" kern="1200" cap="none" spc="0" normalizeH="0" baseline="0" noProof="0" dirty="0">
                <a:ln>
                  <a:noFill/>
                </a:ln>
                <a:solidFill>
                  <a:srgbClr val="262626"/>
                </a:solidFill>
                <a:effectLst/>
                <a:uLnTx/>
                <a:uFillTx/>
                <a:latin typeface="Arial"/>
                <a:ea typeface="+mn-ea"/>
                <a:cs typeface="Arial"/>
              </a:rPr>
              <a:t> mention that the EMR is taking longer than usual to load patient charts.</a:t>
            </a:r>
          </a:p>
          <a:p>
            <a:pPr marL="342900">
              <a:spcBef>
                <a:spcPct val="20000"/>
              </a:spcBef>
              <a:buClrTx/>
              <a:buSzTx/>
              <a:defRPr/>
            </a:pPr>
            <a:r>
              <a:rPr kumimoji="0" lang="en-US" sz="2000" b="0" i="0" u="none" strike="noStrike" kern="1200" cap="none" spc="0" normalizeH="0" baseline="0" noProof="0" dirty="0">
                <a:ln>
                  <a:noFill/>
                </a:ln>
                <a:solidFill>
                  <a:srgbClr val="262626"/>
                </a:solidFill>
                <a:effectLst/>
                <a:uLnTx/>
                <a:uFillTx/>
                <a:latin typeface="Arial"/>
                <a:ea typeface="+mn-ea"/>
                <a:cs typeface="Arial"/>
              </a:rPr>
              <a:t>The pharmacy help desk receives a call about an automated dispensing cabinet that is unable to authenticate.</a:t>
            </a:r>
          </a:p>
          <a:p>
            <a:pPr marL="342900">
              <a:spcBef>
                <a:spcPct val="20000"/>
              </a:spcBef>
              <a:buClrTx/>
              <a:buSzTx/>
              <a:defRPr/>
            </a:pPr>
            <a:r>
              <a:rPr lang="en-US" sz="2000" dirty="0"/>
              <a:t>Within an hour, the disruptions intensify. Several workstations suddenly lock up and display a message demanding payment in cryptocurrency</a:t>
            </a:r>
            <a:endParaRPr kumimoji="0" lang="en-US" sz="2000" b="0" i="0" u="none" strike="noStrike" kern="1200" cap="none" spc="0" normalizeH="0" baseline="0" noProof="0" dirty="0">
              <a:ln>
                <a:noFill/>
              </a:ln>
              <a:solidFill>
                <a:srgbClr val="262626"/>
              </a:solidFill>
              <a:effectLst/>
              <a:uLnTx/>
              <a:uFillTx/>
              <a:latin typeface="Arial"/>
              <a:ea typeface="+mn-ea"/>
              <a:cs typeface="Arial"/>
            </a:endParaRPr>
          </a:p>
        </p:txBody>
      </p:sp>
      <p:pic>
        <p:nvPicPr>
          <p:cNvPr id="5" name="Picture 4" descr="A person in blue scrubs holding another person in her back&#10;&#10;AI-generated content may be incorrect.">
            <a:extLst>
              <a:ext uri="{FF2B5EF4-FFF2-40B4-BE49-F238E27FC236}">
                <a16:creationId xmlns:a16="http://schemas.microsoft.com/office/drawing/2014/main" id="{618DFA64-369C-4939-C287-383C6D816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957" y="1428750"/>
            <a:ext cx="3333750" cy="4000500"/>
          </a:xfrm>
          <a:prstGeom prst="rect">
            <a:avLst/>
          </a:prstGeom>
        </p:spPr>
      </p:pic>
      <p:sp>
        <p:nvSpPr>
          <p:cNvPr id="4" name="TextBox 3">
            <a:extLst>
              <a:ext uri="{FF2B5EF4-FFF2-40B4-BE49-F238E27FC236}">
                <a16:creationId xmlns:a16="http://schemas.microsoft.com/office/drawing/2014/main" id="{46C72932-C001-76AB-A741-8E7147EE4B9E}"/>
              </a:ext>
            </a:extLst>
          </p:cNvPr>
          <p:cNvSpPr txBox="1"/>
          <p:nvPr/>
        </p:nvSpPr>
        <p:spPr>
          <a:xfrm>
            <a:off x="5795894" y="5562600"/>
            <a:ext cx="292900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Don’t Fight the Scenario!</a:t>
            </a:r>
          </a:p>
        </p:txBody>
      </p:sp>
    </p:spTree>
    <p:extLst>
      <p:ext uri="{BB962C8B-B14F-4D97-AF65-F5344CB8AC3E}">
        <p14:creationId xmlns:p14="http://schemas.microsoft.com/office/powerpoint/2010/main" val="19715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DB12A-9965-A945-68BF-1AA9E66E0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9B861-6671-83EA-AD5B-6DDDFA0BEAA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Module 1 Discussion Questions</a:t>
            </a:r>
          </a:p>
        </p:txBody>
      </p:sp>
      <p:sp>
        <p:nvSpPr>
          <p:cNvPr id="3" name="Content Placeholder 2">
            <a:extLst>
              <a:ext uri="{FF2B5EF4-FFF2-40B4-BE49-F238E27FC236}">
                <a16:creationId xmlns:a16="http://schemas.microsoft.com/office/drawing/2014/main" id="{5F45A826-451E-099C-2D3E-26D324465ECB}"/>
              </a:ext>
            </a:extLst>
          </p:cNvPr>
          <p:cNvSpPr>
            <a:spLocks noGrp="1"/>
          </p:cNvSpPr>
          <p:nvPr>
            <p:ph idx="1"/>
          </p:nvPr>
        </p:nvSpPr>
        <p:spPr>
          <a:xfrm>
            <a:off x="350520" y="1447800"/>
            <a:ext cx="8458200" cy="4898136"/>
          </a:xfrm>
        </p:spPr>
        <p:txBody>
          <a:bodyPr>
            <a:normAutofit/>
          </a:bodyPr>
          <a:lstStyle/>
          <a:p>
            <a:pPr marL="109728" indent="0">
              <a:buNone/>
            </a:pPr>
            <a:r>
              <a:rPr lang="en-US" sz="2000" dirty="0"/>
              <a:t>Based on the information provided, participate in the discussion concerning the issues raised in this module and identify any additional requirements, critical issues, decisions, and/or questions that should be addressed at this time. </a:t>
            </a:r>
          </a:p>
          <a:p>
            <a:pPr marL="365760" marR="0" algn="just">
              <a:buFont typeface="+mj-lt"/>
              <a:buAutoNum type="arabicPeriod"/>
            </a:pPr>
            <a:r>
              <a:rPr lang="en-US" sz="2000" dirty="0">
                <a:effectLst/>
                <a:highlight>
                  <a:srgbClr val="D3D3D3"/>
                </a:highlight>
                <a:ea typeface="MS Gothic" panose="020B0609070205080204" pitchFamily="49" charset="-128"/>
              </a:rPr>
              <a:t>[</a:t>
            </a:r>
            <a:r>
              <a:rPr lang="en-US" sz="2000" dirty="0">
                <a:effectLst/>
                <a:highlight>
                  <a:srgbClr val="FFFF00"/>
                </a:highlight>
                <a:ea typeface="MS Gothic" panose="020B0609070205080204" pitchFamily="49" charset="-128"/>
              </a:rPr>
              <a:t>Each organization should select their appropriate discussion questions from the list in the situation manual and add anymore custom questions applicable; and ensure the selected questions align with the selected objectives.]</a:t>
            </a:r>
          </a:p>
        </p:txBody>
      </p:sp>
    </p:spTree>
    <p:extLst>
      <p:ext uri="{BB962C8B-B14F-4D97-AF65-F5344CB8AC3E}">
        <p14:creationId xmlns:p14="http://schemas.microsoft.com/office/powerpoint/2010/main" val="2123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2561E-1D09-80A6-ED3E-26CD7C8F3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F6CB3-A47E-461A-A368-C68CEB00F156}"/>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Module 2</a:t>
            </a:r>
          </a:p>
        </p:txBody>
      </p:sp>
    </p:spTree>
    <p:extLst>
      <p:ext uri="{BB962C8B-B14F-4D97-AF65-F5344CB8AC3E}">
        <p14:creationId xmlns:p14="http://schemas.microsoft.com/office/powerpoint/2010/main" val="26608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32D3A-DBB6-DDF9-7B2E-B8B07F9B9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B0A43-3591-ADBC-80E4-7AB8BF3DEB88}"/>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Scenario Update</a:t>
            </a:r>
          </a:p>
        </p:txBody>
      </p:sp>
      <p:sp>
        <p:nvSpPr>
          <p:cNvPr id="3" name="Content Placeholder 2">
            <a:extLst>
              <a:ext uri="{FF2B5EF4-FFF2-40B4-BE49-F238E27FC236}">
                <a16:creationId xmlns:a16="http://schemas.microsoft.com/office/drawing/2014/main" id="{8606C41C-DB3F-AE85-839B-331C6352E01A}"/>
              </a:ext>
            </a:extLst>
          </p:cNvPr>
          <p:cNvSpPr>
            <a:spLocks noGrp="1"/>
          </p:cNvSpPr>
          <p:nvPr>
            <p:ph sz="half" idx="1"/>
          </p:nvPr>
        </p:nvSpPr>
        <p:spPr>
          <a:xfrm>
            <a:off x="381000" y="1295400"/>
            <a:ext cx="8305800" cy="4953000"/>
          </a:xfrm>
        </p:spPr>
        <p:txBody>
          <a:bodyPr>
            <a:normAutofit fontScale="85000" lnSpcReduction="20000"/>
          </a:bodyPr>
          <a:lstStyle/>
          <a:p>
            <a:r>
              <a:rPr lang="en-US" dirty="0"/>
              <a:t>Leadership announces that the EMR and several connected clinical systems are compromised and must be taken offline. All departments are instructed to initiate downtime procedures.</a:t>
            </a:r>
          </a:p>
          <a:p>
            <a:r>
              <a:rPr lang="en-US" dirty="0"/>
              <a:t>Paper charting packets are distributed. Nurses shift to handwritten medication administration records. Providers begin writing orders manually. Lab and imaging requisitions must now be completed on paper and hand‑carried. Automated dispensing cabinets require manual override. Lab instruments can run tests, but results cannot be transmitted electronically.</a:t>
            </a:r>
          </a:p>
          <a:p>
            <a:r>
              <a:rPr lang="en-US" dirty="0"/>
              <a:t>Teams must manage care using only manual workflows and with limited access to historical patient information.</a:t>
            </a:r>
          </a:p>
          <a:p>
            <a:r>
              <a:rPr lang="en-US" dirty="0"/>
              <a:t>As IT continues containment efforts, analysts determine that protected health information may have been accessed. Leadership must notify federal partners, including the FBI and DHS, and coordinate with state health authorities. These agencies request preliminary details, indicators of compromise, and an assessment of operational impacts.</a:t>
            </a:r>
          </a:p>
          <a:p>
            <a:r>
              <a:rPr lang="en-US" dirty="0"/>
              <a:t>Meanwhile, the facility’s public information officer receives a call from a local news outlet claiming to have information about the attack and asking for comment.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262626"/>
              </a:solidFill>
              <a:effectLst/>
              <a:uLnTx/>
              <a:uFillTx/>
              <a:latin typeface="Arial"/>
              <a:ea typeface="+mn-ea"/>
              <a:cs typeface="Arial"/>
            </a:endParaRPr>
          </a:p>
        </p:txBody>
      </p:sp>
    </p:spTree>
    <p:extLst>
      <p:ext uri="{BB962C8B-B14F-4D97-AF65-F5344CB8AC3E}">
        <p14:creationId xmlns:p14="http://schemas.microsoft.com/office/powerpoint/2010/main" val="278608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24F40-54C5-BDD0-3F88-9F2C7E497D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F6A26-922C-44AD-6E7A-FBBB945B395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Module 2 Discussion Questions</a:t>
            </a:r>
          </a:p>
        </p:txBody>
      </p:sp>
      <p:sp>
        <p:nvSpPr>
          <p:cNvPr id="3" name="Content Placeholder 2">
            <a:extLst>
              <a:ext uri="{FF2B5EF4-FFF2-40B4-BE49-F238E27FC236}">
                <a16:creationId xmlns:a16="http://schemas.microsoft.com/office/drawing/2014/main" id="{2A0E6FD4-1E1A-4A36-1AFB-CBF531E5DC31}"/>
              </a:ext>
            </a:extLst>
          </p:cNvPr>
          <p:cNvSpPr>
            <a:spLocks noGrp="1"/>
          </p:cNvSpPr>
          <p:nvPr>
            <p:ph idx="1"/>
          </p:nvPr>
        </p:nvSpPr>
        <p:spPr>
          <a:xfrm>
            <a:off x="350520" y="1447800"/>
            <a:ext cx="8458200" cy="4898136"/>
          </a:xfrm>
        </p:spPr>
        <p:txBody>
          <a:bodyPr>
            <a:normAutofit/>
          </a:bodyPr>
          <a:lstStyle/>
          <a:p>
            <a:pPr marL="109728" indent="0">
              <a:buNone/>
            </a:pPr>
            <a:r>
              <a:rPr lang="en-US" sz="2000" dirty="0"/>
              <a:t>Based on the information provided, participate in the discussion concerning the issues raised in this module and identify any additional requirements, critical issues, decisions, and/or questions that should be addressed at this time. </a:t>
            </a:r>
          </a:p>
          <a:p>
            <a:pPr marL="365760" marR="0" algn="just">
              <a:buFont typeface="+mj-lt"/>
              <a:buAutoNum type="arabicPeriod"/>
            </a:pPr>
            <a:r>
              <a:rPr lang="en-US" sz="2000" dirty="0">
                <a:effectLst/>
                <a:highlight>
                  <a:srgbClr val="FFFF00"/>
                </a:highlight>
                <a:latin typeface="Arial" panose="020B0604020202020204" pitchFamily="34" charset="0"/>
                <a:ea typeface="MS Gothic" panose="020B0609070205080204" pitchFamily="49" charset="-128"/>
                <a:cs typeface="Arial" panose="020B0604020202020204" pitchFamily="34" charset="0"/>
              </a:rPr>
              <a:t>[Each organization should select their appropriate discussion questions from the list in the situation manual and add anymore custom questions applicable; and ensure the selected questions align with the selected objectives.]</a:t>
            </a:r>
          </a:p>
          <a:p>
            <a:pPr marL="0" marR="0" indent="0" algn="just">
              <a:lnSpc>
                <a:spcPct val="115000"/>
              </a:lnSpc>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6208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9149-5FDF-3EBD-929F-2ACD6ECCC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3CA76-9FE4-442B-6743-88F8A22BC57B}"/>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Module 3</a:t>
            </a:r>
          </a:p>
        </p:txBody>
      </p:sp>
    </p:spTree>
    <p:extLst>
      <p:ext uri="{BB962C8B-B14F-4D97-AF65-F5344CB8AC3E}">
        <p14:creationId xmlns:p14="http://schemas.microsoft.com/office/powerpoint/2010/main" val="331234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6E6F4-6972-16C2-946A-CF7B505B9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C9F22-88C9-7F28-DF59-8B32FC0393FE}"/>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Scenario Update (Long Term Impacts)</a:t>
            </a:r>
          </a:p>
        </p:txBody>
      </p:sp>
      <p:sp>
        <p:nvSpPr>
          <p:cNvPr id="3" name="Content Placeholder 2">
            <a:extLst>
              <a:ext uri="{FF2B5EF4-FFF2-40B4-BE49-F238E27FC236}">
                <a16:creationId xmlns:a16="http://schemas.microsoft.com/office/drawing/2014/main" id="{8A10EED6-EA0C-5690-E529-DBD5AD9B291E}"/>
              </a:ext>
            </a:extLst>
          </p:cNvPr>
          <p:cNvSpPr>
            <a:spLocks noGrp="1"/>
          </p:cNvSpPr>
          <p:nvPr>
            <p:ph sz="half" idx="1"/>
          </p:nvPr>
        </p:nvSpPr>
        <p:spPr>
          <a:xfrm>
            <a:off x="381000" y="1295400"/>
            <a:ext cx="8305800" cy="4953000"/>
          </a:xfrm>
        </p:spPr>
        <p:txBody>
          <a:bodyPr>
            <a:normAutofit/>
          </a:bodyPr>
          <a:lstStyle/>
          <a:p>
            <a:r>
              <a:rPr lang="en-US" dirty="0"/>
              <a:t>Patient Care Backlog - Weeks of postponed surgeries, diagnostic tests, and outpatient visits create a large backlog.</a:t>
            </a:r>
          </a:p>
          <a:p>
            <a:r>
              <a:rPr kumimoji="0" lang="en-US" b="0" i="0" u="none" strike="noStrike" kern="1200" cap="none" spc="0" normalizeH="0" baseline="0" noProof="0" dirty="0">
                <a:ln>
                  <a:noFill/>
                </a:ln>
                <a:solidFill>
                  <a:srgbClr val="262626"/>
                </a:solidFill>
                <a:effectLst/>
                <a:uLnTx/>
                <a:uFillTx/>
                <a:latin typeface="Arial"/>
                <a:ea typeface="+mn-ea"/>
                <a:cs typeface="Arial"/>
              </a:rPr>
              <a:t>The hospital faces millions of dollars in lost revenue due to canceled procedures </a:t>
            </a:r>
          </a:p>
          <a:p>
            <a:r>
              <a:rPr kumimoji="0" lang="en-US" b="0" i="0" u="none" strike="noStrike" kern="1200" cap="none" spc="0" normalizeH="0" baseline="0" noProof="0" dirty="0">
                <a:ln>
                  <a:noFill/>
                </a:ln>
                <a:solidFill>
                  <a:srgbClr val="262626"/>
                </a:solidFill>
                <a:effectLst/>
                <a:uLnTx/>
                <a:uFillTx/>
                <a:latin typeface="Arial"/>
                <a:ea typeface="+mn-ea"/>
                <a:cs typeface="Arial"/>
              </a:rPr>
              <a:t>Thousands of patients must be notified that their personal health information (PHI) may have been exposed. </a:t>
            </a:r>
          </a:p>
          <a:p>
            <a:r>
              <a:rPr kumimoji="0" lang="en-US" b="0" i="0" u="none" strike="noStrike" kern="1200" cap="none" spc="0" normalizeH="0" baseline="0" noProof="0" dirty="0">
                <a:ln>
                  <a:noFill/>
                </a:ln>
                <a:solidFill>
                  <a:srgbClr val="262626"/>
                </a:solidFill>
                <a:effectLst/>
                <a:uLnTx/>
                <a:uFillTx/>
                <a:latin typeface="Arial"/>
                <a:ea typeface="+mn-ea"/>
                <a:cs typeface="Arial"/>
              </a:rPr>
              <a:t>Departments rely on runners, pneumatic tubes, and hand delivery to transport lab and imaging requisitions and results. </a:t>
            </a:r>
          </a:p>
          <a:p>
            <a:r>
              <a:rPr kumimoji="0" lang="en-US" b="0" i="0" u="none" strike="noStrike" kern="1200" cap="none" spc="0" normalizeH="0" baseline="0" noProof="0" dirty="0">
                <a:ln>
                  <a:noFill/>
                </a:ln>
                <a:solidFill>
                  <a:srgbClr val="262626"/>
                </a:solidFill>
                <a:effectLst/>
                <a:uLnTx/>
                <a:uFillTx/>
                <a:latin typeface="Arial"/>
                <a:ea typeface="+mn-ea"/>
                <a:cs typeface="Arial"/>
              </a:rPr>
              <a:t>Clinicians and administrative staff face significant challenges as they navigate manual workflows. </a:t>
            </a:r>
          </a:p>
          <a:p>
            <a:r>
              <a:rPr kumimoji="0" lang="en-US" b="0" i="0" u="none" strike="noStrike" kern="1200" cap="none" spc="0" normalizeH="0" baseline="0" noProof="0" dirty="0">
                <a:ln>
                  <a:noFill/>
                </a:ln>
                <a:solidFill>
                  <a:srgbClr val="262626"/>
                </a:solidFill>
                <a:effectLst/>
                <a:uLnTx/>
                <a:uFillTx/>
                <a:latin typeface="Arial"/>
                <a:ea typeface="+mn-ea"/>
                <a:cs typeface="Arial"/>
              </a:rPr>
              <a:t>Local media coverage amplifies concern among patients and community partners about the hospital’s ability to safeguard sensitive information</a:t>
            </a:r>
          </a:p>
        </p:txBody>
      </p:sp>
    </p:spTree>
    <p:extLst>
      <p:ext uri="{BB962C8B-B14F-4D97-AF65-F5344CB8AC3E}">
        <p14:creationId xmlns:p14="http://schemas.microsoft.com/office/powerpoint/2010/main" val="292122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Welcome and Overview</a:t>
            </a:r>
          </a:p>
        </p:txBody>
      </p:sp>
      <p:sp>
        <p:nvSpPr>
          <p:cNvPr id="3" name="Content Placeholder 2"/>
          <p:cNvSpPr>
            <a:spLocks noGrp="1"/>
          </p:cNvSpPr>
          <p:nvPr>
            <p:ph sz="half" idx="1"/>
          </p:nvPr>
        </p:nvSpPr>
        <p:spPr>
          <a:xfrm>
            <a:off x="381000" y="1524000"/>
            <a:ext cx="4343400" cy="4724400"/>
          </a:xfrm>
        </p:spPr>
        <p:txBody>
          <a:bodyPr>
            <a:normAutofit/>
          </a:bodyPr>
          <a:lstStyle/>
          <a:p>
            <a:pPr marL="0" indent="0">
              <a:buNone/>
            </a:pPr>
            <a:r>
              <a:rPr lang="en-US" sz="2800" dirty="0"/>
              <a:t>Welcome</a:t>
            </a:r>
          </a:p>
          <a:p>
            <a:r>
              <a:rPr lang="en-US" sz="2400" dirty="0"/>
              <a:t>Name</a:t>
            </a:r>
          </a:p>
          <a:p>
            <a:r>
              <a:rPr lang="en-US" sz="2400" dirty="0"/>
              <a:t>Position</a:t>
            </a:r>
          </a:p>
          <a:p>
            <a:r>
              <a:rPr lang="en-US" sz="2400" dirty="0"/>
              <a:t>Agency/Organization</a:t>
            </a:r>
          </a:p>
          <a:p>
            <a:r>
              <a:rPr lang="en-US" sz="2400" dirty="0"/>
              <a:t>Optional: Icebreaker</a:t>
            </a:r>
            <a:endParaRPr lang="en-US" sz="2800" dirty="0"/>
          </a:p>
          <a:p>
            <a:endParaRPr lang="en-US" sz="2800" dirty="0"/>
          </a:p>
          <a:p>
            <a:pPr marL="109728" indent="0">
              <a:buNone/>
            </a:pPr>
            <a:r>
              <a:rPr lang="en-US" sz="2600" dirty="0"/>
              <a:t>Materials</a:t>
            </a:r>
          </a:p>
          <a:p>
            <a:r>
              <a:rPr lang="en-US" sz="2400" dirty="0"/>
              <a:t>Situation Manual</a:t>
            </a:r>
          </a:p>
          <a:p>
            <a:r>
              <a:rPr lang="en-US" sz="2400" dirty="0"/>
              <a:t>Feedback Form</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9333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01F6C-C174-CB6A-1CA9-10ADE5F8C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CFC7E-FD16-1DE7-35C0-C34E26E5170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Module 2 Discussion Questions</a:t>
            </a:r>
          </a:p>
        </p:txBody>
      </p:sp>
      <p:sp>
        <p:nvSpPr>
          <p:cNvPr id="3" name="Content Placeholder 2">
            <a:extLst>
              <a:ext uri="{FF2B5EF4-FFF2-40B4-BE49-F238E27FC236}">
                <a16:creationId xmlns:a16="http://schemas.microsoft.com/office/drawing/2014/main" id="{0E76FCA8-66AE-5A5A-2105-42827AD352BF}"/>
              </a:ext>
            </a:extLst>
          </p:cNvPr>
          <p:cNvSpPr>
            <a:spLocks noGrp="1"/>
          </p:cNvSpPr>
          <p:nvPr>
            <p:ph idx="1"/>
          </p:nvPr>
        </p:nvSpPr>
        <p:spPr>
          <a:xfrm>
            <a:off x="350520" y="1447800"/>
            <a:ext cx="8458200" cy="4898136"/>
          </a:xfrm>
        </p:spPr>
        <p:txBody>
          <a:bodyPr>
            <a:normAutofit/>
          </a:bodyPr>
          <a:lstStyle/>
          <a:p>
            <a:pPr marL="109728" indent="0">
              <a:buNone/>
            </a:pPr>
            <a:r>
              <a:rPr lang="en-US" sz="2000" dirty="0"/>
              <a:t>Based on the information provided, participate in the discussion concerning the issues raised in this module and identify any additional requirements, critical issues, decisions, and/or questions that should be addressed at this time. </a:t>
            </a:r>
          </a:p>
          <a:p>
            <a:pPr marL="365760" marR="0" algn="just">
              <a:buFont typeface="+mj-lt"/>
              <a:buAutoNum type="arabicPeriod"/>
            </a:pPr>
            <a:r>
              <a:rPr lang="en-US" sz="2000" dirty="0">
                <a:effectLst/>
                <a:highlight>
                  <a:srgbClr val="FFFF00"/>
                </a:highlight>
                <a:latin typeface="Arial" panose="020B0604020202020204" pitchFamily="34" charset="0"/>
                <a:ea typeface="MS Gothic" panose="020B0609070205080204" pitchFamily="49" charset="-128"/>
                <a:cs typeface="Arial" panose="020B0604020202020204" pitchFamily="34" charset="0"/>
              </a:rPr>
              <a:t>[Each organization should select their appropriate discussion questions from the list in the situation manual and add anymore custom questions applicable; and ensure the selected questions align with the selected objectives.]</a:t>
            </a:r>
          </a:p>
          <a:p>
            <a:pPr marL="0" marR="0" indent="0" algn="just">
              <a:lnSpc>
                <a:spcPct val="115000"/>
              </a:lnSpc>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43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EE0A-962D-EBC8-C392-203FA6B65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6FEFA-3AC8-F838-A54B-8639C0992897}"/>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Hotwash</a:t>
            </a:r>
          </a:p>
        </p:txBody>
      </p:sp>
    </p:spTree>
    <p:extLst>
      <p:ext uri="{BB962C8B-B14F-4D97-AF65-F5344CB8AC3E}">
        <p14:creationId xmlns:p14="http://schemas.microsoft.com/office/powerpoint/2010/main" val="248470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C424-766A-2062-DC7E-69D9E5EFC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AAF4B-E755-05A4-9205-DA7E6432732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Hot Wash</a:t>
            </a:r>
          </a:p>
        </p:txBody>
      </p:sp>
      <p:sp>
        <p:nvSpPr>
          <p:cNvPr id="3" name="Content Placeholder 2">
            <a:extLst>
              <a:ext uri="{FF2B5EF4-FFF2-40B4-BE49-F238E27FC236}">
                <a16:creationId xmlns:a16="http://schemas.microsoft.com/office/drawing/2014/main" id="{A8F03650-B306-D84A-7604-EEC1D9340637}"/>
              </a:ext>
            </a:extLst>
          </p:cNvPr>
          <p:cNvSpPr>
            <a:spLocks noGrp="1"/>
          </p:cNvSpPr>
          <p:nvPr>
            <p:ph idx="1"/>
          </p:nvPr>
        </p:nvSpPr>
        <p:spPr>
          <a:xfrm>
            <a:off x="342900" y="1371600"/>
            <a:ext cx="8458200" cy="4898136"/>
          </a:xfrm>
        </p:spPr>
        <p:txBody>
          <a:bodyPr/>
          <a:lstStyle/>
          <a:p>
            <a:pPr lvl="1">
              <a:spcBef>
                <a:spcPts val="1200"/>
              </a:spcBef>
            </a:pPr>
            <a:r>
              <a:rPr lang="en-US" dirty="0"/>
              <a:t>Provide two strengths that you observed during today’s discussion</a:t>
            </a:r>
          </a:p>
          <a:p>
            <a:pPr lvl="1">
              <a:spcBef>
                <a:spcPts val="2400"/>
              </a:spcBef>
            </a:pPr>
            <a:r>
              <a:rPr lang="en-US" dirty="0"/>
              <a:t>Provide two areas for improvements that you observed during today’s discussion.</a:t>
            </a:r>
          </a:p>
          <a:p>
            <a:pPr lvl="1"/>
            <a:endParaRPr lang="en-US" dirty="0"/>
          </a:p>
          <a:p>
            <a:pPr lvl="1"/>
            <a:endParaRPr lang="en-US" dirty="0"/>
          </a:p>
        </p:txBody>
      </p:sp>
      <p:pic>
        <p:nvPicPr>
          <p:cNvPr id="4098" name="Picture 2" descr="20+ Funny survey memes of all time">
            <a:extLst>
              <a:ext uri="{FF2B5EF4-FFF2-40B4-BE49-F238E27FC236}">
                <a16:creationId xmlns:a16="http://schemas.microsoft.com/office/drawing/2014/main" id="{4F5E632E-A134-044F-BC88-B3210D6D0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8111"/>
            <a:ext cx="4848225" cy="287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8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4BEF-D129-3E19-C98A-61A66F492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13063-0F92-89BA-11D2-798AB8B068F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 </a:t>
            </a:r>
          </a:p>
        </p:txBody>
      </p:sp>
      <p:pic>
        <p:nvPicPr>
          <p:cNvPr id="6" name="Content Placeholder 10" descr="Cartoon a cartoon of a person talking to a question&#10;&#10;Description automatically generated">
            <a:extLst>
              <a:ext uri="{FF2B5EF4-FFF2-40B4-BE49-F238E27FC236}">
                <a16:creationId xmlns:a16="http://schemas.microsoft.com/office/drawing/2014/main" id="{86415070-4B58-6076-C2DC-72587ABCD516}"/>
              </a:ext>
            </a:extLst>
          </p:cNvPr>
          <p:cNvPicPr>
            <a:picLocks noGrp="1" noChangeAspect="1"/>
          </p:cNvPicPr>
          <p:nvPr>
            <p:ph idx="1"/>
          </p:nvPr>
        </p:nvPicPr>
        <p:blipFill>
          <a:blip r:embed="rId3"/>
          <a:srcRect t="2887" b="15095"/>
          <a:stretch/>
        </p:blipFill>
        <p:spPr>
          <a:xfrm>
            <a:off x="990600" y="982834"/>
            <a:ext cx="7162800" cy="5874786"/>
          </a:xfrm>
        </p:spPr>
      </p:pic>
    </p:spTree>
    <p:extLst>
      <p:ext uri="{BB962C8B-B14F-4D97-AF65-F5344CB8AC3E}">
        <p14:creationId xmlns:p14="http://schemas.microsoft.com/office/powerpoint/2010/main" val="104184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E9DDF-CEF6-200C-17A3-9DB55233F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00937-41A8-B6D0-46DD-9484449F6C1F}"/>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Participant Feedback Forms</a:t>
            </a:r>
          </a:p>
        </p:txBody>
      </p:sp>
      <p:sp>
        <p:nvSpPr>
          <p:cNvPr id="3" name="Content Placeholder 2">
            <a:extLst>
              <a:ext uri="{FF2B5EF4-FFF2-40B4-BE49-F238E27FC236}">
                <a16:creationId xmlns:a16="http://schemas.microsoft.com/office/drawing/2014/main" id="{20324FF9-E82C-982C-AD86-2AE6603E13FA}"/>
              </a:ext>
            </a:extLst>
          </p:cNvPr>
          <p:cNvSpPr>
            <a:spLocks noGrp="1"/>
          </p:cNvSpPr>
          <p:nvPr>
            <p:ph sz="half" idx="1"/>
          </p:nvPr>
        </p:nvSpPr>
        <p:spPr>
          <a:xfrm>
            <a:off x="345770" y="1295400"/>
            <a:ext cx="5219701" cy="4724400"/>
          </a:xfrm>
        </p:spPr>
        <p:txBody>
          <a:bodyPr>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Exercise Evaluation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Participant Feedback Forms:</a:t>
            </a:r>
            <a:r>
              <a:rPr lang="en-US" sz="2200" dirty="0">
                <a:solidFill>
                  <a:srgbClr val="262626"/>
                </a:solidFill>
                <a:latin typeface="Arial"/>
                <a:cs typeface="Arial"/>
              </a:rPr>
              <a:t> Scan the QR Code or complete a hard copy of the evaluation. </a:t>
            </a:r>
            <a:endParaRPr kumimoji="0" lang="en-US" sz="2200" b="0" i="0" u="none" strike="noStrike" kern="1200" cap="none" spc="0" normalizeH="0" baseline="0" noProof="0" dirty="0">
              <a:ln>
                <a:noFill/>
              </a:ln>
              <a:solidFill>
                <a:srgbClr val="262626"/>
              </a:solidFill>
              <a:effectLst/>
              <a:uLnTx/>
              <a:uFillTx/>
              <a:latin typeface="Arial"/>
              <a:ea typeface="+mn-ea"/>
              <a:cs typeface="Arial"/>
            </a:endParaRPr>
          </a:p>
        </p:txBody>
      </p:sp>
      <p:pic>
        <p:nvPicPr>
          <p:cNvPr id="5" name="Picture 4" descr="A qr code on a green background&#10;&#10;AI-generated content may be incorrect.">
            <a:extLst>
              <a:ext uri="{FF2B5EF4-FFF2-40B4-BE49-F238E27FC236}">
                <a16:creationId xmlns:a16="http://schemas.microsoft.com/office/drawing/2014/main" id="{41BD233C-8B95-FAD4-6E1A-502BFA4DE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9301" y="1295400"/>
            <a:ext cx="2895600" cy="2895600"/>
          </a:xfrm>
          <a:prstGeom prst="rect">
            <a:avLst/>
          </a:prstGeom>
        </p:spPr>
      </p:pic>
      <p:pic>
        <p:nvPicPr>
          <p:cNvPr id="5122" name="Picture 2" descr="20+ Funny survey memes of all time - forms.app">
            <a:extLst>
              <a:ext uri="{FF2B5EF4-FFF2-40B4-BE49-F238E27FC236}">
                <a16:creationId xmlns:a16="http://schemas.microsoft.com/office/drawing/2014/main" id="{1E2B933D-1496-CA43-5BE9-709A505FA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35" y="3220148"/>
            <a:ext cx="3952875" cy="24560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eme Creator - Funny I WILL FIND YOU AND CHASE you for feedback Meme  Generator at MemeCreator.org!">
            <a:extLst>
              <a:ext uri="{FF2B5EF4-FFF2-40B4-BE49-F238E27FC236}">
                <a16:creationId xmlns:a16="http://schemas.microsoft.com/office/drawing/2014/main" id="{A71B6A17-3FD1-BB25-3EB2-D8EBD0B05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634" y="4448175"/>
            <a:ext cx="40957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2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9144000" cy="1905000"/>
          </a:xfrm>
        </p:spPr>
        <p:txBody>
          <a:bodyPr>
            <a:normAutofit/>
          </a:bodyPr>
          <a:lstStyle/>
          <a:p>
            <a:r>
              <a:rPr lang="en-US" dirty="0">
                <a:latin typeface="Arial" panose="020B0604020202020204" pitchFamily="34" charset="0"/>
                <a:cs typeface="Arial" panose="020B0604020202020204" pitchFamily="34" charset="0"/>
              </a:rPr>
              <a:t>Thank You for your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participation!</a:t>
            </a:r>
          </a:p>
        </p:txBody>
      </p:sp>
    </p:spTree>
    <p:extLst>
      <p:ext uri="{BB962C8B-B14F-4D97-AF65-F5344CB8AC3E}">
        <p14:creationId xmlns:p14="http://schemas.microsoft.com/office/powerpoint/2010/main" val="998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Statewide Medical and Health Exercise Overview</a:t>
            </a:r>
          </a:p>
        </p:txBody>
      </p:sp>
      <p:sp>
        <p:nvSpPr>
          <p:cNvPr id="3" name="Content Placeholder 2"/>
          <p:cNvSpPr>
            <a:spLocks noGrp="1"/>
          </p:cNvSpPr>
          <p:nvPr>
            <p:ph idx="1"/>
          </p:nvPr>
        </p:nvSpPr>
        <p:spPr/>
        <p:txBody>
          <a:bodyPr/>
          <a:lstStyle/>
          <a:p>
            <a:pPr>
              <a:spcBef>
                <a:spcPts val="1200"/>
              </a:spcBef>
            </a:pPr>
            <a:r>
              <a:rPr lang="en-US" dirty="0"/>
              <a:t>The Statewide Medical Health Exercise (SWMHE) is an annual event designed to enhance the preparedness and response capabilities of the healthcare system.</a:t>
            </a:r>
          </a:p>
          <a:p>
            <a:pPr>
              <a:spcBef>
                <a:spcPts val="1200"/>
              </a:spcBef>
            </a:pPr>
            <a:r>
              <a:rPr lang="en-US" dirty="0"/>
              <a:t>The purpose of this exercise is to provide participants with an opportunity to evaluate current response concepts, plans, and capabilities in response to the scenario.</a:t>
            </a:r>
          </a:p>
          <a:p>
            <a:endParaRPr lang="en-US" dirty="0"/>
          </a:p>
        </p:txBody>
      </p:sp>
    </p:spTree>
    <p:extLst>
      <p:ext uri="{BB962C8B-B14F-4D97-AF65-F5344CB8AC3E}">
        <p14:creationId xmlns:p14="http://schemas.microsoft.com/office/powerpoint/2010/main" val="407606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31071-80AC-D881-33FD-D348F9697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8CA67-D16D-9B1D-0C91-0192ECA6DD9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Goals</a:t>
            </a:r>
          </a:p>
        </p:txBody>
      </p:sp>
      <p:sp>
        <p:nvSpPr>
          <p:cNvPr id="3" name="Content Placeholder 2">
            <a:extLst>
              <a:ext uri="{FF2B5EF4-FFF2-40B4-BE49-F238E27FC236}">
                <a16:creationId xmlns:a16="http://schemas.microsoft.com/office/drawing/2014/main" id="{46178758-AF6D-83A9-A1A8-C1FFB9E63F78}"/>
              </a:ext>
            </a:extLst>
          </p:cNvPr>
          <p:cNvSpPr>
            <a:spLocks noGrp="1"/>
          </p:cNvSpPr>
          <p:nvPr>
            <p:ph idx="1"/>
          </p:nvPr>
        </p:nvSpPr>
        <p:spPr>
          <a:xfrm>
            <a:off x="381000" y="1447800"/>
            <a:ext cx="8458200" cy="4898136"/>
          </a:xfrm>
        </p:spPr>
        <p:txBody>
          <a:bodyPr/>
          <a:lstStyle/>
          <a:p>
            <a:pPr marL="109728" indent="0">
              <a:spcBef>
                <a:spcPts val="1200"/>
              </a:spcBef>
              <a:buNone/>
            </a:pPr>
            <a:r>
              <a:rPr lang="en-US" dirty="0"/>
              <a:t>Exercise Goals</a:t>
            </a:r>
          </a:p>
          <a:p>
            <a:pPr>
              <a:spcBef>
                <a:spcPts val="1200"/>
              </a:spcBef>
            </a:pPr>
            <a:r>
              <a:rPr lang="en-US" dirty="0"/>
              <a:t>Test and validate policies, plans, procedures, training, equipment, and agreements</a:t>
            </a:r>
          </a:p>
          <a:p>
            <a:pPr>
              <a:spcBef>
                <a:spcPts val="1200"/>
              </a:spcBef>
            </a:pPr>
            <a:r>
              <a:rPr lang="en-US" dirty="0"/>
              <a:t>Clarify and train personnel in roles and responsibilities in emergency response and recovery</a:t>
            </a:r>
          </a:p>
          <a:p>
            <a:pPr>
              <a:spcBef>
                <a:spcPts val="1200"/>
              </a:spcBef>
            </a:pPr>
            <a:r>
              <a:rPr lang="en-US" dirty="0"/>
              <a:t>Improve interagency coordination</a:t>
            </a:r>
          </a:p>
          <a:p>
            <a:pPr>
              <a:spcBef>
                <a:spcPts val="1200"/>
              </a:spcBef>
            </a:pPr>
            <a:r>
              <a:rPr lang="en-US" dirty="0"/>
              <a:t>Identify gaps in resources and response plans</a:t>
            </a:r>
          </a:p>
          <a:p>
            <a:pPr>
              <a:spcBef>
                <a:spcPts val="1200"/>
              </a:spcBef>
            </a:pPr>
            <a:r>
              <a:rPr lang="en-US" dirty="0"/>
              <a:t>Strengthen relationships among all participating agencies</a:t>
            </a:r>
          </a:p>
          <a:p>
            <a:pPr>
              <a:spcBef>
                <a:spcPts val="1200"/>
              </a:spcBef>
            </a:pPr>
            <a:r>
              <a:rPr lang="en-US" dirty="0"/>
              <a:t>Meet various requirements from regulatory and accreditation agencies</a:t>
            </a:r>
          </a:p>
        </p:txBody>
      </p:sp>
    </p:spTree>
    <p:extLst>
      <p:ext uri="{BB962C8B-B14F-4D97-AF65-F5344CB8AC3E}">
        <p14:creationId xmlns:p14="http://schemas.microsoft.com/office/powerpoint/2010/main" val="32464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7C8FA-AD64-B761-13DA-BE43B415D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E4D27-7023-139F-4B72-0DF729E5699E}"/>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Agenda</a:t>
            </a:r>
          </a:p>
        </p:txBody>
      </p:sp>
      <p:graphicFrame>
        <p:nvGraphicFramePr>
          <p:cNvPr id="3" name="Table 2">
            <a:extLst>
              <a:ext uri="{FF2B5EF4-FFF2-40B4-BE49-F238E27FC236}">
                <a16:creationId xmlns:a16="http://schemas.microsoft.com/office/drawing/2014/main" id="{4F030699-D5DE-9A69-0ACB-D3368AD780F0}"/>
              </a:ext>
            </a:extLst>
          </p:cNvPr>
          <p:cNvGraphicFramePr>
            <a:graphicFrameLocks noGrp="1"/>
          </p:cNvGraphicFramePr>
          <p:nvPr>
            <p:extLst>
              <p:ext uri="{D42A27DB-BD31-4B8C-83A1-F6EECF244321}">
                <p14:modId xmlns:p14="http://schemas.microsoft.com/office/powerpoint/2010/main" val="3523735390"/>
              </p:ext>
            </p:extLst>
          </p:nvPr>
        </p:nvGraphicFramePr>
        <p:xfrm>
          <a:off x="190500" y="1161754"/>
          <a:ext cx="8763000" cy="5636621"/>
        </p:xfrm>
        <a:graphic>
          <a:graphicData uri="http://schemas.openxmlformats.org/drawingml/2006/table">
            <a:tbl>
              <a:tblPr firstRow="1" firstCol="1" bandRow="1"/>
              <a:tblGrid>
                <a:gridCol w="2132232">
                  <a:extLst>
                    <a:ext uri="{9D8B030D-6E8A-4147-A177-3AD203B41FA5}">
                      <a16:colId xmlns:a16="http://schemas.microsoft.com/office/drawing/2014/main" val="2002975454"/>
                    </a:ext>
                  </a:extLst>
                </a:gridCol>
                <a:gridCol w="6630768">
                  <a:extLst>
                    <a:ext uri="{9D8B030D-6E8A-4147-A177-3AD203B41FA5}">
                      <a16:colId xmlns:a16="http://schemas.microsoft.com/office/drawing/2014/main" val="3303298741"/>
                    </a:ext>
                  </a:extLst>
                </a:gridCol>
              </a:tblGrid>
              <a:tr h="282271">
                <a:tc>
                  <a:txBody>
                    <a:bodyPr/>
                    <a:lstStyle/>
                    <a:p>
                      <a:pPr marL="0" marR="0" algn="ctr">
                        <a:spcBef>
                          <a:spcPts val="1000"/>
                        </a:spcBef>
                        <a:buNone/>
                        <a:tabLst>
                          <a:tab pos="5943600" algn="r"/>
                          <a:tab pos="2971800" algn="ctr"/>
                          <a:tab pos="5943600" algn="r"/>
                        </a:tabLst>
                      </a:pPr>
                      <a:r>
                        <a:rPr lang="en-US" sz="1600" b="1">
                          <a:solidFill>
                            <a:srgbClr val="FFFFFF"/>
                          </a:solidFill>
                          <a:effectLst/>
                          <a:latin typeface="Arial" panose="020B0604020202020204" pitchFamily="34" charset="0"/>
                          <a:ea typeface="MS Gothic" panose="020B0609070205080204" pitchFamily="49" charset="-128"/>
                        </a:rPr>
                        <a:t>Time</a:t>
                      </a:r>
                      <a:endParaRPr lang="en-US" sz="14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244061"/>
                    </a:solidFill>
                  </a:tcPr>
                </a:tc>
                <a:tc>
                  <a:txBody>
                    <a:bodyPr/>
                    <a:lstStyle/>
                    <a:p>
                      <a:pPr marL="0" marR="0" algn="ctr">
                        <a:spcBef>
                          <a:spcPts val="1000"/>
                        </a:spcBef>
                        <a:buNone/>
                        <a:tabLst>
                          <a:tab pos="5943600" algn="r"/>
                          <a:tab pos="2971800" algn="ctr"/>
                          <a:tab pos="5943600" algn="r"/>
                        </a:tabLst>
                      </a:pPr>
                      <a:r>
                        <a:rPr lang="en-US" sz="1600" b="1" dirty="0">
                          <a:solidFill>
                            <a:srgbClr val="FFFFFF"/>
                          </a:solidFill>
                          <a:effectLst/>
                          <a:latin typeface="Arial" panose="020B0604020202020204" pitchFamily="34" charset="0"/>
                          <a:ea typeface="MS Gothic" panose="020B0609070205080204" pitchFamily="49" charset="-128"/>
                        </a:rPr>
                        <a:t>Activity</a:t>
                      </a:r>
                      <a:endParaRPr lang="en-US" sz="1400" b="1" dirty="0">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244061"/>
                    </a:solidFill>
                  </a:tcPr>
                </a:tc>
                <a:extLst>
                  <a:ext uri="{0D108BD9-81ED-4DB2-BD59-A6C34878D82A}">
                    <a16:rowId xmlns:a16="http://schemas.microsoft.com/office/drawing/2014/main" val="1326003774"/>
                  </a:ext>
                </a:extLst>
              </a:tr>
              <a:tr h="468677">
                <a:tc>
                  <a:txBody>
                    <a:bodyPr/>
                    <a:lstStyle/>
                    <a:p>
                      <a:pPr marL="0" marR="0" algn="ctr">
                        <a:spcBef>
                          <a:spcPts val="1000"/>
                        </a:spcBef>
                        <a:buNone/>
                        <a:tabLst>
                          <a:tab pos="5943600" algn="r"/>
                          <a:tab pos="2971800" algn="ctr"/>
                          <a:tab pos="5943600" algn="r"/>
                        </a:tabLst>
                      </a:pPr>
                      <a:r>
                        <a:rPr lang="en-US" sz="1600" b="0" spc="-20">
                          <a:solidFill>
                            <a:srgbClr val="404040"/>
                          </a:solidFill>
                          <a:effectLst/>
                          <a:highlight>
                            <a:srgbClr val="FFFF00"/>
                          </a:highlight>
                          <a:latin typeface="Arial" panose="020B0604020202020204" pitchFamily="34" charset="0"/>
                          <a:ea typeface="MS Mincho" panose="02020609040205080304" pitchFamily="49" charset="-128"/>
                        </a:rPr>
                        <a:t>7:30 AM ­– 7:45 AM</a:t>
                      </a:r>
                      <a:endParaRPr lang="en-US" sz="1600" b="1">
                        <a:solidFill>
                          <a:srgbClr val="000080"/>
                        </a:solidFill>
                        <a:effectLst/>
                        <a:latin typeface="Arial" panose="020B0604020202020204" pitchFamily="34" charset="0"/>
                        <a:ea typeface="Times New Roman" panose="02020603050405020304" pitchFamily="18" charset="0"/>
                      </a:endParaRPr>
                    </a:p>
                    <a:p>
                      <a:pPr marL="0" marR="0" algn="ctr">
                        <a:buNone/>
                        <a:tabLst>
                          <a:tab pos="5943600" algn="r"/>
                          <a:tab pos="2971800" algn="ctr"/>
                          <a:tab pos="5943600" algn="r"/>
                        </a:tabLst>
                      </a:pPr>
                      <a:r>
                        <a:rPr lang="en-US" sz="1600" b="1" i="1">
                          <a:solidFill>
                            <a:srgbClr val="000080"/>
                          </a:solidFill>
                          <a:effectLst/>
                          <a:highlight>
                            <a:srgbClr val="FFFF00"/>
                          </a:highlight>
                          <a:latin typeface="Arial" panose="020B0604020202020204" pitchFamily="34" charset="0"/>
                          <a:ea typeface="MS Gothic" panose="020B0609070205080204" pitchFamily="49" charset="-128"/>
                        </a:rPr>
                        <a:t> </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600" b="1" spc="-20">
                          <a:solidFill>
                            <a:srgbClr val="404140"/>
                          </a:solidFill>
                          <a:effectLst/>
                          <a:latin typeface="Arial" panose="020B0604020202020204" pitchFamily="34" charset="0"/>
                          <a:ea typeface="MS Mincho" panose="02020609040205080304" pitchFamily="49" charset="-128"/>
                        </a:rPr>
                        <a:t>Registration</a:t>
                      </a:r>
                      <a:endParaRPr lang="en-US" sz="1600" b="1">
                        <a:solidFill>
                          <a:srgbClr val="000080"/>
                        </a:solidFill>
                        <a:effectLst/>
                        <a:latin typeface="Arial" panose="020B0604020202020204" pitchFamily="34" charset="0"/>
                        <a:ea typeface="Times New Roman" panose="02020603050405020304" pitchFamily="18" charset="0"/>
                      </a:endParaRPr>
                    </a:p>
                    <a:p>
                      <a:pPr marL="342900" marR="0" lvl="0" indent="-342900">
                        <a:buClr>
                          <a:srgbClr val="3267BA"/>
                        </a:buClr>
                        <a:buFont typeface="Arial" panose="020B0604020202020204" pitchFamily="34" charset="0"/>
                        <a:buChar char="•"/>
                        <a:tabLst>
                          <a:tab pos="5943600" algn="r"/>
                          <a:tab pos="2971800" algn="ctr"/>
                          <a:tab pos="5943600" algn="r"/>
                        </a:tabLst>
                      </a:pPr>
                      <a:r>
                        <a:rPr lang="en-US" sz="1600" b="0" spc="-20">
                          <a:solidFill>
                            <a:srgbClr val="404040"/>
                          </a:solidFill>
                          <a:effectLst/>
                          <a:latin typeface="Arial" panose="020B0604020202020204" pitchFamily="34" charset="0"/>
                          <a:ea typeface="MS Mincho" panose="02020609040205080304" pitchFamily="49" charset="-128"/>
                          <a:cs typeface="Times New Roman" panose="02020603050405020304" pitchFamily="18" charset="0"/>
                        </a:rPr>
                        <a:t>Check-In </a:t>
                      </a:r>
                      <a:endParaRPr lang="en-US" sz="1600" b="1">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endParaRPr>
                    </a:p>
                    <a:p>
                      <a:pPr marL="66675" marR="0">
                        <a:buNone/>
                        <a:tabLst>
                          <a:tab pos="5943600" algn="r"/>
                          <a:tab pos="2971800" algn="ctr"/>
                          <a:tab pos="5943600" algn="r"/>
                        </a:tabLst>
                      </a:pPr>
                      <a:r>
                        <a:rPr lang="en-US" sz="1600" b="0" spc="-20">
                          <a:solidFill>
                            <a:srgbClr val="404040"/>
                          </a:solidFill>
                          <a:effectLst/>
                          <a:latin typeface="Arial" panose="020B0604020202020204" pitchFamily="34" charset="0"/>
                          <a:ea typeface="MS Mincho" panose="02020609040205080304" pitchFamily="49" charset="-128"/>
                        </a:rPr>
                        <a:t> </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2190242337"/>
                  </a:ext>
                </a:extLst>
              </a:tr>
              <a:tr h="494715">
                <a:tc>
                  <a:txBody>
                    <a:bodyPr/>
                    <a:lstStyle/>
                    <a:p>
                      <a:pPr marL="0" marR="0" algn="ctr">
                        <a:spcBef>
                          <a:spcPts val="1000"/>
                        </a:spcBef>
                        <a:buNone/>
                        <a:tabLst>
                          <a:tab pos="5943600" algn="r"/>
                          <a:tab pos="2971800" algn="ctr"/>
                          <a:tab pos="5943600" algn="r"/>
                        </a:tabLst>
                      </a:pPr>
                      <a:r>
                        <a:rPr lang="en-US" sz="1600" b="0" spc="-20">
                          <a:solidFill>
                            <a:srgbClr val="404040"/>
                          </a:solidFill>
                          <a:effectLst/>
                          <a:highlight>
                            <a:srgbClr val="FFFF00"/>
                          </a:highlight>
                          <a:latin typeface="Arial" panose="020B0604020202020204" pitchFamily="34" charset="0"/>
                          <a:ea typeface="MS Mincho" panose="02020609040205080304" pitchFamily="49" charset="-128"/>
                        </a:rPr>
                        <a:t>7:45 AM – 8:00 AM</a:t>
                      </a:r>
                      <a:endParaRPr lang="en-US" sz="1600" b="1">
                        <a:solidFill>
                          <a:srgbClr val="000080"/>
                        </a:solidFill>
                        <a:effectLst/>
                        <a:latin typeface="Arial" panose="020B0604020202020204" pitchFamily="34" charset="0"/>
                        <a:ea typeface="Times New Roman" panose="02020603050405020304" pitchFamily="18" charset="0"/>
                      </a:endParaRPr>
                    </a:p>
                    <a:p>
                      <a:pPr marL="0" marR="0" algn="ctr">
                        <a:buNone/>
                        <a:tabLst>
                          <a:tab pos="5943600" algn="r"/>
                          <a:tab pos="2971800" algn="ctr"/>
                          <a:tab pos="5943600" algn="r"/>
                        </a:tabLst>
                      </a:pPr>
                      <a:r>
                        <a:rPr lang="en-US" sz="1600" b="1" i="1" spc="-20">
                          <a:solidFill>
                            <a:srgbClr val="404040"/>
                          </a:solidFill>
                          <a:effectLst/>
                          <a:highlight>
                            <a:srgbClr val="FFFF00"/>
                          </a:highlight>
                          <a:latin typeface="Arial" panose="020B0604020202020204" pitchFamily="34" charset="0"/>
                          <a:ea typeface="MS Mincho" panose="02020609040205080304" pitchFamily="49" charset="-128"/>
                        </a:rPr>
                        <a:t> </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600" b="1" spc="-20" dirty="0">
                          <a:solidFill>
                            <a:srgbClr val="404040"/>
                          </a:solidFill>
                          <a:effectLst/>
                          <a:latin typeface="Arial" panose="020B0604020202020204" pitchFamily="34" charset="0"/>
                          <a:ea typeface="MS Mincho" panose="02020609040205080304" pitchFamily="49" charset="-128"/>
                        </a:rPr>
                        <a:t>Administration, Agenda, and Welcoming Remarks</a:t>
                      </a:r>
                      <a:endParaRPr lang="en-US" sz="1600" b="1" dirty="0">
                        <a:solidFill>
                          <a:srgbClr val="000080"/>
                        </a:solidFill>
                        <a:effectLst/>
                        <a:latin typeface="Arial" panose="020B0604020202020204" pitchFamily="34" charset="0"/>
                        <a:ea typeface="Times New Roman" panose="02020603050405020304" pitchFamily="18" charset="0"/>
                      </a:endParaRPr>
                    </a:p>
                    <a:p>
                      <a:pPr marL="0" marR="0">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 </a:t>
                      </a:r>
                      <a:endParaRPr lang="en-US" sz="1600" b="1" dirty="0">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636483335"/>
                  </a:ext>
                </a:extLst>
              </a:tr>
              <a:tr h="702424">
                <a:tc>
                  <a:txBody>
                    <a:bodyPr/>
                    <a:lstStyle/>
                    <a:p>
                      <a:pPr marL="0" marR="0" algn="ctr">
                        <a:spcBef>
                          <a:spcPts val="1000"/>
                        </a:spcBef>
                        <a:buNone/>
                        <a:tabLst>
                          <a:tab pos="5943600" algn="r"/>
                          <a:tab pos="2971800" algn="ctr"/>
                          <a:tab pos="5943600" algn="r"/>
                        </a:tabLst>
                      </a:pPr>
                      <a:r>
                        <a:rPr lang="en-US" sz="1600" b="0" spc="-20">
                          <a:solidFill>
                            <a:srgbClr val="404040"/>
                          </a:solidFill>
                          <a:effectLst/>
                          <a:highlight>
                            <a:srgbClr val="FFFF00"/>
                          </a:highlight>
                          <a:latin typeface="Arial" panose="020B0604020202020204" pitchFamily="34" charset="0"/>
                          <a:ea typeface="MS Mincho" panose="02020609040205080304" pitchFamily="49" charset="-128"/>
                        </a:rPr>
                        <a:t>8:00 AM – 9:15 AM</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600" b="1" spc="-20" dirty="0">
                          <a:solidFill>
                            <a:srgbClr val="404040"/>
                          </a:solidFill>
                          <a:effectLst/>
                          <a:latin typeface="Arial" panose="020B0604020202020204" pitchFamily="34" charset="0"/>
                          <a:ea typeface="MS Mincho" panose="02020609040205080304" pitchFamily="49" charset="-128"/>
                        </a:rPr>
                        <a:t>Module 1</a:t>
                      </a:r>
                      <a:endParaRPr lang="en-US" sz="1600" b="1" dirty="0">
                        <a:solidFill>
                          <a:srgbClr val="000080"/>
                        </a:solidFill>
                        <a:effectLst/>
                        <a:latin typeface="Arial" panose="020B0604020202020204" pitchFamily="34" charset="0"/>
                        <a:ea typeface="Times New Roman" panose="02020603050405020304" pitchFamily="18" charset="0"/>
                      </a:endParaRPr>
                    </a:p>
                    <a:p>
                      <a:pPr marL="342900" marR="0" lvl="0" indent="-342900">
                        <a:buClr>
                          <a:srgbClr val="3267BA"/>
                        </a:buClr>
                        <a:buFont typeface="Arial" panose="020B0604020202020204" pitchFamily="34" charset="0"/>
                        <a:buChar char="•"/>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cs typeface="Times New Roman" panose="02020603050405020304" pitchFamily="18" charset="0"/>
                        </a:rPr>
                        <a:t>Scenario, Module 1 Discussion Questions</a:t>
                      </a:r>
                      <a:endParaRPr lang="en-US" sz="1600" b="1"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910" marR="63910" marT="0" marB="0">
                    <a:lnL w="12700" cap="flat" cmpd="sng" algn="ctr">
                      <a:solidFill>
                        <a:srgbClr val="9BBB59"/>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99391936"/>
                  </a:ext>
                </a:extLst>
              </a:tr>
              <a:tr h="526670">
                <a:tc>
                  <a:txBody>
                    <a:bodyPr/>
                    <a:lstStyle/>
                    <a:p>
                      <a:pPr marL="0" marR="0" algn="ctr">
                        <a:spcBef>
                          <a:spcPts val="1000"/>
                        </a:spcBef>
                        <a:buNone/>
                        <a:tabLst>
                          <a:tab pos="5943600" algn="r"/>
                          <a:tab pos="2971800" algn="ctr"/>
                          <a:tab pos="5943600" algn="r"/>
                        </a:tabLst>
                      </a:pPr>
                      <a:r>
                        <a:rPr lang="en-US" sz="1600" b="0" spc="-20">
                          <a:solidFill>
                            <a:srgbClr val="404040"/>
                          </a:solidFill>
                          <a:effectLst/>
                          <a:highlight>
                            <a:srgbClr val="FFFF00"/>
                          </a:highlight>
                          <a:latin typeface="Arial" panose="020B0604020202020204" pitchFamily="34" charset="0"/>
                          <a:ea typeface="MS Mincho" panose="02020609040205080304" pitchFamily="49" charset="-128"/>
                        </a:rPr>
                        <a:t>9:15 AM – 10:15 AM</a:t>
                      </a:r>
                      <a:endParaRPr lang="en-US" sz="1600" b="1">
                        <a:solidFill>
                          <a:srgbClr val="000080"/>
                        </a:solidFill>
                        <a:effectLst/>
                        <a:latin typeface="Arial" panose="020B0604020202020204" pitchFamily="34" charset="0"/>
                        <a:ea typeface="Times New Roman" panose="02020603050405020304" pitchFamily="18" charset="0"/>
                      </a:endParaRPr>
                    </a:p>
                    <a:p>
                      <a:pPr marL="0" marR="0" algn="ctr">
                        <a:buNone/>
                        <a:tabLst>
                          <a:tab pos="5943600" algn="r"/>
                          <a:tab pos="2971800" algn="ctr"/>
                          <a:tab pos="5943600" algn="r"/>
                        </a:tabLst>
                      </a:pPr>
                      <a:r>
                        <a:rPr lang="en-US" sz="1600" b="1" i="1">
                          <a:solidFill>
                            <a:srgbClr val="000080"/>
                          </a:solidFill>
                          <a:effectLst/>
                          <a:highlight>
                            <a:srgbClr val="FFFF00"/>
                          </a:highlight>
                          <a:latin typeface="Arial" panose="020B0604020202020204" pitchFamily="34" charset="0"/>
                          <a:ea typeface="MS Gothic" panose="020B0609070205080204" pitchFamily="49" charset="-128"/>
                        </a:rPr>
                        <a:t> </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600" b="1" spc="-20">
                          <a:solidFill>
                            <a:srgbClr val="404040"/>
                          </a:solidFill>
                          <a:effectLst/>
                          <a:latin typeface="Arial" panose="020B0604020202020204" pitchFamily="34" charset="0"/>
                          <a:ea typeface="MS Mincho" panose="02020609040205080304" pitchFamily="49" charset="-128"/>
                        </a:rPr>
                        <a:t>Module 2</a:t>
                      </a:r>
                      <a:endParaRPr lang="en-US" sz="1600" b="1">
                        <a:solidFill>
                          <a:srgbClr val="000080"/>
                        </a:solidFill>
                        <a:effectLst/>
                        <a:latin typeface="Arial" panose="020B0604020202020204" pitchFamily="34" charset="0"/>
                        <a:ea typeface="Times New Roman" panose="02020603050405020304" pitchFamily="18" charset="0"/>
                      </a:endParaRPr>
                    </a:p>
                    <a:p>
                      <a:pPr marL="342900" marR="0" lvl="0" indent="-342900">
                        <a:buClr>
                          <a:srgbClr val="3267BA"/>
                        </a:buClr>
                        <a:buFont typeface="Arial" panose="020B0604020202020204" pitchFamily="34" charset="0"/>
                        <a:buChar char="•"/>
                        <a:tabLst>
                          <a:tab pos="5943600" algn="r"/>
                          <a:tab pos="2971800" algn="ctr"/>
                          <a:tab pos="5943600" algn="r"/>
                        </a:tabLst>
                      </a:pPr>
                      <a:r>
                        <a:rPr lang="en-US" sz="1600" b="0" spc="-20">
                          <a:solidFill>
                            <a:srgbClr val="404040"/>
                          </a:solidFill>
                          <a:effectLst/>
                          <a:latin typeface="Arial" panose="020B0604020202020204" pitchFamily="34" charset="0"/>
                          <a:ea typeface="MS Mincho" panose="02020609040205080304" pitchFamily="49" charset="-128"/>
                          <a:cs typeface="Times New Roman" panose="02020603050405020304" pitchFamily="18" charset="0"/>
                        </a:rPr>
                        <a:t>Scenario Update, Module 2 Discussion Questions</a:t>
                      </a:r>
                      <a:endParaRPr lang="en-US" sz="1600" b="1">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endParaRPr>
                    </a:p>
                    <a:p>
                      <a:pPr marL="981075" marR="0">
                        <a:buNone/>
                        <a:tabLst>
                          <a:tab pos="5943600" algn="r"/>
                          <a:tab pos="2971800" algn="ctr"/>
                          <a:tab pos="5943600" algn="r"/>
                        </a:tabLst>
                      </a:pPr>
                      <a:r>
                        <a:rPr lang="en-US" sz="1600" b="0" spc="-20">
                          <a:solidFill>
                            <a:srgbClr val="404040"/>
                          </a:solidFill>
                          <a:effectLst/>
                          <a:latin typeface="Arial" panose="020B0604020202020204" pitchFamily="34" charset="0"/>
                          <a:ea typeface="MS Mincho" panose="02020609040205080304" pitchFamily="49" charset="-128"/>
                        </a:rPr>
                        <a:t> </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701619960"/>
                  </a:ext>
                </a:extLst>
              </a:tr>
              <a:tr h="426070">
                <a:tc>
                  <a:txBody>
                    <a:bodyPr/>
                    <a:lstStyle/>
                    <a:p>
                      <a:pPr marL="0" marR="0" algn="ctr">
                        <a:spcBef>
                          <a:spcPts val="1000"/>
                        </a:spcBef>
                        <a:buNone/>
                        <a:tabLst>
                          <a:tab pos="5943600" algn="r"/>
                          <a:tab pos="2971800" algn="ctr"/>
                          <a:tab pos="5943600" algn="r"/>
                        </a:tabLst>
                      </a:pPr>
                      <a:r>
                        <a:rPr lang="en-US" sz="1600" b="0" spc="-20">
                          <a:solidFill>
                            <a:srgbClr val="404040"/>
                          </a:solidFill>
                          <a:effectLst/>
                          <a:highlight>
                            <a:srgbClr val="FFFF00"/>
                          </a:highlight>
                          <a:latin typeface="Arial" panose="020B0604020202020204" pitchFamily="34" charset="0"/>
                          <a:ea typeface="MS Mincho" panose="02020609040205080304" pitchFamily="49" charset="-128"/>
                        </a:rPr>
                        <a:t>10:15 AM – 10:30 AM</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600" b="1" spc="-20">
                          <a:solidFill>
                            <a:srgbClr val="404140"/>
                          </a:solidFill>
                          <a:effectLst/>
                          <a:latin typeface="Arial" panose="020B0604020202020204" pitchFamily="34" charset="0"/>
                          <a:ea typeface="MS Mincho" panose="02020609040205080304" pitchFamily="49" charset="-128"/>
                        </a:rPr>
                        <a:t>Break </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EAF1DD"/>
                    </a:solidFill>
                  </a:tcPr>
                </a:tc>
                <a:extLst>
                  <a:ext uri="{0D108BD9-81ED-4DB2-BD59-A6C34878D82A}">
                    <a16:rowId xmlns:a16="http://schemas.microsoft.com/office/drawing/2014/main" val="3215931517"/>
                  </a:ext>
                </a:extLst>
              </a:tr>
              <a:tr h="587030">
                <a:tc>
                  <a:txBody>
                    <a:bodyPr/>
                    <a:lstStyle/>
                    <a:p>
                      <a:pPr marL="0" marR="0" algn="ctr">
                        <a:spcBef>
                          <a:spcPts val="1000"/>
                        </a:spcBef>
                        <a:buNone/>
                        <a:tabLst>
                          <a:tab pos="5943600" algn="r"/>
                          <a:tab pos="2971800" algn="ctr"/>
                          <a:tab pos="5943600" algn="r"/>
                        </a:tabLst>
                      </a:pPr>
                      <a:r>
                        <a:rPr lang="en-US" sz="1600" b="0" spc="-20">
                          <a:solidFill>
                            <a:srgbClr val="404040"/>
                          </a:solidFill>
                          <a:effectLst/>
                          <a:highlight>
                            <a:srgbClr val="FFFF00"/>
                          </a:highlight>
                          <a:latin typeface="Arial" panose="020B0604020202020204" pitchFamily="34" charset="0"/>
                          <a:ea typeface="MS Mincho" panose="02020609040205080304" pitchFamily="49" charset="-128"/>
                        </a:rPr>
                        <a:t>10:30 AM – 11:20 AM</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600" b="1" spc="-20">
                          <a:solidFill>
                            <a:srgbClr val="404040"/>
                          </a:solidFill>
                          <a:effectLst/>
                          <a:latin typeface="Arial" panose="020B0604020202020204" pitchFamily="34" charset="0"/>
                          <a:ea typeface="MS Mincho" panose="02020609040205080304" pitchFamily="49" charset="-128"/>
                        </a:rPr>
                        <a:t>Module 3 Extended Impacts</a:t>
                      </a:r>
                      <a:endParaRPr lang="en-US" sz="1600" b="1">
                        <a:solidFill>
                          <a:srgbClr val="000080"/>
                        </a:solidFill>
                        <a:effectLst/>
                        <a:latin typeface="Arial" panose="020B0604020202020204" pitchFamily="34" charset="0"/>
                        <a:ea typeface="Times New Roman" panose="02020603050405020304" pitchFamily="18" charset="0"/>
                      </a:endParaRPr>
                    </a:p>
                    <a:p>
                      <a:pPr marL="342900" marR="0" lvl="0" indent="-342900">
                        <a:buClr>
                          <a:srgbClr val="3267BA"/>
                        </a:buClr>
                        <a:buFont typeface="Arial" panose="020B0604020202020204" pitchFamily="34" charset="0"/>
                        <a:buChar char="•"/>
                        <a:tabLst>
                          <a:tab pos="5943600" algn="r"/>
                          <a:tab pos="2971800" algn="ctr"/>
                          <a:tab pos="5943600" algn="r"/>
                        </a:tabLst>
                      </a:pPr>
                      <a:r>
                        <a:rPr lang="en-US" sz="1600" b="0" spc="-20">
                          <a:solidFill>
                            <a:srgbClr val="404040"/>
                          </a:solidFill>
                          <a:effectLst/>
                          <a:latin typeface="Arial" panose="020B0604020202020204" pitchFamily="34" charset="0"/>
                          <a:ea typeface="MS Mincho" panose="02020609040205080304" pitchFamily="49" charset="-128"/>
                          <a:cs typeface="Times New Roman" panose="02020603050405020304" pitchFamily="18" charset="0"/>
                        </a:rPr>
                        <a:t>Scenario Update, Module 3 Discussion Questions</a:t>
                      </a:r>
                      <a:endParaRPr lang="en-US" sz="1600" b="1">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endParaRPr>
                    </a:p>
                    <a:p>
                      <a:pPr marL="66675" marR="0">
                        <a:spcBef>
                          <a:spcPts val="1000"/>
                        </a:spcBef>
                        <a:buNone/>
                        <a:tabLst>
                          <a:tab pos="5943600" algn="r"/>
                          <a:tab pos="2971800" algn="ctr"/>
                          <a:tab pos="5943600" algn="r"/>
                        </a:tabLst>
                      </a:pPr>
                      <a:r>
                        <a:rPr lang="en-US" sz="1600" b="1" spc="-20">
                          <a:solidFill>
                            <a:srgbClr val="404040"/>
                          </a:solidFill>
                          <a:effectLst/>
                          <a:latin typeface="Arial" panose="020B0604020202020204" pitchFamily="34" charset="0"/>
                          <a:ea typeface="MS Mincho" panose="02020609040205080304" pitchFamily="49" charset="-128"/>
                        </a:rPr>
                        <a:t> </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9BBB59"/>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2050700016"/>
                  </a:ext>
                </a:extLst>
              </a:tr>
              <a:tr h="500040">
                <a:tc>
                  <a:txBody>
                    <a:bodyPr/>
                    <a:lstStyle/>
                    <a:p>
                      <a:pPr marL="0" marR="0" algn="ctr">
                        <a:spcBef>
                          <a:spcPts val="1000"/>
                        </a:spcBef>
                        <a:buNone/>
                        <a:tabLst>
                          <a:tab pos="5943600" algn="r"/>
                          <a:tab pos="2971800" algn="ctr"/>
                          <a:tab pos="5943600" algn="r"/>
                        </a:tabLst>
                      </a:pPr>
                      <a:r>
                        <a:rPr lang="en-US" sz="1600" b="0" spc="-20">
                          <a:solidFill>
                            <a:srgbClr val="404040"/>
                          </a:solidFill>
                          <a:effectLst/>
                          <a:highlight>
                            <a:srgbClr val="FFFF00"/>
                          </a:highlight>
                          <a:latin typeface="Arial" panose="020B0604020202020204" pitchFamily="34" charset="0"/>
                          <a:ea typeface="MS Mincho" panose="02020609040205080304" pitchFamily="49" charset="-128"/>
                        </a:rPr>
                        <a:t>11:20 AM – 11:50 AM</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600" b="1" spc="-20">
                          <a:solidFill>
                            <a:srgbClr val="404040"/>
                          </a:solidFill>
                          <a:effectLst/>
                          <a:latin typeface="Arial" panose="020B0604020202020204" pitchFamily="34" charset="0"/>
                          <a:ea typeface="MS Mincho" panose="02020609040205080304" pitchFamily="49" charset="-128"/>
                        </a:rPr>
                        <a:t>Hotwash / Debrief</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EAF1DD"/>
                    </a:solidFill>
                  </a:tcPr>
                </a:tc>
                <a:extLst>
                  <a:ext uri="{0D108BD9-81ED-4DB2-BD59-A6C34878D82A}">
                    <a16:rowId xmlns:a16="http://schemas.microsoft.com/office/drawing/2014/main" val="2675577584"/>
                  </a:ext>
                </a:extLst>
              </a:tr>
              <a:tr h="483471">
                <a:tc>
                  <a:txBody>
                    <a:bodyPr/>
                    <a:lstStyle/>
                    <a:p>
                      <a:pPr marL="0" marR="0" algn="ctr">
                        <a:spcBef>
                          <a:spcPts val="1000"/>
                        </a:spcBef>
                        <a:buNone/>
                        <a:tabLst>
                          <a:tab pos="5943600" algn="r"/>
                          <a:tab pos="2971800" algn="ctr"/>
                          <a:tab pos="5943600" algn="r"/>
                        </a:tabLst>
                      </a:pPr>
                      <a:r>
                        <a:rPr lang="en-US" sz="1600" b="0" spc="-20">
                          <a:solidFill>
                            <a:srgbClr val="404040"/>
                          </a:solidFill>
                          <a:effectLst/>
                          <a:highlight>
                            <a:srgbClr val="FFFF00"/>
                          </a:highlight>
                          <a:latin typeface="Arial" panose="020B0604020202020204" pitchFamily="34" charset="0"/>
                          <a:ea typeface="MS Mincho" panose="02020609040205080304" pitchFamily="49" charset="-128"/>
                        </a:rPr>
                        <a:t>11:50 AM – 12:00 PM</a:t>
                      </a:r>
                      <a:endParaRPr lang="en-US" sz="16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600" b="1" spc="-20" dirty="0">
                          <a:solidFill>
                            <a:srgbClr val="404140"/>
                          </a:solidFill>
                          <a:effectLst/>
                          <a:latin typeface="Arial" panose="020B0604020202020204" pitchFamily="34" charset="0"/>
                          <a:ea typeface="MS Mincho" panose="02020609040205080304" pitchFamily="49" charset="-128"/>
                        </a:rPr>
                        <a:t>Closing Remarks</a:t>
                      </a:r>
                      <a:r>
                        <a:rPr lang="en-US" sz="1600" b="0" spc="-20" dirty="0">
                          <a:solidFill>
                            <a:srgbClr val="404140"/>
                          </a:solidFill>
                          <a:effectLst/>
                          <a:latin typeface="Arial" panose="020B0604020202020204" pitchFamily="34" charset="0"/>
                          <a:ea typeface="MS Mincho" panose="02020609040205080304" pitchFamily="49" charset="-128"/>
                        </a:rPr>
                        <a:t> </a:t>
                      </a:r>
                      <a:endParaRPr lang="en-US" sz="1600" b="1" dirty="0">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545692736"/>
                  </a:ext>
                </a:extLst>
              </a:tr>
              <a:tr h="426070">
                <a:tc>
                  <a:txBody>
                    <a:bodyPr/>
                    <a:lstStyle/>
                    <a:p>
                      <a:pPr marL="0" marR="0" algn="ctr">
                        <a:spcBef>
                          <a:spcPts val="1000"/>
                        </a:spcBef>
                        <a:buNone/>
                        <a:tabLst>
                          <a:tab pos="5943600" algn="r"/>
                          <a:tab pos="2971800" algn="ctr"/>
                          <a:tab pos="5943600" algn="r"/>
                        </a:tabLst>
                      </a:pPr>
                      <a:r>
                        <a:rPr lang="en-US" sz="2000" b="0" spc="-20">
                          <a:solidFill>
                            <a:srgbClr val="404040"/>
                          </a:solidFill>
                          <a:effectLst/>
                          <a:highlight>
                            <a:srgbClr val="FFFF00"/>
                          </a:highlight>
                          <a:latin typeface="Arial" panose="020B0604020202020204" pitchFamily="34" charset="0"/>
                          <a:ea typeface="MS Mincho" panose="02020609040205080304" pitchFamily="49" charset="-128"/>
                        </a:rPr>
                        <a:t>12:00 PM</a:t>
                      </a:r>
                      <a:endParaRPr lang="en-US" sz="2000" b="1">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2000" b="1" spc="-20" dirty="0">
                          <a:solidFill>
                            <a:srgbClr val="404140"/>
                          </a:solidFill>
                          <a:effectLst/>
                          <a:latin typeface="Arial" panose="020B0604020202020204" pitchFamily="34" charset="0"/>
                          <a:ea typeface="MS Mincho" panose="02020609040205080304" pitchFamily="49" charset="-128"/>
                        </a:rPr>
                        <a:t>Adjourn</a:t>
                      </a:r>
                      <a:endParaRPr lang="en-US" sz="2000" b="1" dirty="0">
                        <a:solidFill>
                          <a:srgbClr val="000080"/>
                        </a:solidFill>
                        <a:effectLst/>
                        <a:latin typeface="Arial" panose="020B0604020202020204" pitchFamily="34" charset="0"/>
                        <a:ea typeface="Times New Roman" panose="02020603050405020304" pitchFamily="18" charset="0"/>
                      </a:endParaRPr>
                    </a:p>
                  </a:txBody>
                  <a:tcPr marL="63910" marR="6391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EAF1DD"/>
                    </a:solidFill>
                  </a:tcPr>
                </a:tc>
                <a:extLst>
                  <a:ext uri="{0D108BD9-81ED-4DB2-BD59-A6C34878D82A}">
                    <a16:rowId xmlns:a16="http://schemas.microsoft.com/office/drawing/2014/main" val="1479395442"/>
                  </a:ext>
                </a:extLst>
              </a:tr>
            </a:tbl>
          </a:graphicData>
        </a:graphic>
      </p:graphicFrame>
    </p:spTree>
    <p:extLst>
      <p:ext uri="{BB962C8B-B14F-4D97-AF65-F5344CB8AC3E}">
        <p14:creationId xmlns:p14="http://schemas.microsoft.com/office/powerpoint/2010/main" val="285664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Overview</a:t>
            </a:r>
          </a:p>
        </p:txBody>
      </p:sp>
      <p:graphicFrame>
        <p:nvGraphicFramePr>
          <p:cNvPr id="6" name="Content Placeholder 5">
            <a:extLst>
              <a:ext uri="{FF2B5EF4-FFF2-40B4-BE49-F238E27FC236}">
                <a16:creationId xmlns:a16="http://schemas.microsoft.com/office/drawing/2014/main" id="{66EBA515-4F86-31E4-E4FB-68C837EA08F0}"/>
              </a:ext>
            </a:extLst>
          </p:cNvPr>
          <p:cNvGraphicFramePr>
            <a:graphicFrameLocks noGrp="1"/>
          </p:cNvGraphicFramePr>
          <p:nvPr>
            <p:ph sz="half" idx="1"/>
            <p:extLst>
              <p:ext uri="{D42A27DB-BD31-4B8C-83A1-F6EECF244321}">
                <p14:modId xmlns:p14="http://schemas.microsoft.com/office/powerpoint/2010/main" val="23643970"/>
              </p:ext>
            </p:extLst>
          </p:nvPr>
        </p:nvGraphicFramePr>
        <p:xfrm>
          <a:off x="228600" y="1295400"/>
          <a:ext cx="8686800" cy="5105401"/>
        </p:xfrm>
        <a:graphic>
          <a:graphicData uri="http://schemas.openxmlformats.org/drawingml/2006/table">
            <a:tbl>
              <a:tblPr firstRow="1" firstCol="1" bandRow="1"/>
              <a:tblGrid>
                <a:gridCol w="1730827">
                  <a:extLst>
                    <a:ext uri="{9D8B030D-6E8A-4147-A177-3AD203B41FA5}">
                      <a16:colId xmlns:a16="http://schemas.microsoft.com/office/drawing/2014/main" val="3239590089"/>
                    </a:ext>
                  </a:extLst>
                </a:gridCol>
                <a:gridCol w="6955973">
                  <a:extLst>
                    <a:ext uri="{9D8B030D-6E8A-4147-A177-3AD203B41FA5}">
                      <a16:colId xmlns:a16="http://schemas.microsoft.com/office/drawing/2014/main" val="1436286219"/>
                    </a:ext>
                  </a:extLst>
                </a:gridCol>
              </a:tblGrid>
              <a:tr h="632028">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Exercise Name</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1600" dirty="0">
                          <a:effectLst/>
                          <a:latin typeface="Arial" panose="020B0604020202020204" pitchFamily="34" charset="0"/>
                          <a:ea typeface="Times New Roman" panose="02020603050405020304" pitchFamily="18" charset="0"/>
                        </a:rPr>
                        <a:t>2026 Orange County SWMHE Tabletop Exercise (TTX)</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64494158"/>
                  </a:ext>
                </a:extLst>
              </a:tr>
              <a:tr h="624796">
                <a:tc>
                  <a:txBody>
                    <a:bodyPr/>
                    <a:lstStyle/>
                    <a:p>
                      <a:pPr marL="0" marR="0">
                        <a:spcBef>
                          <a:spcPts val="600"/>
                        </a:spcBef>
                        <a:spcAft>
                          <a:spcPts val="600"/>
                        </a:spcAft>
                        <a:buNone/>
                      </a:pPr>
                      <a:r>
                        <a:rPr lang="en-US" sz="1600" b="1">
                          <a:solidFill>
                            <a:srgbClr val="FFFFFF"/>
                          </a:solidFill>
                          <a:effectLst/>
                          <a:latin typeface="Arial" panose="020B0604020202020204" pitchFamily="34" charset="0"/>
                          <a:ea typeface="Times New Roman" panose="02020603050405020304" pitchFamily="18" charset="0"/>
                        </a:rPr>
                        <a:t>Exercise Dates</a:t>
                      </a:r>
                      <a:endParaRPr lang="en-US" sz="160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1600" dirty="0">
                          <a:effectLst/>
                          <a:latin typeface="Arial" panose="020B0604020202020204" pitchFamily="34" charset="0"/>
                          <a:ea typeface="Times New Roman" panose="02020603050405020304" pitchFamily="18" charset="0"/>
                        </a:rPr>
                        <a:t>April 23, 2026</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83643418"/>
                  </a:ext>
                </a:extLst>
              </a:tr>
              <a:tr h="2159887">
                <a:tc>
                  <a:txBody>
                    <a:bodyPr/>
                    <a:lstStyle/>
                    <a:p>
                      <a:pPr marL="0" marR="0">
                        <a:spcBef>
                          <a:spcPts val="600"/>
                        </a:spcBef>
                        <a:spcAft>
                          <a:spcPts val="600"/>
                        </a:spcAft>
                        <a:buNone/>
                      </a:pPr>
                      <a:r>
                        <a:rPr lang="en-US" sz="1600" b="1">
                          <a:solidFill>
                            <a:srgbClr val="FFFFFF"/>
                          </a:solidFill>
                          <a:effectLst/>
                          <a:latin typeface="Arial" panose="020B0604020202020204" pitchFamily="34" charset="0"/>
                          <a:ea typeface="Times New Roman" panose="02020603050405020304" pitchFamily="18" charset="0"/>
                        </a:rPr>
                        <a:t>Scope</a:t>
                      </a:r>
                      <a:endParaRPr lang="en-US" sz="160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spcAft>
                          <a:spcPts val="800"/>
                        </a:spcAft>
                        <a:buNone/>
                      </a:pPr>
                      <a:r>
                        <a:rPr lang="en-US" sz="1600" dirty="0">
                          <a:effectLst/>
                          <a:latin typeface="Arial" panose="020B0604020202020204" pitchFamily="34" charset="0"/>
                          <a:ea typeface="Times New Roman" panose="02020603050405020304" pitchFamily="18" charset="0"/>
                        </a:rPr>
                        <a:t>This TTX is planned for the Orange County Health Care Agency – Emergency Medical Services, healthcare coalition partners, healthcare facilities and organizations, and emergency response partners as part of the Statewide Medical and Health Exercise. This TTX will take place on April 23, 2026 from 9:00 AM to 12:00 PM</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78745331"/>
                  </a:ext>
                </a:extLst>
              </a:tr>
              <a:tr h="842609">
                <a:tc>
                  <a:txBody>
                    <a:bodyPr/>
                    <a:lstStyle/>
                    <a:p>
                      <a:pPr marL="0" marR="0">
                        <a:spcBef>
                          <a:spcPts val="600"/>
                        </a:spcBef>
                        <a:spcAft>
                          <a:spcPts val="600"/>
                        </a:spcAft>
                        <a:buNone/>
                      </a:pPr>
                      <a:r>
                        <a:rPr lang="en-US" sz="1600" b="1">
                          <a:solidFill>
                            <a:srgbClr val="FFFFFF"/>
                          </a:solidFill>
                          <a:effectLst/>
                          <a:latin typeface="Arial" panose="020B0604020202020204" pitchFamily="34" charset="0"/>
                          <a:ea typeface="Times New Roman" panose="02020603050405020304" pitchFamily="18" charset="0"/>
                        </a:rPr>
                        <a:t>PHEP Capabilities</a:t>
                      </a:r>
                      <a:endParaRPr lang="en-US" sz="160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1600" dirty="0">
                          <a:effectLst/>
                          <a:latin typeface="Arial" panose="020B0604020202020204" pitchFamily="34" charset="0"/>
                          <a:ea typeface="Times New Roman" panose="02020603050405020304" pitchFamily="18" charset="0"/>
                        </a:rPr>
                        <a:t>Emergency Operations Coordination; Information Sharing; Emergency Public Information and Warning; Medical Surge.</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91812695"/>
                  </a:ext>
                </a:extLst>
              </a:tr>
              <a:tr h="846081">
                <a:tc>
                  <a:txBody>
                    <a:bodyPr/>
                    <a:lstStyle/>
                    <a:p>
                      <a:pPr marL="0" marR="0">
                        <a:spcBef>
                          <a:spcPts val="600"/>
                        </a:spcBef>
                        <a:spcAft>
                          <a:spcPts val="600"/>
                        </a:spcAft>
                        <a:buNone/>
                      </a:pPr>
                      <a:r>
                        <a:rPr lang="en-US" sz="1600" b="1">
                          <a:solidFill>
                            <a:srgbClr val="FFFFFF"/>
                          </a:solidFill>
                          <a:effectLst/>
                          <a:latin typeface="Arial" panose="020B0604020202020204" pitchFamily="34" charset="0"/>
                          <a:ea typeface="Times New Roman" panose="02020603050405020304" pitchFamily="18" charset="0"/>
                        </a:rPr>
                        <a:t>HPP Capabilities</a:t>
                      </a:r>
                      <a:endParaRPr lang="en-US" sz="160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1600" dirty="0">
                          <a:effectLst/>
                          <a:latin typeface="Arial" panose="020B0604020202020204" pitchFamily="34" charset="0"/>
                          <a:ea typeface="Times New Roman" panose="02020603050405020304" pitchFamily="18" charset="0"/>
                        </a:rPr>
                        <a:t>Health Care and Medical Response Coordination; Continuity of Health Care Service Delivery; Medical Surge.</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08711412"/>
                  </a:ext>
                </a:extLst>
              </a:tr>
            </a:tbl>
          </a:graphicData>
        </a:graphic>
      </p:graphicFrame>
    </p:spTree>
    <p:extLst>
      <p:ext uri="{BB962C8B-B14F-4D97-AF65-F5344CB8AC3E}">
        <p14:creationId xmlns:p14="http://schemas.microsoft.com/office/powerpoint/2010/main" val="273357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C9EC2-562F-C697-21C9-C2E31F3B1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9E03F-CC26-0A65-8AF3-C80C6147A9AB}"/>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Overview (Continued)</a:t>
            </a:r>
          </a:p>
        </p:txBody>
      </p:sp>
      <p:graphicFrame>
        <p:nvGraphicFramePr>
          <p:cNvPr id="8" name="Table 7">
            <a:extLst>
              <a:ext uri="{FF2B5EF4-FFF2-40B4-BE49-F238E27FC236}">
                <a16:creationId xmlns:a16="http://schemas.microsoft.com/office/drawing/2014/main" id="{D49FE2AA-CF0F-5D30-4873-AEB42A8219B6}"/>
              </a:ext>
            </a:extLst>
          </p:cNvPr>
          <p:cNvGraphicFramePr>
            <a:graphicFrameLocks noGrp="1"/>
          </p:cNvGraphicFramePr>
          <p:nvPr>
            <p:extLst>
              <p:ext uri="{D42A27DB-BD31-4B8C-83A1-F6EECF244321}">
                <p14:modId xmlns:p14="http://schemas.microsoft.com/office/powerpoint/2010/main" val="3779774882"/>
              </p:ext>
            </p:extLst>
          </p:nvPr>
        </p:nvGraphicFramePr>
        <p:xfrm>
          <a:off x="228600" y="1342740"/>
          <a:ext cx="8686800" cy="4897438"/>
        </p:xfrm>
        <a:graphic>
          <a:graphicData uri="http://schemas.openxmlformats.org/drawingml/2006/table">
            <a:tbl>
              <a:tblPr firstRow="1" firstCol="1" bandRow="1"/>
              <a:tblGrid>
                <a:gridCol w="1730828">
                  <a:extLst>
                    <a:ext uri="{9D8B030D-6E8A-4147-A177-3AD203B41FA5}">
                      <a16:colId xmlns:a16="http://schemas.microsoft.com/office/drawing/2014/main" val="3559984769"/>
                    </a:ext>
                  </a:extLst>
                </a:gridCol>
                <a:gridCol w="6955972">
                  <a:extLst>
                    <a:ext uri="{9D8B030D-6E8A-4147-A177-3AD203B41FA5}">
                      <a16:colId xmlns:a16="http://schemas.microsoft.com/office/drawing/2014/main" val="1387384803"/>
                    </a:ext>
                  </a:extLst>
                </a:gridCol>
              </a:tblGrid>
              <a:tr h="4897438">
                <a:tc>
                  <a:txBody>
                    <a:bodyPr/>
                    <a:lstStyle/>
                    <a:p>
                      <a:pPr marL="0" marR="0">
                        <a:spcBef>
                          <a:spcPts val="600"/>
                        </a:spcBef>
                        <a:spcAft>
                          <a:spcPts val="600"/>
                        </a:spcAft>
                        <a:buNone/>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35613" marR="3561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2000" dirty="0">
                          <a:effectLst/>
                          <a:highlight>
                            <a:srgbClr val="D3D3D3"/>
                          </a:highlight>
                          <a:latin typeface="Arial" panose="020B0604020202020204" pitchFamily="34" charset="0"/>
                          <a:ea typeface="MS Gothic" panose="020B0609070205080204" pitchFamily="49" charset="-128"/>
                          <a:cs typeface="Arial" panose="020B0604020202020204" pitchFamily="34" charset="0"/>
                        </a:rPr>
                        <a:t>[</a:t>
                      </a:r>
                      <a:r>
                        <a:rPr lang="en-US" sz="2000" dirty="0">
                          <a:effectLst/>
                          <a:highlight>
                            <a:srgbClr val="FFFF00"/>
                          </a:highlight>
                          <a:latin typeface="Arial" panose="020B0604020202020204" pitchFamily="34" charset="0"/>
                          <a:ea typeface="MS Gothic" panose="020B0609070205080204" pitchFamily="49" charset="-128"/>
                          <a:cs typeface="Arial" panose="020B0604020202020204" pitchFamily="34" charset="0"/>
                        </a:rPr>
                        <a:t>Each organization should select their appropriate objectives from the list in the situation manual and add anymore custom objectives applicable; and ensure the selected objectives align with the discussion questions used.]</a:t>
                      </a:r>
                      <a:endParaRPr lang="en-US" sz="20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buNone/>
                      </a:pPr>
                      <a:r>
                        <a:rPr lang="en-US" sz="900" dirty="0">
                          <a:effectLst/>
                          <a:latin typeface="Arial" panose="020B0604020202020204" pitchFamily="34" charset="0"/>
                          <a:ea typeface="MS Gothic" panose="020B0609070205080204" pitchFamily="49" charset="-128"/>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5613" marR="3561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85239588"/>
                  </a:ext>
                </a:extLst>
              </a:tr>
            </a:tbl>
          </a:graphicData>
        </a:graphic>
      </p:graphicFrame>
    </p:spTree>
    <p:extLst>
      <p:ext uri="{BB962C8B-B14F-4D97-AF65-F5344CB8AC3E}">
        <p14:creationId xmlns:p14="http://schemas.microsoft.com/office/powerpoint/2010/main" val="362230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370C9-F094-80F8-90AF-207D5DE68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4D101-AA1C-3CCD-7A86-1B939CDABDEF}"/>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Participants Roles and Responsibilities</a:t>
            </a:r>
          </a:p>
        </p:txBody>
      </p:sp>
      <p:sp>
        <p:nvSpPr>
          <p:cNvPr id="3" name="Content Placeholder 2">
            <a:extLst>
              <a:ext uri="{FF2B5EF4-FFF2-40B4-BE49-F238E27FC236}">
                <a16:creationId xmlns:a16="http://schemas.microsoft.com/office/drawing/2014/main" id="{1D564F0D-17F2-CAB0-0CC9-D33B84C8D2CB}"/>
              </a:ext>
            </a:extLst>
          </p:cNvPr>
          <p:cNvSpPr>
            <a:spLocks noGrp="1"/>
          </p:cNvSpPr>
          <p:nvPr>
            <p:ph sz="half" idx="1"/>
          </p:nvPr>
        </p:nvSpPr>
        <p:spPr>
          <a:xfrm>
            <a:off x="419099" y="1524000"/>
            <a:ext cx="8305801" cy="4724400"/>
          </a:xfrm>
        </p:spPr>
        <p:txBody>
          <a:bodyPr>
            <a:normAutofit/>
          </a:bodyPr>
          <a:lstStyle/>
          <a:p>
            <a:r>
              <a:rPr lang="en-US" sz="2400" dirty="0"/>
              <a:t>Participant Roles &amp; Responsibilities</a:t>
            </a:r>
          </a:p>
          <a:p>
            <a:pPr lvl="1"/>
            <a:r>
              <a:rPr lang="en-US" sz="2200" b="1" dirty="0"/>
              <a:t>Facilitators</a:t>
            </a:r>
            <a:r>
              <a:rPr lang="en-US" sz="2200" dirty="0"/>
              <a:t>: Provides situation updates and moderate discussions</a:t>
            </a:r>
          </a:p>
          <a:p>
            <a:pPr lvl="1"/>
            <a:r>
              <a:rPr lang="en-US" sz="2200" b="1" dirty="0"/>
              <a:t>Players: </a:t>
            </a:r>
            <a:r>
              <a:rPr lang="en-US" sz="2200" dirty="0"/>
              <a:t>Respond to situation presented based on current plans, policies, and procedures</a:t>
            </a:r>
          </a:p>
          <a:p>
            <a:pPr lvl="1"/>
            <a:r>
              <a:rPr lang="en-US" sz="2200" b="1" dirty="0"/>
              <a:t>Observers: </a:t>
            </a:r>
            <a:r>
              <a:rPr lang="en-US" sz="2200" dirty="0"/>
              <a:t>Observe the discussion, but do not participate in moderated discussion</a:t>
            </a:r>
          </a:p>
          <a:p>
            <a:pPr lvl="1"/>
            <a:r>
              <a:rPr lang="en-US" sz="2200" b="1" dirty="0"/>
              <a:t>Evaluators/Note Taker: </a:t>
            </a:r>
            <a:r>
              <a:rPr lang="en-US" sz="2200" dirty="0"/>
              <a:t>Observe and document player discussions</a:t>
            </a:r>
          </a:p>
        </p:txBody>
      </p:sp>
    </p:spTree>
    <p:extLst>
      <p:ext uri="{BB962C8B-B14F-4D97-AF65-F5344CB8AC3E}">
        <p14:creationId xmlns:p14="http://schemas.microsoft.com/office/powerpoint/2010/main" val="173786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E4290-C83C-BDCD-3057-9EB1B185E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E3505-9A09-5723-CDE2-C8F06174B349}"/>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Assumptions and Artificialities</a:t>
            </a:r>
          </a:p>
        </p:txBody>
      </p:sp>
      <p:sp>
        <p:nvSpPr>
          <p:cNvPr id="3" name="Content Placeholder 2">
            <a:extLst>
              <a:ext uri="{FF2B5EF4-FFF2-40B4-BE49-F238E27FC236}">
                <a16:creationId xmlns:a16="http://schemas.microsoft.com/office/drawing/2014/main" id="{B80E113A-51EC-6B2D-8EF1-425B2A699BC0}"/>
              </a:ext>
            </a:extLst>
          </p:cNvPr>
          <p:cNvSpPr>
            <a:spLocks noGrp="1"/>
          </p:cNvSpPr>
          <p:nvPr>
            <p:ph sz="half" idx="1"/>
          </p:nvPr>
        </p:nvSpPr>
        <p:spPr>
          <a:xfrm>
            <a:off x="419099" y="1524000"/>
            <a:ext cx="8305801" cy="4724400"/>
          </a:xfrm>
        </p:spPr>
        <p:txBody>
          <a:bodyPr>
            <a:normAutofit/>
          </a:bodyPr>
          <a:lstStyle/>
          <a:p>
            <a:r>
              <a:rPr lang="en-US" sz="2400" b="1" dirty="0"/>
              <a:t>Assumptions</a:t>
            </a:r>
          </a:p>
          <a:p>
            <a:pPr lvl="1">
              <a:buFont typeface="Courier New" panose="02070309020205020404" pitchFamily="49" charset="0"/>
              <a:buChar char="o"/>
            </a:pPr>
            <a:r>
              <a:rPr lang="en-US" sz="2200" dirty="0"/>
              <a:t>The exercise is conducted in a no-fault learning environment wherein capabilities, plans, systems, and processes will be evaluated</a:t>
            </a:r>
          </a:p>
          <a:p>
            <a:pPr lvl="1">
              <a:buFont typeface="Courier New" panose="02070309020205020404" pitchFamily="49" charset="0"/>
              <a:buChar char="o"/>
            </a:pPr>
            <a:r>
              <a:rPr lang="en-US" sz="2200" dirty="0"/>
              <a:t>The exercise scenario is plausible, and events occur as they are presented</a:t>
            </a:r>
          </a:p>
          <a:p>
            <a:r>
              <a:rPr lang="en-US" sz="2400" b="1" dirty="0"/>
              <a:t>Artificialities</a:t>
            </a:r>
          </a:p>
          <a:p>
            <a:pPr lvl="1">
              <a:buFont typeface="Courier New" panose="02070309020205020404" pitchFamily="49" charset="0"/>
              <a:buChar char="o"/>
            </a:pPr>
            <a:r>
              <a:rPr lang="en-US" sz="2200" dirty="0"/>
              <a:t>Impacts across the operational area</a:t>
            </a:r>
          </a:p>
          <a:p>
            <a:pPr lvl="1">
              <a:buFont typeface="Courier New" panose="02070309020205020404" pitchFamily="49" charset="0"/>
              <a:buChar char="o"/>
            </a:pPr>
            <a:r>
              <a:rPr lang="en-US" sz="2200" dirty="0"/>
              <a:t>Some time lapses may be artificially used to achieve the exercise objectives</a:t>
            </a:r>
          </a:p>
        </p:txBody>
      </p:sp>
    </p:spTree>
    <p:extLst>
      <p:ext uri="{BB962C8B-B14F-4D97-AF65-F5344CB8AC3E}">
        <p14:creationId xmlns:p14="http://schemas.microsoft.com/office/powerpoint/2010/main" val="396752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office of the Director Template (blue03)">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office of the Director Template (2)</Template>
  <TotalTime>716</TotalTime>
  <Words>1253</Words>
  <Application>Microsoft Office PowerPoint</Application>
  <PresentationFormat>On-screen Show (4:3)</PresentationFormat>
  <Paragraphs>141</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MS Gothic</vt:lpstr>
      <vt:lpstr>Arial</vt:lpstr>
      <vt:lpstr>Calibri</vt:lpstr>
      <vt:lpstr>Courier New</vt:lpstr>
      <vt:lpstr>Georgia</vt:lpstr>
      <vt:lpstr>Times New Roman</vt:lpstr>
      <vt:lpstr>Wingdings 2</vt:lpstr>
      <vt:lpstr>PowerPoint office of the Director Template (blue03)</vt:lpstr>
      <vt:lpstr>2026 Statewide Medical &amp; Health Exercise Cyber Incident</vt:lpstr>
      <vt:lpstr>Welcome and Overview</vt:lpstr>
      <vt:lpstr>Statewide Medical and Health Exercise Overview</vt:lpstr>
      <vt:lpstr>Exercise Goals</vt:lpstr>
      <vt:lpstr>Agenda</vt:lpstr>
      <vt:lpstr>Exercise Overview</vt:lpstr>
      <vt:lpstr>Exercise Overview (Continued)</vt:lpstr>
      <vt:lpstr>Participants Roles and Responsibilities</vt:lpstr>
      <vt:lpstr>Assumptions and Artificialities</vt:lpstr>
      <vt:lpstr>Exercise Evaluation</vt:lpstr>
      <vt:lpstr>Considerations When Responding to Discussion Questions</vt:lpstr>
      <vt:lpstr>Module 1</vt:lpstr>
      <vt:lpstr>Scenario</vt:lpstr>
      <vt:lpstr>Module 1 Discussion Questions</vt:lpstr>
      <vt:lpstr>Module 2</vt:lpstr>
      <vt:lpstr>Scenario Update</vt:lpstr>
      <vt:lpstr>Module 2 Discussion Questions</vt:lpstr>
      <vt:lpstr>Module 3</vt:lpstr>
      <vt:lpstr>Scenario Update (Long Term Impacts)</vt:lpstr>
      <vt:lpstr>Module 2 Discussion Questions</vt:lpstr>
      <vt:lpstr>Hotwash</vt:lpstr>
      <vt:lpstr>Exercise Hot Wash</vt:lpstr>
      <vt:lpstr>Questions? </vt:lpstr>
      <vt:lpstr>Participant Feedback Forms</vt:lpstr>
      <vt:lpstr>Thank You for your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Presentations</dc:title>
  <dc:creator>Mertz, Edward</dc:creator>
  <cp:lastModifiedBy>Francisco Soto</cp:lastModifiedBy>
  <cp:revision>7</cp:revision>
  <dcterms:created xsi:type="dcterms:W3CDTF">2024-07-22T21:18:11Z</dcterms:created>
  <dcterms:modified xsi:type="dcterms:W3CDTF">2026-04-08T17:04:17Z</dcterms:modified>
</cp:coreProperties>
</file>