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21945600"/>
  <p:notesSz cx="6858000" cy="9144000"/>
  <p:embeddedFontLst>
    <p:embeddedFont>
      <p:font typeface="Poppins" panose="00000500000000000000" pitchFamily="2" charset="0"/>
      <p:regular r:id="rId3"/>
    </p:embeddedFont>
    <p:embeddedFont>
      <p:font typeface="Poppins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0" d="100"/>
          <a:sy n="60" d="100"/>
        </p:scale>
        <p:origin x="1716" y="-39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-253561" y="-393674"/>
            <a:ext cx="16966321" cy="5493825"/>
          </a:xfrm>
          <a:custGeom>
            <a:avLst/>
            <a:gdLst/>
            <a:ahLst/>
            <a:cxnLst/>
            <a:rect l="l" t="t" r="r" b="b"/>
            <a:pathLst>
              <a:path w="18643715" h="5493825">
                <a:moveTo>
                  <a:pt x="0" y="5493825"/>
                </a:moveTo>
                <a:lnTo>
                  <a:pt x="18643714" y="5493825"/>
                </a:lnTo>
                <a:lnTo>
                  <a:pt x="18643714" y="0"/>
                </a:lnTo>
                <a:lnTo>
                  <a:pt x="0" y="0"/>
                </a:lnTo>
                <a:lnTo>
                  <a:pt x="0" y="549382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2816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flipH="1">
            <a:off x="-6405" y="12990872"/>
            <a:ext cx="16541804" cy="5601927"/>
          </a:xfrm>
          <a:custGeom>
            <a:avLst/>
            <a:gdLst/>
            <a:ahLst/>
            <a:cxnLst/>
            <a:rect l="l" t="t" r="r" b="b"/>
            <a:pathLst>
              <a:path w="18643715" h="5493825">
                <a:moveTo>
                  <a:pt x="18643714" y="0"/>
                </a:moveTo>
                <a:lnTo>
                  <a:pt x="0" y="0"/>
                </a:lnTo>
                <a:lnTo>
                  <a:pt x="0" y="5493825"/>
                </a:lnTo>
                <a:lnTo>
                  <a:pt x="18643714" y="5493825"/>
                </a:lnTo>
                <a:lnTo>
                  <a:pt x="18643714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28165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4" name="Group 4"/>
          <p:cNvGrpSpPr/>
          <p:nvPr/>
        </p:nvGrpSpPr>
        <p:grpSpPr>
          <a:xfrm>
            <a:off x="0" y="18057527"/>
            <a:ext cx="16541804" cy="4726273"/>
            <a:chOff x="0" y="0"/>
            <a:chExt cx="3254920" cy="90373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254920" cy="903731"/>
            </a:xfrm>
            <a:custGeom>
              <a:avLst/>
              <a:gdLst/>
              <a:ahLst/>
              <a:cxnLst/>
              <a:rect l="l" t="t" r="r" b="b"/>
              <a:pathLst>
                <a:path w="3254920" h="903731">
                  <a:moveTo>
                    <a:pt x="0" y="0"/>
                  </a:moveTo>
                  <a:lnTo>
                    <a:pt x="3254920" y="0"/>
                  </a:lnTo>
                  <a:lnTo>
                    <a:pt x="3254920" y="903731"/>
                  </a:lnTo>
                  <a:lnTo>
                    <a:pt x="0" y="903731"/>
                  </a:lnTo>
                  <a:close/>
                </a:path>
              </a:pathLst>
            </a:custGeom>
            <a:solidFill>
              <a:srgbClr val="0097B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76200"/>
              <a:ext cx="3254920" cy="979931"/>
            </a:xfrm>
            <a:prstGeom prst="rect">
              <a:avLst/>
            </a:prstGeom>
          </p:spPr>
          <p:txBody>
            <a:bodyPr lIns="73733" tIns="73733" rIns="73733" bIns="73733" rtlCol="0" anchor="ctr"/>
            <a:lstStyle/>
            <a:p>
              <a:pPr algn="ctr">
                <a:lnSpc>
                  <a:spcPts val="4064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6405" y="4984354"/>
            <a:ext cx="11470407" cy="742752"/>
            <a:chOff x="0" y="0"/>
            <a:chExt cx="2002565" cy="12967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002565" cy="129674"/>
            </a:xfrm>
            <a:custGeom>
              <a:avLst/>
              <a:gdLst/>
              <a:ahLst/>
              <a:cxnLst/>
              <a:rect l="l" t="t" r="r" b="b"/>
              <a:pathLst>
                <a:path w="2002565" h="129674">
                  <a:moveTo>
                    <a:pt x="64837" y="0"/>
                  </a:moveTo>
                  <a:lnTo>
                    <a:pt x="1937728" y="0"/>
                  </a:lnTo>
                  <a:cubicBezTo>
                    <a:pt x="1973537" y="0"/>
                    <a:pt x="2002565" y="29028"/>
                    <a:pt x="2002565" y="64837"/>
                  </a:cubicBezTo>
                  <a:lnTo>
                    <a:pt x="2002565" y="64837"/>
                  </a:lnTo>
                  <a:cubicBezTo>
                    <a:pt x="2002565" y="82033"/>
                    <a:pt x="1995734" y="98524"/>
                    <a:pt x="1983575" y="110683"/>
                  </a:cubicBezTo>
                  <a:cubicBezTo>
                    <a:pt x="1971416" y="122843"/>
                    <a:pt x="1954924" y="129674"/>
                    <a:pt x="1937728" y="129674"/>
                  </a:cubicBezTo>
                  <a:lnTo>
                    <a:pt x="64837" y="129674"/>
                  </a:lnTo>
                  <a:cubicBezTo>
                    <a:pt x="47641" y="129674"/>
                    <a:pt x="31150" y="122843"/>
                    <a:pt x="18990" y="110683"/>
                  </a:cubicBezTo>
                  <a:cubicBezTo>
                    <a:pt x="6831" y="98524"/>
                    <a:pt x="0" y="82033"/>
                    <a:pt x="0" y="64837"/>
                  </a:cubicBezTo>
                  <a:lnTo>
                    <a:pt x="0" y="64837"/>
                  </a:lnTo>
                  <a:cubicBezTo>
                    <a:pt x="0" y="47641"/>
                    <a:pt x="6831" y="31150"/>
                    <a:pt x="18990" y="18990"/>
                  </a:cubicBezTo>
                  <a:cubicBezTo>
                    <a:pt x="31150" y="6831"/>
                    <a:pt x="47641" y="0"/>
                    <a:pt x="64837" y="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95250"/>
              <a:ext cx="2002565" cy="224924"/>
            </a:xfrm>
            <a:prstGeom prst="rect">
              <a:avLst/>
            </a:prstGeom>
          </p:spPr>
          <p:txBody>
            <a:bodyPr lIns="73733" tIns="73733" rIns="73733" bIns="73733" rtlCol="0" anchor="ctr"/>
            <a:lstStyle/>
            <a:p>
              <a:pPr algn="ctr">
                <a:lnSpc>
                  <a:spcPts val="4387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97588" y="9260402"/>
            <a:ext cx="4017223" cy="742752"/>
            <a:chOff x="0" y="0"/>
            <a:chExt cx="701348" cy="12967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701348" cy="129674"/>
            </a:xfrm>
            <a:custGeom>
              <a:avLst/>
              <a:gdLst/>
              <a:ahLst/>
              <a:cxnLst/>
              <a:rect l="l" t="t" r="r" b="b"/>
              <a:pathLst>
                <a:path w="701348" h="129674">
                  <a:moveTo>
                    <a:pt x="64837" y="0"/>
                  </a:moveTo>
                  <a:lnTo>
                    <a:pt x="636512" y="0"/>
                  </a:lnTo>
                  <a:cubicBezTo>
                    <a:pt x="653707" y="0"/>
                    <a:pt x="670199" y="6831"/>
                    <a:pt x="682358" y="18990"/>
                  </a:cubicBezTo>
                  <a:cubicBezTo>
                    <a:pt x="694517" y="31150"/>
                    <a:pt x="701348" y="47641"/>
                    <a:pt x="701348" y="64837"/>
                  </a:cubicBezTo>
                  <a:lnTo>
                    <a:pt x="701348" y="64837"/>
                  </a:lnTo>
                  <a:cubicBezTo>
                    <a:pt x="701348" y="100645"/>
                    <a:pt x="672320" y="129674"/>
                    <a:pt x="636512" y="129674"/>
                  </a:cubicBezTo>
                  <a:lnTo>
                    <a:pt x="64837" y="129674"/>
                  </a:lnTo>
                  <a:cubicBezTo>
                    <a:pt x="47641" y="129674"/>
                    <a:pt x="31150" y="122843"/>
                    <a:pt x="18990" y="110683"/>
                  </a:cubicBezTo>
                  <a:cubicBezTo>
                    <a:pt x="6831" y="98524"/>
                    <a:pt x="0" y="82033"/>
                    <a:pt x="0" y="64837"/>
                  </a:cubicBezTo>
                  <a:lnTo>
                    <a:pt x="0" y="64837"/>
                  </a:lnTo>
                  <a:cubicBezTo>
                    <a:pt x="0" y="47641"/>
                    <a:pt x="6831" y="31150"/>
                    <a:pt x="18990" y="18990"/>
                  </a:cubicBezTo>
                  <a:cubicBezTo>
                    <a:pt x="31150" y="6831"/>
                    <a:pt x="47641" y="0"/>
                    <a:pt x="64837" y="0"/>
                  </a:cubicBezTo>
                  <a:close/>
                </a:path>
              </a:pathLst>
            </a:custGeom>
            <a:solidFill>
              <a:srgbClr val="FFDE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701348" cy="224924"/>
            </a:xfrm>
            <a:prstGeom prst="rect">
              <a:avLst/>
            </a:prstGeom>
          </p:spPr>
          <p:txBody>
            <a:bodyPr lIns="73733" tIns="73733" rIns="73733" bIns="73733" rtlCol="0" anchor="ctr"/>
            <a:lstStyle/>
            <a:p>
              <a:pPr algn="ctr">
                <a:lnSpc>
                  <a:spcPts val="4387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-6405" y="15202915"/>
            <a:ext cx="7181481" cy="925191"/>
            <a:chOff x="0" y="0"/>
            <a:chExt cx="1160101" cy="129674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160101" cy="129674"/>
            </a:xfrm>
            <a:custGeom>
              <a:avLst/>
              <a:gdLst/>
              <a:ahLst/>
              <a:cxnLst/>
              <a:rect l="l" t="t" r="r" b="b"/>
              <a:pathLst>
                <a:path w="1160101" h="129674">
                  <a:moveTo>
                    <a:pt x="64837" y="0"/>
                  </a:moveTo>
                  <a:lnTo>
                    <a:pt x="1095264" y="0"/>
                  </a:lnTo>
                  <a:cubicBezTo>
                    <a:pt x="1112460" y="0"/>
                    <a:pt x="1128951" y="6831"/>
                    <a:pt x="1141111" y="18990"/>
                  </a:cubicBezTo>
                  <a:cubicBezTo>
                    <a:pt x="1153270" y="31150"/>
                    <a:pt x="1160101" y="47641"/>
                    <a:pt x="1160101" y="64837"/>
                  </a:cubicBezTo>
                  <a:lnTo>
                    <a:pt x="1160101" y="64837"/>
                  </a:lnTo>
                  <a:cubicBezTo>
                    <a:pt x="1160101" y="100645"/>
                    <a:pt x="1131073" y="129674"/>
                    <a:pt x="1095264" y="129674"/>
                  </a:cubicBezTo>
                  <a:lnTo>
                    <a:pt x="64837" y="129674"/>
                  </a:lnTo>
                  <a:cubicBezTo>
                    <a:pt x="47641" y="129674"/>
                    <a:pt x="31150" y="122843"/>
                    <a:pt x="18990" y="110683"/>
                  </a:cubicBezTo>
                  <a:cubicBezTo>
                    <a:pt x="6831" y="98524"/>
                    <a:pt x="0" y="82033"/>
                    <a:pt x="0" y="64837"/>
                  </a:cubicBezTo>
                  <a:lnTo>
                    <a:pt x="0" y="64837"/>
                  </a:lnTo>
                  <a:cubicBezTo>
                    <a:pt x="0" y="47641"/>
                    <a:pt x="6831" y="31150"/>
                    <a:pt x="18990" y="18990"/>
                  </a:cubicBezTo>
                  <a:cubicBezTo>
                    <a:pt x="31150" y="6831"/>
                    <a:pt x="47641" y="0"/>
                    <a:pt x="64837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95250"/>
              <a:ext cx="1160101" cy="224924"/>
            </a:xfrm>
            <a:prstGeom prst="rect">
              <a:avLst/>
            </a:prstGeom>
          </p:spPr>
          <p:txBody>
            <a:bodyPr lIns="73733" tIns="73733" rIns="73733" bIns="73733" rtlCol="0" anchor="ctr"/>
            <a:lstStyle/>
            <a:p>
              <a:pPr algn="ctr">
                <a:lnSpc>
                  <a:spcPts val="4387"/>
                </a:lnSpc>
              </a:pPr>
              <a:endParaRPr/>
            </a:p>
          </p:txBody>
        </p:sp>
      </p:grpSp>
      <p:sp>
        <p:nvSpPr>
          <p:cNvPr id="16" name="Freeform 16"/>
          <p:cNvSpPr/>
          <p:nvPr/>
        </p:nvSpPr>
        <p:spPr>
          <a:xfrm>
            <a:off x="934465" y="10160893"/>
            <a:ext cx="473002" cy="448761"/>
          </a:xfrm>
          <a:custGeom>
            <a:avLst/>
            <a:gdLst/>
            <a:ahLst/>
            <a:cxnLst/>
            <a:rect l="l" t="t" r="r" b="b"/>
            <a:pathLst>
              <a:path w="473002" h="448761">
                <a:moveTo>
                  <a:pt x="0" y="0"/>
                </a:moveTo>
                <a:lnTo>
                  <a:pt x="473002" y="0"/>
                </a:lnTo>
                <a:lnTo>
                  <a:pt x="473002" y="448760"/>
                </a:lnTo>
                <a:lnTo>
                  <a:pt x="0" y="4487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7" name="Freeform 17"/>
          <p:cNvSpPr/>
          <p:nvPr/>
        </p:nvSpPr>
        <p:spPr>
          <a:xfrm>
            <a:off x="934465" y="12164507"/>
            <a:ext cx="473002" cy="448761"/>
          </a:xfrm>
          <a:custGeom>
            <a:avLst/>
            <a:gdLst/>
            <a:ahLst/>
            <a:cxnLst/>
            <a:rect l="l" t="t" r="r" b="b"/>
            <a:pathLst>
              <a:path w="473002" h="448761">
                <a:moveTo>
                  <a:pt x="0" y="0"/>
                </a:moveTo>
                <a:lnTo>
                  <a:pt x="473002" y="0"/>
                </a:lnTo>
                <a:lnTo>
                  <a:pt x="473002" y="448760"/>
                </a:lnTo>
                <a:lnTo>
                  <a:pt x="0" y="44876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8"/>
          <p:cNvSpPr/>
          <p:nvPr/>
        </p:nvSpPr>
        <p:spPr>
          <a:xfrm>
            <a:off x="645293" y="16627115"/>
            <a:ext cx="760224" cy="760224"/>
          </a:xfrm>
          <a:custGeom>
            <a:avLst/>
            <a:gdLst/>
            <a:ahLst/>
            <a:cxnLst/>
            <a:rect l="l" t="t" r="r" b="b"/>
            <a:pathLst>
              <a:path w="760224" h="760224">
                <a:moveTo>
                  <a:pt x="0" y="0"/>
                </a:moveTo>
                <a:lnTo>
                  <a:pt x="760224" y="0"/>
                </a:lnTo>
                <a:lnTo>
                  <a:pt x="760224" y="760224"/>
                </a:lnTo>
                <a:lnTo>
                  <a:pt x="0" y="7602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9"/>
          <p:cNvSpPr/>
          <p:nvPr/>
        </p:nvSpPr>
        <p:spPr>
          <a:xfrm>
            <a:off x="640614" y="19249426"/>
            <a:ext cx="769582" cy="769582"/>
          </a:xfrm>
          <a:custGeom>
            <a:avLst/>
            <a:gdLst/>
            <a:ahLst/>
            <a:cxnLst/>
            <a:rect l="l" t="t" r="r" b="b"/>
            <a:pathLst>
              <a:path w="769582" h="769582">
                <a:moveTo>
                  <a:pt x="0" y="0"/>
                </a:moveTo>
                <a:lnTo>
                  <a:pt x="769582" y="0"/>
                </a:lnTo>
                <a:lnTo>
                  <a:pt x="769582" y="769582"/>
                </a:lnTo>
                <a:lnTo>
                  <a:pt x="0" y="76958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TextBox 20"/>
          <p:cNvSpPr txBox="1"/>
          <p:nvPr/>
        </p:nvSpPr>
        <p:spPr>
          <a:xfrm>
            <a:off x="474429" y="2390492"/>
            <a:ext cx="9465498" cy="21572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79"/>
              </a:lnSpc>
            </a:pPr>
            <a:r>
              <a:rPr lang="en-US" sz="8658" b="1">
                <a:solidFill>
                  <a:srgbClr val="0097B2"/>
                </a:solidFill>
                <a:latin typeface="Poppins Bold"/>
                <a:ea typeface="Poppins Bold"/>
                <a:cs typeface="Poppins Bold"/>
                <a:sym typeface="Poppins Bold"/>
              </a:rPr>
              <a:t>SAFETY IS A PATIENT RIGHT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38278" y="5140311"/>
            <a:ext cx="10577795" cy="5681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87"/>
              </a:lnSpc>
              <a:spcBef>
                <a:spcPct val="0"/>
              </a:spcBef>
            </a:pPr>
            <a:r>
              <a:rPr lang="en-US" sz="3133" b="1">
                <a:solidFill>
                  <a:srgbClr val="0097B2"/>
                </a:solidFill>
                <a:latin typeface="Poppins Bold"/>
                <a:ea typeface="Poppins Bold"/>
                <a:cs typeface="Poppins Bold"/>
                <a:sym typeface="Poppins Bold"/>
              </a:rPr>
              <a:t>YOU HAVE A RIGHT TO PRIVACY &amp; CONFIDENTIALITY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474429" y="9315641"/>
            <a:ext cx="3566360" cy="5681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387"/>
              </a:lnSpc>
              <a:spcBef>
                <a:spcPct val="0"/>
              </a:spcBef>
            </a:pPr>
            <a:r>
              <a:rPr lang="en-US" sz="3133" b="1">
                <a:solidFill>
                  <a:srgbClr val="0097B2"/>
                </a:solidFill>
                <a:latin typeface="Poppins Bold"/>
                <a:ea typeface="Poppins Bold"/>
                <a:cs typeface="Poppins Bold"/>
                <a:sym typeface="Poppins Bold"/>
              </a:rPr>
              <a:t>OUR PROMISE: 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232081" y="15463887"/>
            <a:ext cx="6146761" cy="610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41"/>
              </a:lnSpc>
              <a:spcBef>
                <a:spcPct val="0"/>
              </a:spcBef>
            </a:pPr>
            <a:r>
              <a:rPr lang="en-US" sz="3386" b="1">
                <a:solidFill>
                  <a:srgbClr val="0097B2"/>
                </a:solidFill>
                <a:latin typeface="Poppins Bold"/>
                <a:ea typeface="Poppins Bold"/>
                <a:cs typeface="Poppins Bold"/>
                <a:sym typeface="Poppins Bold"/>
              </a:rPr>
              <a:t>INFORMATION + RESOURCES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654283" y="10065643"/>
            <a:ext cx="15058479" cy="1890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76"/>
              </a:lnSpc>
              <a:spcBef>
                <a:spcPct val="0"/>
              </a:spcBef>
            </a:pPr>
            <a:r>
              <a:rPr lang="en-US" sz="3554">
                <a:solidFill>
                  <a:srgbClr val="0097B2"/>
                </a:solidFill>
                <a:latin typeface="Poppins"/>
                <a:ea typeface="Poppins"/>
                <a:cs typeface="Poppins"/>
                <a:sym typeface="Poppins"/>
              </a:rPr>
              <a:t>We will not share any of your information with law enforcement, unless required to do so by law. We are mandated to report suspected child or elder abuse/neglect 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216000" y="5927493"/>
            <a:ext cx="15513830" cy="1084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61"/>
              </a:lnSpc>
              <a:spcBef>
                <a:spcPct val="0"/>
              </a:spcBef>
            </a:pPr>
            <a:r>
              <a:rPr lang="en-US" sz="3044">
                <a:solidFill>
                  <a:srgbClr val="0097B2"/>
                </a:solidFill>
                <a:latin typeface="Poppins"/>
                <a:ea typeface="Poppins"/>
                <a:cs typeface="Poppins"/>
                <a:sym typeface="Poppins"/>
              </a:rPr>
              <a:t>Are you or someone you know in an unsafe situation, such as being forced to participate in any activity (including labor or sex work) against your will?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654283" y="12069257"/>
            <a:ext cx="14211698" cy="1259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76"/>
              </a:lnSpc>
              <a:spcBef>
                <a:spcPct val="0"/>
              </a:spcBef>
            </a:pPr>
            <a:r>
              <a:rPr lang="en-US" sz="3554">
                <a:solidFill>
                  <a:srgbClr val="0097B2"/>
                </a:solidFill>
                <a:latin typeface="Poppins"/>
                <a:ea typeface="Poppins"/>
                <a:cs typeface="Poppins"/>
                <a:sym typeface="Poppins"/>
              </a:rPr>
              <a:t>We will provide you with resources and assistance that support your need to find a safe exit plan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785512" y="16531865"/>
            <a:ext cx="7886575" cy="2519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96"/>
              </a:lnSpc>
            </a:pPr>
            <a:r>
              <a:rPr lang="en-US" sz="3568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24-Hour National Human Trafficking Hotline </a:t>
            </a:r>
          </a:p>
          <a:p>
            <a:pPr algn="l">
              <a:lnSpc>
                <a:spcPts val="4996"/>
              </a:lnSpc>
            </a:pPr>
            <a:r>
              <a:rPr lang="en-US" sz="35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Phone: 888-373-7888</a:t>
            </a:r>
          </a:p>
          <a:p>
            <a:pPr algn="l">
              <a:lnSpc>
                <a:spcPts val="4996"/>
              </a:lnSpc>
              <a:spcBef>
                <a:spcPct val="0"/>
              </a:spcBef>
            </a:pPr>
            <a:r>
              <a:rPr lang="en-US" sz="35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Text: 233733 (“Be Free”)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785512" y="19165368"/>
            <a:ext cx="9410592" cy="2519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996"/>
              </a:lnSpc>
            </a:pPr>
            <a:r>
              <a:rPr lang="en-US" sz="3568" b="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Waymakers Orange County</a:t>
            </a:r>
          </a:p>
          <a:p>
            <a:pPr algn="l">
              <a:lnSpc>
                <a:spcPts val="4996"/>
              </a:lnSpc>
            </a:pPr>
            <a:r>
              <a:rPr lang="en-US" sz="35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Victim Assistance Programs</a:t>
            </a:r>
          </a:p>
          <a:p>
            <a:pPr algn="l">
              <a:lnSpc>
                <a:spcPts val="4996"/>
              </a:lnSpc>
            </a:pPr>
            <a:r>
              <a:rPr lang="en-US" sz="35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Monday-Friday 8am-5pm</a:t>
            </a:r>
          </a:p>
          <a:p>
            <a:pPr algn="l">
              <a:lnSpc>
                <a:spcPts val="4996"/>
              </a:lnSpc>
              <a:spcBef>
                <a:spcPct val="0"/>
              </a:spcBef>
            </a:pPr>
            <a:r>
              <a:rPr lang="en-US" sz="356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Phone: 949-250-4058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0906662" y="957545"/>
            <a:ext cx="4959318" cy="913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28"/>
              </a:lnSpc>
              <a:spcBef>
                <a:spcPct val="0"/>
              </a:spcBef>
            </a:pPr>
            <a:r>
              <a:rPr lang="en-US" sz="5163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[Hospital Logo]</a:t>
            </a:r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32366" y="18371612"/>
            <a:ext cx="3614137" cy="3614137"/>
          </a:xfrm>
          <a:prstGeom prst="rect">
            <a:avLst/>
          </a:prstGeom>
        </p:spPr>
      </p:pic>
      <p:sp>
        <p:nvSpPr>
          <p:cNvPr id="31" name="TextBox 31"/>
          <p:cNvSpPr txBox="1"/>
          <p:nvPr/>
        </p:nvSpPr>
        <p:spPr>
          <a:xfrm>
            <a:off x="10265588" y="18057527"/>
            <a:ext cx="4547692" cy="4248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  <a:spcBef>
                <a:spcPct val="0"/>
              </a:spcBef>
            </a:pPr>
            <a:r>
              <a:rPr lang="en-US" sz="2399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Scan for additional resources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16000" y="7143667"/>
            <a:ext cx="16243200" cy="16182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55"/>
              </a:lnSpc>
              <a:spcBef>
                <a:spcPct val="0"/>
              </a:spcBef>
            </a:pPr>
            <a:r>
              <a:rPr lang="en-US" sz="3039">
                <a:solidFill>
                  <a:srgbClr val="0097B2"/>
                </a:solidFill>
                <a:latin typeface="Poppins"/>
                <a:ea typeface="Poppins"/>
                <a:cs typeface="Poppins"/>
                <a:sym typeface="Poppins"/>
              </a:rPr>
              <a:t>It is your right to discuss your </a:t>
            </a:r>
            <a:r>
              <a:rPr lang="en-US" sz="3039" b="1">
                <a:solidFill>
                  <a:srgbClr val="0097B2"/>
                </a:solidFill>
                <a:latin typeface="Poppins Bold"/>
                <a:ea typeface="Poppins Bold"/>
                <a:cs typeface="Poppins Bold"/>
                <a:sym typeface="Poppins Bold"/>
              </a:rPr>
              <a:t>mental, physical </a:t>
            </a:r>
            <a:r>
              <a:rPr lang="en-US" sz="3039">
                <a:solidFill>
                  <a:srgbClr val="0097B2"/>
                </a:solidFill>
                <a:latin typeface="Poppins"/>
                <a:ea typeface="Poppins"/>
                <a:cs typeface="Poppins"/>
                <a:sym typeface="Poppins"/>
              </a:rPr>
              <a:t>and </a:t>
            </a:r>
            <a:r>
              <a:rPr lang="en-US" sz="3039" b="1">
                <a:solidFill>
                  <a:srgbClr val="0097B2"/>
                </a:solidFill>
                <a:latin typeface="Poppins Bold"/>
                <a:ea typeface="Poppins Bold"/>
                <a:cs typeface="Poppins Bold"/>
                <a:sym typeface="Poppins Bold"/>
              </a:rPr>
              <a:t>sexual health</a:t>
            </a:r>
            <a:r>
              <a:rPr lang="en-US" sz="3039">
                <a:solidFill>
                  <a:srgbClr val="0097B2"/>
                </a:solidFill>
                <a:latin typeface="Poppins"/>
                <a:ea typeface="Poppins"/>
                <a:cs typeface="Poppins"/>
                <a:sym typeface="Poppins"/>
              </a:rPr>
              <a:t> with your healthcare provider. Want to speak to someone privately?  [insert your hospital's protocol]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Poppins</vt:lpstr>
      <vt:lpstr>Arial</vt:lpstr>
      <vt:lpstr>Calibri</vt:lpstr>
      <vt:lpstr>Poppins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 Poster</dc:title>
  <dc:creator>Sigrid Burruss</dc:creator>
  <cp:lastModifiedBy>Burruss, Sigrid (Surgery)</cp:lastModifiedBy>
  <cp:revision>4</cp:revision>
  <dcterms:created xsi:type="dcterms:W3CDTF">2006-08-16T00:00:00Z</dcterms:created>
  <dcterms:modified xsi:type="dcterms:W3CDTF">2026-02-12T13:28:20Z</dcterms:modified>
  <dc:identifier>DAGxIMHuyVE</dc:identifier>
</cp:coreProperties>
</file>