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5" r:id="rId3"/>
    <p:sldId id="292" r:id="rId4"/>
    <p:sldId id="257" r:id="rId5"/>
    <p:sldId id="310" r:id="rId6"/>
    <p:sldId id="294" r:id="rId7"/>
    <p:sldId id="295" r:id="rId8"/>
    <p:sldId id="297" r:id="rId9"/>
    <p:sldId id="291" r:id="rId10"/>
    <p:sldId id="296" r:id="rId11"/>
    <p:sldId id="277" r:id="rId12"/>
    <p:sldId id="314" r:id="rId13"/>
    <p:sldId id="258" r:id="rId14"/>
    <p:sldId id="298" r:id="rId15"/>
    <p:sldId id="259" r:id="rId16"/>
    <p:sldId id="260" r:id="rId17"/>
    <p:sldId id="280" r:id="rId18"/>
    <p:sldId id="301" r:id="rId19"/>
    <p:sldId id="299" r:id="rId20"/>
    <p:sldId id="300" r:id="rId21"/>
    <p:sldId id="302" r:id="rId22"/>
    <p:sldId id="266" r:id="rId23"/>
    <p:sldId id="312" r:id="rId24"/>
    <p:sldId id="306" r:id="rId25"/>
    <p:sldId id="270" r:id="rId26"/>
    <p:sldId id="30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14" autoAdjust="0"/>
  </p:normalViewPr>
  <p:slideViewPr>
    <p:cSldViewPr snapToGrid="0">
      <p:cViewPr varScale="1">
        <p:scale>
          <a:sx n="90" d="100"/>
          <a:sy n="90" d="100"/>
        </p:scale>
        <p:origin x="13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B85B3F-930B-4B63-9631-0B3063020E0F}" type="datetimeFigureOut">
              <a:rPr lang="en-US" smtClean="0"/>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870B1D-A282-43B4-BA31-AAAB08145F9E}" type="slidenum">
              <a:rPr lang="en-US" smtClean="0"/>
              <a:t>‹#›</a:t>
            </a:fld>
            <a:endParaRPr lang="en-US"/>
          </a:p>
        </p:txBody>
      </p:sp>
    </p:spTree>
    <p:extLst>
      <p:ext uri="{BB962C8B-B14F-4D97-AF65-F5344CB8AC3E}">
        <p14:creationId xmlns:p14="http://schemas.microsoft.com/office/powerpoint/2010/main" val="1410662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3</a:t>
            </a:fld>
            <a:endParaRPr lang="en-US"/>
          </a:p>
        </p:txBody>
      </p:sp>
    </p:spTree>
    <p:extLst>
      <p:ext uri="{BB962C8B-B14F-4D97-AF65-F5344CB8AC3E}">
        <p14:creationId xmlns:p14="http://schemas.microsoft.com/office/powerpoint/2010/main" val="3546693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21</a:t>
            </a:fld>
            <a:endParaRPr lang="en-US"/>
          </a:p>
        </p:txBody>
      </p:sp>
    </p:spTree>
    <p:extLst>
      <p:ext uri="{BB962C8B-B14F-4D97-AF65-F5344CB8AC3E}">
        <p14:creationId xmlns:p14="http://schemas.microsoft.com/office/powerpoint/2010/main" val="2378028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C9DC6A-3BD2-4777-AE34-65882A170229}" type="slidenum">
              <a:rPr lang="en-US" smtClean="0"/>
              <a:t>23</a:t>
            </a:fld>
            <a:endParaRPr lang="en-US"/>
          </a:p>
        </p:txBody>
      </p:sp>
    </p:spTree>
    <p:extLst>
      <p:ext uri="{BB962C8B-B14F-4D97-AF65-F5344CB8AC3E}">
        <p14:creationId xmlns:p14="http://schemas.microsoft.com/office/powerpoint/2010/main" val="20164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66870B1D-A282-43B4-BA31-AAAB08145F9E}" type="slidenum">
              <a:rPr lang="en-US" smtClean="0"/>
              <a:t>4</a:t>
            </a:fld>
            <a:endParaRPr lang="en-US"/>
          </a:p>
        </p:txBody>
      </p:sp>
    </p:spTree>
    <p:extLst>
      <p:ext uri="{BB962C8B-B14F-4D97-AF65-F5344CB8AC3E}">
        <p14:creationId xmlns:p14="http://schemas.microsoft.com/office/powerpoint/2010/main" val="2113351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7</a:t>
            </a:fld>
            <a:endParaRPr lang="en-US"/>
          </a:p>
        </p:txBody>
      </p:sp>
    </p:spTree>
    <p:extLst>
      <p:ext uri="{BB962C8B-B14F-4D97-AF65-F5344CB8AC3E}">
        <p14:creationId xmlns:p14="http://schemas.microsoft.com/office/powerpoint/2010/main" val="1752857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Bylaws will be found using this link. </a:t>
            </a:r>
          </a:p>
        </p:txBody>
      </p:sp>
      <p:sp>
        <p:nvSpPr>
          <p:cNvPr id="4" name="Slide Number Placeholder 3"/>
          <p:cNvSpPr>
            <a:spLocks noGrp="1"/>
          </p:cNvSpPr>
          <p:nvPr>
            <p:ph type="sldNum" sz="quarter" idx="5"/>
          </p:nvPr>
        </p:nvSpPr>
        <p:spPr/>
        <p:txBody>
          <a:bodyPr/>
          <a:lstStyle/>
          <a:p>
            <a:fld id="{66870B1D-A282-43B4-BA31-AAAB08145F9E}" type="slidenum">
              <a:rPr lang="en-US" smtClean="0"/>
              <a:t>9</a:t>
            </a:fld>
            <a:endParaRPr lang="en-US"/>
          </a:p>
        </p:txBody>
      </p:sp>
    </p:spTree>
    <p:extLst>
      <p:ext uri="{BB962C8B-B14F-4D97-AF65-F5344CB8AC3E}">
        <p14:creationId xmlns:p14="http://schemas.microsoft.com/office/powerpoint/2010/main" val="1654204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870B1D-A282-43B4-BA31-AAAB08145F9E}" type="slidenum">
              <a:rPr lang="en-US" smtClean="0"/>
              <a:t>11</a:t>
            </a:fld>
            <a:endParaRPr lang="en-US"/>
          </a:p>
        </p:txBody>
      </p:sp>
    </p:spTree>
    <p:extLst>
      <p:ext uri="{BB962C8B-B14F-4D97-AF65-F5344CB8AC3E}">
        <p14:creationId xmlns:p14="http://schemas.microsoft.com/office/powerpoint/2010/main" val="1682704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https://www.ochealthinfo.com/ems/aoc</a:t>
            </a:r>
          </a:p>
        </p:txBody>
      </p:sp>
      <p:sp>
        <p:nvSpPr>
          <p:cNvPr id="4" name="Slide Number Placeholder 3"/>
          <p:cNvSpPr>
            <a:spLocks noGrp="1"/>
          </p:cNvSpPr>
          <p:nvPr>
            <p:ph type="sldNum" sz="quarter" idx="5"/>
          </p:nvPr>
        </p:nvSpPr>
        <p:spPr/>
        <p:txBody>
          <a:bodyPr/>
          <a:lstStyle/>
          <a:p>
            <a:fld id="{66870B1D-A282-43B4-BA31-AAAB08145F9E}" type="slidenum">
              <a:rPr lang="en-US" smtClean="0"/>
              <a:t>14</a:t>
            </a:fld>
            <a:endParaRPr lang="en-US"/>
          </a:p>
        </p:txBody>
      </p:sp>
    </p:spTree>
    <p:extLst>
      <p:ext uri="{BB962C8B-B14F-4D97-AF65-F5344CB8AC3E}">
        <p14:creationId xmlns:p14="http://schemas.microsoft.com/office/powerpoint/2010/main" val="3113422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Rachael Ferraiolo from Behavioral Health Services with the County has partnered with a contract agency to support the OC Navigator platform. This platform provides resources for disaster preparedness and recovery, including community support, grief assistance, apps, alerts, and mental health information. For more details, please visit: www.ocnavigator.org.</a:t>
            </a:r>
          </a:p>
          <a:p>
            <a:endParaRPr lang="en-US" dirty="0"/>
          </a:p>
          <a:p>
            <a:r>
              <a:rPr lang="en-US" dirty="0"/>
              <a:t>Rachael offered a new topic “Vicarious Trauma” and is willing to come to your facility and facilitate this discussion. </a:t>
            </a:r>
          </a:p>
        </p:txBody>
      </p:sp>
      <p:sp>
        <p:nvSpPr>
          <p:cNvPr id="4" name="Slide Number Placeholder 3"/>
          <p:cNvSpPr>
            <a:spLocks noGrp="1"/>
          </p:cNvSpPr>
          <p:nvPr>
            <p:ph type="sldNum" sz="quarter" idx="5"/>
          </p:nvPr>
        </p:nvSpPr>
        <p:spPr/>
        <p:txBody>
          <a:bodyPr/>
          <a:lstStyle/>
          <a:p>
            <a:fld id="{66870B1D-A282-43B4-BA31-AAAB08145F9E}" type="slidenum">
              <a:rPr lang="en-US" smtClean="0"/>
              <a:t>16</a:t>
            </a:fld>
            <a:endParaRPr lang="en-US"/>
          </a:p>
        </p:txBody>
      </p:sp>
    </p:spTree>
    <p:extLst>
      <p:ext uri="{BB962C8B-B14F-4D97-AF65-F5344CB8AC3E}">
        <p14:creationId xmlns:p14="http://schemas.microsoft.com/office/powerpoint/2010/main" val="2819757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information can be found: https://ociac.ca.gov/default.aspx  </a:t>
            </a:r>
          </a:p>
        </p:txBody>
      </p:sp>
      <p:sp>
        <p:nvSpPr>
          <p:cNvPr id="4" name="Slide Number Placeholder 3"/>
          <p:cNvSpPr>
            <a:spLocks noGrp="1"/>
          </p:cNvSpPr>
          <p:nvPr>
            <p:ph type="sldNum" sz="quarter" idx="5"/>
          </p:nvPr>
        </p:nvSpPr>
        <p:spPr/>
        <p:txBody>
          <a:bodyPr/>
          <a:lstStyle/>
          <a:p>
            <a:fld id="{66870B1D-A282-43B4-BA31-AAAB08145F9E}" type="slidenum">
              <a:rPr lang="en-US" smtClean="0"/>
              <a:t>18</a:t>
            </a:fld>
            <a:endParaRPr lang="en-US"/>
          </a:p>
        </p:txBody>
      </p:sp>
    </p:spTree>
    <p:extLst>
      <p:ext uri="{BB962C8B-B14F-4D97-AF65-F5344CB8AC3E}">
        <p14:creationId xmlns:p14="http://schemas.microsoft.com/office/powerpoint/2010/main" val="320130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HDMT</a:t>
            </a:r>
          </a:p>
        </p:txBody>
      </p:sp>
      <p:sp>
        <p:nvSpPr>
          <p:cNvPr id="4" name="Slide Number Placeholder 3"/>
          <p:cNvSpPr>
            <a:spLocks noGrp="1"/>
          </p:cNvSpPr>
          <p:nvPr>
            <p:ph type="sldNum" sz="quarter" idx="5"/>
          </p:nvPr>
        </p:nvSpPr>
        <p:spPr/>
        <p:txBody>
          <a:bodyPr/>
          <a:lstStyle/>
          <a:p>
            <a:fld id="{66870B1D-A282-43B4-BA31-AAAB08145F9E}" type="slidenum">
              <a:rPr lang="en-US" smtClean="0"/>
              <a:t>19</a:t>
            </a:fld>
            <a:endParaRPr lang="en-US"/>
          </a:p>
        </p:txBody>
      </p:sp>
    </p:spTree>
    <p:extLst>
      <p:ext uri="{BB962C8B-B14F-4D97-AF65-F5344CB8AC3E}">
        <p14:creationId xmlns:p14="http://schemas.microsoft.com/office/powerpoint/2010/main" val="3879871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270C0-41A1-40B1-5E6F-93CFA6DB16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B9AE63-3D88-7568-8E23-A16AFE98E0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7E1F93-B53E-933A-AB74-E729E0C2EDFE}"/>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5" name="Footer Placeholder 4">
            <a:extLst>
              <a:ext uri="{FF2B5EF4-FFF2-40B4-BE49-F238E27FC236}">
                <a16:creationId xmlns:a16="http://schemas.microsoft.com/office/drawing/2014/main" id="{5A234C9A-E68A-BF03-AD81-DFC961CD8B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F88AC7-059B-5FB4-135E-FCD0DAFC6CCE}"/>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330806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F5520-BE24-047D-2318-D136863B671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4A5B98-BC35-2F7E-A12A-4756E6EF73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1B4468-7EA4-5E3D-BE53-7E47164F291D}"/>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5" name="Footer Placeholder 4">
            <a:extLst>
              <a:ext uri="{FF2B5EF4-FFF2-40B4-BE49-F238E27FC236}">
                <a16:creationId xmlns:a16="http://schemas.microsoft.com/office/drawing/2014/main" id="{7AD2C342-96AE-AB71-C001-009F776811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9113C4-5BF3-7B01-3473-9133D195F975}"/>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79630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C33988-F1E1-1A82-F540-ED789E5D3F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FD66FA-B4EB-AA1D-06B2-D978739D32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EE0EAA-2D9D-50D4-0EC3-F05DD1F79CBE}"/>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5" name="Footer Placeholder 4">
            <a:extLst>
              <a:ext uri="{FF2B5EF4-FFF2-40B4-BE49-F238E27FC236}">
                <a16:creationId xmlns:a16="http://schemas.microsoft.com/office/drawing/2014/main" id="{D180BE19-0276-FAF0-BB8E-66A67916F1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999D1-2121-8F75-F9D7-CD822EAA26BB}"/>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4245753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 No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dirty="0"/>
              <a:t>CLICK TO EDIT MASTER TITLE STYLE</a:t>
            </a:r>
          </a:p>
        </p:txBody>
      </p:sp>
      <p:sp>
        <p:nvSpPr>
          <p:cNvPr id="6" name="Slide Number Placeholder 5"/>
          <p:cNvSpPr>
            <a:spLocks noGrp="1"/>
          </p:cNvSpPr>
          <p:nvPr>
            <p:ph type="sldNum" sz="quarter" idx="12"/>
          </p:nvPr>
        </p:nvSpPr>
        <p:spPr/>
        <p:txBody>
          <a:bodyPr/>
          <a:lstStyle/>
          <a:p>
            <a:fld id="{80F96F8A-4100-450E-8F60-4560027B6121}" type="slidenum">
              <a:rPr lang="en-US" smtClean="0"/>
              <a:t>‹#›</a:t>
            </a:fld>
            <a:endParaRPr lang="en-US"/>
          </a:p>
        </p:txBody>
      </p:sp>
    </p:spTree>
    <p:extLst>
      <p:ext uri="{BB962C8B-B14F-4D97-AF65-F5344CB8AC3E}">
        <p14:creationId xmlns:p14="http://schemas.microsoft.com/office/powerpoint/2010/main" val="2701690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7CC80-2DD7-8764-51D6-A1FAA554A1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F13C37-9EAE-B804-0759-1D1B4DCF5A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9CBAE5-9E35-23A8-68D7-E7EFC7CD2CFA}"/>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5" name="Footer Placeholder 4">
            <a:extLst>
              <a:ext uri="{FF2B5EF4-FFF2-40B4-BE49-F238E27FC236}">
                <a16:creationId xmlns:a16="http://schemas.microsoft.com/office/drawing/2014/main" id="{4C94C90E-C670-B5C2-87CA-461AF6D187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406442-800F-D7D7-15FA-87B69316CF39}"/>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122893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9CBE7-D653-18CA-3207-E18543BA67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0FA13B-25DC-64C0-1E74-434DDB384F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E6815D5-3870-2EA4-AB25-E75AF8D8100B}"/>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5" name="Footer Placeholder 4">
            <a:extLst>
              <a:ext uri="{FF2B5EF4-FFF2-40B4-BE49-F238E27FC236}">
                <a16:creationId xmlns:a16="http://schemas.microsoft.com/office/drawing/2014/main" id="{E1B1D583-FE51-160B-7A94-1E0134B8CC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1A0CA5-4080-75DA-EE62-DDDB95AB9BFB}"/>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11708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BF976-0B23-800E-C55A-38760FDD57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76B602-1803-9E66-9E79-845E1366E5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EE2AD9-C3A1-D002-F98B-45F5C61965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0F0B80-79FF-5AA7-8356-51251FE304CD}"/>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6" name="Footer Placeholder 5">
            <a:extLst>
              <a:ext uri="{FF2B5EF4-FFF2-40B4-BE49-F238E27FC236}">
                <a16:creationId xmlns:a16="http://schemas.microsoft.com/office/drawing/2014/main" id="{7A052287-BB97-1BFA-7610-1DADD71B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4E60F8-D2AE-2065-6470-BEE02C87C3A4}"/>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4146082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A482E-0522-7075-AC15-791239EE22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A1EF67-6680-BB95-001B-0B43A890F5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E5B9B8-08FC-D2A1-028C-DE93AAA9A2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822B58-44EA-3C61-A49B-662A279631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30FED2-9BF8-351E-E998-5C80CDF5B5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B96BA8-8DDB-C25E-B3FF-B381D0CB4EB6}"/>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8" name="Footer Placeholder 7">
            <a:extLst>
              <a:ext uri="{FF2B5EF4-FFF2-40B4-BE49-F238E27FC236}">
                <a16:creationId xmlns:a16="http://schemas.microsoft.com/office/drawing/2014/main" id="{D76C26B4-3837-71EE-65D3-5767185AF9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B3AE36-7903-CE60-F6D6-08E38155658D}"/>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337354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14210-C1D6-FB4A-0B56-5D08364D44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15E614-FD81-D75A-BCC4-624293225BAE}"/>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4" name="Footer Placeholder 3">
            <a:extLst>
              <a:ext uri="{FF2B5EF4-FFF2-40B4-BE49-F238E27FC236}">
                <a16:creationId xmlns:a16="http://schemas.microsoft.com/office/drawing/2014/main" id="{3A9E4108-A2C6-2C8C-9A8C-0DEC057D3D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3D830B-244C-1CC0-5E2D-B435FD1D900B}"/>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57078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3635F0-577D-4C56-4351-C30FB01B0705}"/>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3" name="Footer Placeholder 2">
            <a:extLst>
              <a:ext uri="{FF2B5EF4-FFF2-40B4-BE49-F238E27FC236}">
                <a16:creationId xmlns:a16="http://schemas.microsoft.com/office/drawing/2014/main" id="{E70821B2-2E02-7291-215A-407237ADB2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0D987D-F5B5-37E6-2D6A-FDC0C25A6F07}"/>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266429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1F9E8-F461-90A3-B04A-0086DE1061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0FDE07-261A-0537-BFDA-949C2A28DF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ADB5EB-800B-B7C6-2457-7BE5EC27F6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8788DF-C90D-B2C5-12F9-352332FD5464}"/>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6" name="Footer Placeholder 5">
            <a:extLst>
              <a:ext uri="{FF2B5EF4-FFF2-40B4-BE49-F238E27FC236}">
                <a16:creationId xmlns:a16="http://schemas.microsoft.com/office/drawing/2014/main" id="{D562630B-C96D-8BC7-6A84-7DE811A5B7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408E4B-D66E-2844-EFD6-6CC054F644C9}"/>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180483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3954-CCDB-52A1-2599-42126F8970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399939-CF76-5694-9DF2-22D4EF6032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178F63-BFC0-75A4-A13C-66588474E4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E4B94F-CA73-7478-A614-062F959DAAEB}"/>
              </a:ext>
            </a:extLst>
          </p:cNvPr>
          <p:cNvSpPr>
            <a:spLocks noGrp="1"/>
          </p:cNvSpPr>
          <p:nvPr>
            <p:ph type="dt" sz="half" idx="10"/>
          </p:nvPr>
        </p:nvSpPr>
        <p:spPr/>
        <p:txBody>
          <a:bodyPr/>
          <a:lstStyle/>
          <a:p>
            <a:fld id="{906FC797-01C6-47DF-9328-03A770B8DC49}" type="datetimeFigureOut">
              <a:rPr lang="en-US" smtClean="0"/>
              <a:t>5/28/2026</a:t>
            </a:fld>
            <a:endParaRPr lang="en-US"/>
          </a:p>
        </p:txBody>
      </p:sp>
      <p:sp>
        <p:nvSpPr>
          <p:cNvPr id="6" name="Footer Placeholder 5">
            <a:extLst>
              <a:ext uri="{FF2B5EF4-FFF2-40B4-BE49-F238E27FC236}">
                <a16:creationId xmlns:a16="http://schemas.microsoft.com/office/drawing/2014/main" id="{B14C40EA-1709-6DCF-4EB2-8AEB98FC40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816BF9-8D3D-2860-45CC-F454A60553D9}"/>
              </a:ext>
            </a:extLst>
          </p:cNvPr>
          <p:cNvSpPr>
            <a:spLocks noGrp="1"/>
          </p:cNvSpPr>
          <p:nvPr>
            <p:ph type="sldNum" sz="quarter" idx="12"/>
          </p:nvPr>
        </p:nvSpPr>
        <p:spPr/>
        <p:txBody>
          <a:bodyPr/>
          <a:lstStyle/>
          <a:p>
            <a:fld id="{A74DF868-DB69-42FF-B225-C6534A9A151A}" type="slidenum">
              <a:rPr lang="en-US" smtClean="0"/>
              <a:t>‹#›</a:t>
            </a:fld>
            <a:endParaRPr lang="en-US"/>
          </a:p>
        </p:txBody>
      </p:sp>
    </p:spTree>
    <p:extLst>
      <p:ext uri="{BB962C8B-B14F-4D97-AF65-F5344CB8AC3E}">
        <p14:creationId xmlns:p14="http://schemas.microsoft.com/office/powerpoint/2010/main" val="335768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094E0D-8647-0342-A481-188BA0C3E3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777C97-CBBF-D9B8-8BBB-C51103FCCA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50EAF-6D48-F455-BC8D-0497408E30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FC797-01C6-47DF-9328-03A770B8DC49}" type="datetimeFigureOut">
              <a:rPr lang="en-US" smtClean="0"/>
              <a:t>5/28/2026</a:t>
            </a:fld>
            <a:endParaRPr lang="en-US"/>
          </a:p>
        </p:txBody>
      </p:sp>
      <p:sp>
        <p:nvSpPr>
          <p:cNvPr id="5" name="Footer Placeholder 4">
            <a:extLst>
              <a:ext uri="{FF2B5EF4-FFF2-40B4-BE49-F238E27FC236}">
                <a16:creationId xmlns:a16="http://schemas.microsoft.com/office/drawing/2014/main" id="{1EB1988D-6D70-B820-7972-11D28CEEA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FC28A1-2C5C-799A-9C97-CAD7A882C5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DF868-DB69-42FF-B225-C6534A9A151A}" type="slidenum">
              <a:rPr lang="en-US" smtClean="0"/>
              <a:t>‹#›</a:t>
            </a:fld>
            <a:endParaRPr lang="en-US"/>
          </a:p>
        </p:txBody>
      </p:sp>
    </p:spTree>
    <p:extLst>
      <p:ext uri="{BB962C8B-B14F-4D97-AF65-F5344CB8AC3E}">
        <p14:creationId xmlns:p14="http://schemas.microsoft.com/office/powerpoint/2010/main" val="1435292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gcc02.safelinks.protection.outlook.com/?url=https%3A%2F%2Fteex.org%2Fcourse-calendar%2F&amp;data=05%7C02%7CCcossey%40ochca.com%7Ca633c657904e4bd6a76208de94128f5b%7Ce4449a56cd3d40baae3225a63deaab3b%7C0%7C0%7C639111004599503786%7CUnknown%7CTWFpbGZsb3d8eyJFbXB0eU1hcGkiOnRydWUsIlYiOiIwLjAuMDAwMCIsIlAiOiJXaW4zMiIsIkFOIjoiTWFpbCIsIldUIjoyfQ%3D%3D%7C0%7C%7C%7C&amp;sdata=3OP6H%2FHLvLv%2F4VveLgvQrWo%2FhAVgcgGrHF5CgXnF6AA%3D&amp;reserved=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urldefense.com/v3/__https:/ochealthinfo.us4.list-manage.com/track/click?u=2f2593b644c191a74f2a4d25a&amp;id=ef6984fcea&amp;e=0d44054bf0__;!!KL1yqyOaGX2drUI!lMfBnjZmndGM_M6SxQmhHdo6eQIBwrLtdamXqJQLjfx9AO7ZppNdJjJLs_u6aqtwqAdXO43XqDsu$"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rferraiolo@ochca.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leahluna@ociac.ca.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ochealthinfo.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CF238-281C-E275-C563-CC1E6ED842E1}"/>
              </a:ext>
            </a:extLst>
          </p:cNvPr>
          <p:cNvSpPr>
            <a:spLocks noGrp="1"/>
          </p:cNvSpPr>
          <p:nvPr>
            <p:ph type="ctrTitle"/>
          </p:nvPr>
        </p:nvSpPr>
        <p:spPr/>
        <p:txBody>
          <a:bodyPr>
            <a:normAutofit/>
          </a:bodyPr>
          <a:lstStyle/>
          <a:p>
            <a:r>
              <a:rPr lang="en-US" dirty="0"/>
              <a:t>Orange County Healthcare Coalition (OCHCC)</a:t>
            </a:r>
          </a:p>
        </p:txBody>
      </p:sp>
      <p:sp>
        <p:nvSpPr>
          <p:cNvPr id="3" name="Subtitle 2">
            <a:extLst>
              <a:ext uri="{FF2B5EF4-FFF2-40B4-BE49-F238E27FC236}">
                <a16:creationId xmlns:a16="http://schemas.microsoft.com/office/drawing/2014/main" id="{292296BB-5047-878E-63FF-1896F01D50B1}"/>
              </a:ext>
            </a:extLst>
          </p:cNvPr>
          <p:cNvSpPr>
            <a:spLocks noGrp="1"/>
          </p:cNvSpPr>
          <p:nvPr>
            <p:ph type="subTitle" idx="1"/>
          </p:nvPr>
        </p:nvSpPr>
        <p:spPr/>
        <p:txBody>
          <a:bodyPr/>
          <a:lstStyle/>
          <a:p>
            <a:r>
              <a:rPr lang="en-US" dirty="0"/>
              <a:t>OCEMS/ Health Disaster Preparedness (HDP)</a:t>
            </a:r>
          </a:p>
          <a:p>
            <a:endParaRPr lang="en-US" dirty="0"/>
          </a:p>
        </p:txBody>
      </p:sp>
    </p:spTree>
    <p:extLst>
      <p:ext uri="{BB962C8B-B14F-4D97-AF65-F5344CB8AC3E}">
        <p14:creationId xmlns:p14="http://schemas.microsoft.com/office/powerpoint/2010/main" val="3804873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Sector Chair Introductions: </a:t>
            </a:r>
          </a:p>
        </p:txBody>
      </p:sp>
      <p:sp>
        <p:nvSpPr>
          <p:cNvPr id="3" name="Content Placeholder 2"/>
          <p:cNvSpPr>
            <a:spLocks noGrp="1"/>
          </p:cNvSpPr>
          <p:nvPr>
            <p:ph idx="1"/>
          </p:nvPr>
        </p:nvSpPr>
        <p:spPr>
          <a:xfrm>
            <a:off x="969484" y="1295400"/>
            <a:ext cx="9393716" cy="5279136"/>
          </a:xfrm>
        </p:spPr>
        <p:txBody>
          <a:bodyPr>
            <a:normAutofit fontScale="92500"/>
          </a:bodyPr>
          <a:lstStyle/>
          <a:p>
            <a:pPr marL="0"/>
            <a:r>
              <a:rPr lang="en-US" sz="2600" b="1" dirty="0">
                <a:solidFill>
                  <a:schemeClr val="tx1"/>
                </a:solidFill>
              </a:rPr>
              <a:t>General Chair: </a:t>
            </a:r>
            <a:r>
              <a:rPr lang="en-US" sz="2600" b="0" dirty="0">
                <a:solidFill>
                  <a:schemeClr val="tx1"/>
                </a:solidFill>
              </a:rPr>
              <a:t>Teri Dart UCI-FV/ Co-Chair Keith Bohn WAMC/ LPMC</a:t>
            </a:r>
          </a:p>
          <a:p>
            <a:pPr marL="0"/>
            <a:r>
              <a:rPr lang="en-US" sz="2600" b="1" dirty="0">
                <a:solidFill>
                  <a:schemeClr val="tx1"/>
                </a:solidFill>
              </a:rPr>
              <a:t>Hospital Advisory:</a:t>
            </a:r>
            <a:r>
              <a:rPr lang="en-US" sz="2600" dirty="0"/>
              <a:t> Christopher Riccardi/ John Case</a:t>
            </a:r>
            <a:endParaRPr lang="en-US" sz="2600" b="0" dirty="0">
              <a:solidFill>
                <a:schemeClr val="tx1"/>
              </a:solidFill>
            </a:endParaRPr>
          </a:p>
          <a:p>
            <a:pPr marL="0"/>
            <a:r>
              <a:rPr lang="en-US" sz="2600" b="1" dirty="0">
                <a:solidFill>
                  <a:schemeClr val="tx1"/>
                </a:solidFill>
              </a:rPr>
              <a:t>EMS Advisory: </a:t>
            </a:r>
            <a:r>
              <a:rPr lang="en-US" sz="2600" b="0" dirty="0">
                <a:solidFill>
                  <a:schemeClr val="tx1"/>
                </a:solidFill>
              </a:rPr>
              <a:t>Tim Zimprich Falck / </a:t>
            </a:r>
            <a:r>
              <a:rPr lang="en-US" sz="2600" dirty="0"/>
              <a:t>Andrew Tran (OCFA)</a:t>
            </a:r>
            <a:endParaRPr lang="en-US" sz="2600" b="0" dirty="0">
              <a:solidFill>
                <a:schemeClr val="tx1"/>
              </a:solidFill>
            </a:endParaRPr>
          </a:p>
          <a:p>
            <a:pPr marL="0"/>
            <a:r>
              <a:rPr lang="en-US" sz="2600" b="1" dirty="0">
                <a:solidFill>
                  <a:schemeClr val="tx1"/>
                </a:solidFill>
              </a:rPr>
              <a:t>SNF/ LTC: *</a:t>
            </a:r>
            <a:r>
              <a:rPr lang="en-US" dirty="0"/>
              <a:t>Caroline Crowell Park Anaheim Health Center</a:t>
            </a:r>
            <a:endParaRPr lang="en-US" sz="2600" b="1" dirty="0">
              <a:solidFill>
                <a:schemeClr val="tx1"/>
              </a:solidFill>
            </a:endParaRPr>
          </a:p>
          <a:p>
            <a:pPr marL="0"/>
            <a:r>
              <a:rPr lang="en-US" sz="2600" b="1" dirty="0">
                <a:solidFill>
                  <a:schemeClr val="tx1"/>
                </a:solidFill>
              </a:rPr>
              <a:t>Dialysis: </a:t>
            </a:r>
            <a:r>
              <a:rPr lang="en-US" sz="2600" b="0" dirty="0">
                <a:solidFill>
                  <a:schemeClr val="tx1"/>
                </a:solidFill>
              </a:rPr>
              <a:t>Danilo Concepcion St. Joseph’s (Dialysis Services) </a:t>
            </a:r>
          </a:p>
          <a:p>
            <a:pPr marL="0"/>
            <a:r>
              <a:rPr lang="en-US" sz="2600" b="1" dirty="0">
                <a:solidFill>
                  <a:schemeClr val="tx1"/>
                </a:solidFill>
              </a:rPr>
              <a:t>Clinic/ Urgent Care/ Ambulatory Surgical Center: </a:t>
            </a:r>
            <a:r>
              <a:rPr lang="en-US" sz="2600" b="0" dirty="0">
                <a:solidFill>
                  <a:schemeClr val="tx1"/>
                </a:solidFill>
              </a:rPr>
              <a:t>Ryan Yamamoto COO </a:t>
            </a:r>
          </a:p>
          <a:p>
            <a:pPr marL="0"/>
            <a:r>
              <a:rPr lang="en-US" sz="2400" b="1" dirty="0">
                <a:solidFill>
                  <a:schemeClr val="tx1"/>
                </a:solidFill>
              </a:rPr>
              <a:t>Home Health/ Hospice: </a:t>
            </a:r>
            <a:r>
              <a:rPr lang="en-US"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Aarti Sharma</a:t>
            </a:r>
            <a:r>
              <a:rPr lang="en-US" b="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Nitin Verma</a:t>
            </a:r>
          </a:p>
          <a:p>
            <a:pPr marL="0" indent="0">
              <a:buNone/>
            </a:pPr>
            <a:endParaRPr lang="en-US" sz="2800" dirty="0">
              <a:solidFill>
                <a:schemeClr val="tx1"/>
              </a:solidFill>
            </a:endParaRPr>
          </a:p>
          <a:p>
            <a:pPr marL="0"/>
            <a:r>
              <a:rPr lang="en-US" sz="2800" b="1" dirty="0">
                <a:solidFill>
                  <a:schemeClr val="tx1"/>
                </a:solidFill>
              </a:rPr>
              <a:t>County Introductions: </a:t>
            </a:r>
          </a:p>
          <a:p>
            <a:pPr marL="0"/>
            <a:endParaRPr lang="en-US" sz="2800" b="1" dirty="0">
              <a:solidFill>
                <a:schemeClr val="tx1"/>
              </a:solidFill>
            </a:endParaRPr>
          </a:p>
          <a:p>
            <a:pPr marL="0"/>
            <a:r>
              <a:rPr lang="en-US" sz="2800" b="1" dirty="0">
                <a:solidFill>
                  <a:schemeClr val="tx1"/>
                </a:solidFill>
              </a:rPr>
              <a:t>AFN Coordinator/ at Risk Populations: </a:t>
            </a:r>
            <a:r>
              <a:rPr lang="en-US" sz="2800" b="0" dirty="0">
                <a:solidFill>
                  <a:schemeClr val="tx1"/>
                </a:solidFill>
              </a:rPr>
              <a:t>TBD</a:t>
            </a:r>
            <a:r>
              <a:rPr lang="en-US" sz="2800" dirty="0">
                <a:solidFill>
                  <a:schemeClr val="tx1"/>
                </a:solidFill>
              </a:rPr>
              <a:t> </a:t>
            </a:r>
          </a:p>
          <a:p>
            <a:pPr marL="0"/>
            <a:endParaRPr lang="en-US" dirty="0"/>
          </a:p>
        </p:txBody>
      </p:sp>
    </p:spTree>
    <p:extLst>
      <p:ext uri="{BB962C8B-B14F-4D97-AF65-F5344CB8AC3E}">
        <p14:creationId xmlns:p14="http://schemas.microsoft.com/office/powerpoint/2010/main" val="1793339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75F01-C745-69F5-797F-87D92EEF2573}"/>
              </a:ext>
            </a:extLst>
          </p:cNvPr>
          <p:cNvSpPr>
            <a:spLocks noGrp="1"/>
          </p:cNvSpPr>
          <p:nvPr>
            <p:ph type="title"/>
          </p:nvPr>
        </p:nvSpPr>
        <p:spPr>
          <a:xfrm>
            <a:off x="838200" y="365126"/>
            <a:ext cx="10515600" cy="482600"/>
          </a:xfrm>
        </p:spPr>
        <p:txBody>
          <a:bodyPr>
            <a:normAutofit fontScale="90000"/>
          </a:bodyPr>
          <a:lstStyle/>
          <a:p>
            <a:r>
              <a:rPr lang="en-US" sz="4000" dirty="0"/>
              <a:t>Sector Chair Updates: </a:t>
            </a:r>
          </a:p>
        </p:txBody>
      </p:sp>
      <p:sp>
        <p:nvSpPr>
          <p:cNvPr id="3" name="Content Placeholder 2">
            <a:extLst>
              <a:ext uri="{FF2B5EF4-FFF2-40B4-BE49-F238E27FC236}">
                <a16:creationId xmlns:a16="http://schemas.microsoft.com/office/drawing/2014/main" id="{86FA9F64-8913-EF1E-77F4-9EDC72389C3A}"/>
              </a:ext>
            </a:extLst>
          </p:cNvPr>
          <p:cNvSpPr>
            <a:spLocks noGrp="1"/>
          </p:cNvSpPr>
          <p:nvPr>
            <p:ph idx="1"/>
          </p:nvPr>
        </p:nvSpPr>
        <p:spPr>
          <a:xfrm>
            <a:off x="838200" y="847726"/>
            <a:ext cx="10515600" cy="5572124"/>
          </a:xfrm>
        </p:spPr>
        <p:txBody>
          <a:bodyPr>
            <a:normAutofit/>
          </a:bodyPr>
          <a:lstStyle/>
          <a:p>
            <a:pPr marL="0"/>
            <a:r>
              <a:rPr lang="en-US" sz="3600" b="1" dirty="0"/>
              <a:t>Quarterly information sharing  </a:t>
            </a:r>
          </a:p>
          <a:p>
            <a:r>
              <a:rPr lang="en-US" sz="4400" b="1" dirty="0">
                <a:solidFill>
                  <a:schemeClr val="bg1">
                    <a:lumMod val="65000"/>
                  </a:schemeClr>
                </a:solidFill>
                <a:cs typeface="Arial" panose="020B0604020202020204" pitchFamily="34" charset="0"/>
              </a:rPr>
              <a:t>General Chair: </a:t>
            </a:r>
            <a:r>
              <a:rPr lang="en-US" sz="4400" b="1" dirty="0">
                <a:cs typeface="Arial" panose="020B0604020202020204" pitchFamily="34" charset="0"/>
              </a:rPr>
              <a:t>NR</a:t>
            </a:r>
          </a:p>
          <a:p>
            <a:r>
              <a:rPr lang="en-US" sz="4400" b="1" dirty="0">
                <a:solidFill>
                  <a:schemeClr val="bg1">
                    <a:lumMod val="65000"/>
                  </a:schemeClr>
                </a:solidFill>
                <a:cs typeface="Arial" panose="020B0604020202020204" pitchFamily="34" charset="0"/>
              </a:rPr>
              <a:t>Hospital Advisory: EMS Advisory: SNF/ LTC: Dialysis: </a:t>
            </a:r>
            <a:r>
              <a:rPr lang="en-US" sz="4400" b="1" dirty="0">
                <a:cs typeface="Arial" panose="020B0604020202020204" pitchFamily="34" charset="0"/>
              </a:rPr>
              <a:t>NR</a:t>
            </a:r>
            <a:endParaRPr lang="en-US" sz="4400" b="1" dirty="0">
              <a:solidFill>
                <a:schemeClr val="bg1">
                  <a:lumMod val="65000"/>
                </a:schemeClr>
              </a:solidFill>
              <a:cs typeface="Arial" panose="020B0604020202020204" pitchFamily="34" charset="0"/>
            </a:endParaRPr>
          </a:p>
          <a:p>
            <a:pPr marL="0"/>
            <a:r>
              <a:rPr lang="en-US" sz="4400" b="1" dirty="0">
                <a:solidFill>
                  <a:schemeClr val="bg1">
                    <a:lumMod val="65000"/>
                  </a:schemeClr>
                </a:solidFill>
                <a:cs typeface="Arial" panose="020B0604020202020204" pitchFamily="34" charset="0"/>
              </a:rPr>
              <a:t>Clinic/ Urgent Care/ Ambulatory Surgical Center: </a:t>
            </a:r>
            <a:r>
              <a:rPr lang="en-US" sz="4400" b="1" dirty="0">
                <a:cs typeface="Arial" panose="020B0604020202020204" pitchFamily="34" charset="0"/>
              </a:rPr>
              <a:t>NR</a:t>
            </a:r>
            <a:r>
              <a:rPr lang="en-US" sz="4400" b="1" dirty="0">
                <a:solidFill>
                  <a:schemeClr val="bg1">
                    <a:lumMod val="65000"/>
                  </a:schemeClr>
                </a:solidFill>
                <a:cs typeface="Arial" panose="020B0604020202020204" pitchFamily="34" charset="0"/>
              </a:rPr>
              <a:t> </a:t>
            </a:r>
          </a:p>
          <a:p>
            <a:pPr marL="0"/>
            <a:r>
              <a:rPr lang="en-US" sz="4400" b="1" dirty="0">
                <a:solidFill>
                  <a:schemeClr val="bg1">
                    <a:lumMod val="65000"/>
                  </a:schemeClr>
                </a:solidFill>
                <a:cs typeface="Arial" panose="020B0604020202020204" pitchFamily="34" charset="0"/>
              </a:rPr>
              <a:t>Home Health/ Hospice: </a:t>
            </a:r>
            <a:r>
              <a:rPr lang="en-US" sz="4400" b="1" dirty="0">
                <a:cs typeface="Arial" panose="020B0604020202020204" pitchFamily="34" charset="0"/>
              </a:rPr>
              <a:t>NR</a:t>
            </a:r>
          </a:p>
          <a:p>
            <a:pPr marL="0" indent="0">
              <a:buNone/>
            </a:pPr>
            <a:r>
              <a:rPr lang="en-US" sz="4400" dirty="0"/>
              <a:t>	</a:t>
            </a:r>
          </a:p>
          <a:p>
            <a:endParaRPr lang="en-US" dirty="0"/>
          </a:p>
        </p:txBody>
      </p:sp>
    </p:spTree>
    <p:extLst>
      <p:ext uri="{BB962C8B-B14F-4D97-AF65-F5344CB8AC3E}">
        <p14:creationId xmlns:p14="http://schemas.microsoft.com/office/powerpoint/2010/main" val="445064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DD37A-1B92-5E42-6047-06CE9BC6AC28}"/>
              </a:ext>
            </a:extLst>
          </p:cNvPr>
          <p:cNvSpPr>
            <a:spLocks noGrp="1"/>
          </p:cNvSpPr>
          <p:nvPr>
            <p:ph type="title"/>
          </p:nvPr>
        </p:nvSpPr>
        <p:spPr>
          <a:xfrm>
            <a:off x="839788" y="365125"/>
            <a:ext cx="10515600" cy="823913"/>
          </a:xfrm>
        </p:spPr>
        <p:txBody>
          <a:bodyPr/>
          <a:lstStyle/>
          <a:p>
            <a:r>
              <a:rPr lang="en-US" dirty="0"/>
              <a:t>HVA Results </a:t>
            </a:r>
            <a:r>
              <a:rPr lang="en-US" sz="1800" dirty="0"/>
              <a:t>Leaving in for reference </a:t>
            </a:r>
            <a:endParaRPr lang="en-US" dirty="0"/>
          </a:p>
        </p:txBody>
      </p:sp>
      <p:sp>
        <p:nvSpPr>
          <p:cNvPr id="3" name="Text Placeholder 2">
            <a:extLst>
              <a:ext uri="{FF2B5EF4-FFF2-40B4-BE49-F238E27FC236}">
                <a16:creationId xmlns:a16="http://schemas.microsoft.com/office/drawing/2014/main" id="{870ACBCC-5F4C-1B00-4244-B2B0F7004C26}"/>
              </a:ext>
            </a:extLst>
          </p:cNvPr>
          <p:cNvSpPr>
            <a:spLocks noGrp="1"/>
          </p:cNvSpPr>
          <p:nvPr>
            <p:ph type="body" idx="1"/>
          </p:nvPr>
        </p:nvSpPr>
        <p:spPr/>
        <p:txBody>
          <a:bodyPr/>
          <a:lstStyle/>
          <a:p>
            <a:r>
              <a:rPr lang="en-US" dirty="0"/>
              <a:t>Hospitals </a:t>
            </a:r>
          </a:p>
        </p:txBody>
      </p:sp>
      <p:pic>
        <p:nvPicPr>
          <p:cNvPr id="6" name="Content Placeholder 5">
            <a:extLst>
              <a:ext uri="{FF2B5EF4-FFF2-40B4-BE49-F238E27FC236}">
                <a16:creationId xmlns:a16="http://schemas.microsoft.com/office/drawing/2014/main" id="{49DF4335-619E-7907-482C-B6CCB8A9E2B7}"/>
              </a:ext>
            </a:extLst>
          </p:cNvPr>
          <p:cNvPicPr>
            <a:picLocks noGrp="1" noChangeAspect="1"/>
          </p:cNvPicPr>
          <p:nvPr>
            <p:ph sz="half" idx="2"/>
          </p:nvPr>
        </p:nvPicPr>
        <p:blipFill>
          <a:blip r:embed="rId2"/>
          <a:stretch>
            <a:fillRect/>
          </a:stretch>
        </p:blipFill>
        <p:spPr>
          <a:xfrm>
            <a:off x="1056277" y="2899443"/>
            <a:ext cx="4724809" cy="2895851"/>
          </a:xfrm>
          <a:prstGeom prst="rect">
            <a:avLst/>
          </a:prstGeom>
        </p:spPr>
      </p:pic>
      <p:sp>
        <p:nvSpPr>
          <p:cNvPr id="4" name="Text Placeholder 3">
            <a:extLst>
              <a:ext uri="{FF2B5EF4-FFF2-40B4-BE49-F238E27FC236}">
                <a16:creationId xmlns:a16="http://schemas.microsoft.com/office/drawing/2014/main" id="{1A760437-C06D-3011-4D0C-C7BD8D15C7D4}"/>
              </a:ext>
            </a:extLst>
          </p:cNvPr>
          <p:cNvSpPr>
            <a:spLocks noGrp="1"/>
          </p:cNvSpPr>
          <p:nvPr>
            <p:ph type="body" sz="quarter" idx="3"/>
          </p:nvPr>
        </p:nvSpPr>
        <p:spPr/>
        <p:txBody>
          <a:bodyPr/>
          <a:lstStyle/>
          <a:p>
            <a:r>
              <a:rPr lang="en-US" dirty="0"/>
              <a:t>Other Allied Medical Services </a:t>
            </a:r>
          </a:p>
        </p:txBody>
      </p:sp>
      <p:pic>
        <p:nvPicPr>
          <p:cNvPr id="7" name="Content Placeholder 6">
            <a:extLst>
              <a:ext uri="{FF2B5EF4-FFF2-40B4-BE49-F238E27FC236}">
                <a16:creationId xmlns:a16="http://schemas.microsoft.com/office/drawing/2014/main" id="{04BECF00-4F58-EFA6-B136-FA1399799EDA}"/>
              </a:ext>
            </a:extLst>
          </p:cNvPr>
          <p:cNvPicPr>
            <a:picLocks noGrp="1" noChangeAspect="1"/>
          </p:cNvPicPr>
          <p:nvPr>
            <p:ph sz="quarter" idx="4"/>
          </p:nvPr>
        </p:nvPicPr>
        <p:blipFill>
          <a:blip r:embed="rId3"/>
          <a:stretch>
            <a:fillRect/>
          </a:stretch>
        </p:blipFill>
        <p:spPr>
          <a:xfrm>
            <a:off x="6401389" y="2899443"/>
            <a:ext cx="4724809" cy="2895851"/>
          </a:xfrm>
          <a:prstGeom prst="rect">
            <a:avLst/>
          </a:prstGeom>
        </p:spPr>
      </p:pic>
    </p:spTree>
    <p:extLst>
      <p:ext uri="{BB962C8B-B14F-4D97-AF65-F5344CB8AC3E}">
        <p14:creationId xmlns:p14="http://schemas.microsoft.com/office/powerpoint/2010/main" val="3164163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71040-FCC6-8F7C-E71C-AAFA0F3054D9}"/>
              </a:ext>
            </a:extLst>
          </p:cNvPr>
          <p:cNvSpPr>
            <a:spLocks noGrp="1"/>
          </p:cNvSpPr>
          <p:nvPr>
            <p:ph type="title" idx="4294967295"/>
          </p:nvPr>
        </p:nvSpPr>
        <p:spPr>
          <a:xfrm>
            <a:off x="680483" y="2555432"/>
            <a:ext cx="10515600" cy="1325563"/>
          </a:xfrm>
        </p:spPr>
        <p:txBody>
          <a:bodyPr/>
          <a:lstStyle/>
          <a:p>
            <a:r>
              <a:rPr lang="en-US" dirty="0"/>
              <a:t>County Updates: </a:t>
            </a:r>
          </a:p>
        </p:txBody>
      </p:sp>
    </p:spTree>
    <p:extLst>
      <p:ext uri="{BB962C8B-B14F-4D97-AF65-F5344CB8AC3E}">
        <p14:creationId xmlns:p14="http://schemas.microsoft.com/office/powerpoint/2010/main" val="2074875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2F7A6-C1E0-9254-6772-918B84E15317}"/>
              </a:ext>
            </a:extLst>
          </p:cNvPr>
          <p:cNvSpPr>
            <a:spLocks noGrp="1"/>
          </p:cNvSpPr>
          <p:nvPr>
            <p:ph type="title"/>
          </p:nvPr>
        </p:nvSpPr>
        <p:spPr>
          <a:xfrm>
            <a:off x="838200" y="548068"/>
            <a:ext cx="10515600" cy="939210"/>
          </a:xfrm>
        </p:spPr>
        <p:txBody>
          <a:bodyPr>
            <a:normAutofit/>
          </a:bodyPr>
          <a:lstStyle/>
          <a:p>
            <a:r>
              <a:rPr lang="en-US" sz="3600" dirty="0"/>
              <a:t>EMS Updates</a:t>
            </a:r>
          </a:p>
        </p:txBody>
      </p:sp>
      <p:sp>
        <p:nvSpPr>
          <p:cNvPr id="3" name="Content Placeholder 2">
            <a:extLst>
              <a:ext uri="{FF2B5EF4-FFF2-40B4-BE49-F238E27FC236}">
                <a16:creationId xmlns:a16="http://schemas.microsoft.com/office/drawing/2014/main" id="{10792CA1-BE70-1082-500B-A3CF09F4B3FC}"/>
              </a:ext>
            </a:extLst>
          </p:cNvPr>
          <p:cNvSpPr>
            <a:spLocks noGrp="1"/>
          </p:cNvSpPr>
          <p:nvPr>
            <p:ph idx="1"/>
          </p:nvPr>
        </p:nvSpPr>
        <p:spPr>
          <a:xfrm>
            <a:off x="838200" y="1690688"/>
            <a:ext cx="10515600" cy="4619244"/>
          </a:xfrm>
        </p:spPr>
        <p:txBody>
          <a:bodyPr>
            <a:normAutofit fontScale="92500" lnSpcReduction="10000"/>
          </a:bodyPr>
          <a:lstStyle/>
          <a:p>
            <a:r>
              <a:rPr lang="en-US" dirty="0"/>
              <a:t>Presentation/ Updates: </a:t>
            </a:r>
          </a:p>
          <a:p>
            <a:r>
              <a:rPr lang="en-US" dirty="0"/>
              <a:t>Presented by: Dr. Gagandeep Grewal –</a:t>
            </a:r>
          </a:p>
          <a:p>
            <a:r>
              <a:rPr lang="en-US" dirty="0"/>
              <a:t>From the EMS side, is the following:</a:t>
            </a:r>
          </a:p>
          <a:p>
            <a:pPr lvl="0"/>
            <a:r>
              <a:rPr lang="en-US" sz="1400" b="1" dirty="0"/>
              <a:t>Epi: numbers for COVID, RSV, and Influenza are on the decline. It was not a bad respiratory season.</a:t>
            </a:r>
          </a:p>
          <a:p>
            <a:pPr lvl="0"/>
            <a:r>
              <a:rPr lang="en-US" sz="1400" b="1" dirty="0"/>
              <a:t>However, over ambulance transport volumes (and ED volumes) are high and diversion has been an issue with some hospitals.</a:t>
            </a:r>
          </a:p>
          <a:p>
            <a:pPr lvl="0"/>
            <a:r>
              <a:rPr lang="en-US" sz="1400" b="1" dirty="0"/>
              <a:t>Working on updating policies for consistency and accuracy.</a:t>
            </a:r>
          </a:p>
          <a:p>
            <a:pPr lvl="0"/>
            <a:r>
              <a:rPr lang="en-US" sz="1400" b="1" dirty="0"/>
              <a:t>TEEX will be doing a their CBRNE training at the Falck Educational institute April 27&amp;28</a:t>
            </a:r>
          </a:p>
          <a:p>
            <a:pPr lvl="1"/>
            <a:r>
              <a:rPr lang="en-US" sz="1400" b="1" dirty="0"/>
              <a:t>Training is free</a:t>
            </a:r>
          </a:p>
          <a:p>
            <a:pPr lvl="1"/>
            <a:r>
              <a:rPr lang="en-US" sz="1400" b="1" dirty="0"/>
              <a:t>MCM/POD planning in September</a:t>
            </a:r>
          </a:p>
          <a:p>
            <a:pPr lvl="1"/>
            <a:r>
              <a:rPr lang="en-US" sz="1400" b="1" dirty="0"/>
              <a:t>Pediatric readiness training in October</a:t>
            </a:r>
          </a:p>
          <a:p>
            <a:pPr lvl="1"/>
            <a:r>
              <a:rPr lang="en-US" sz="1400" b="1" dirty="0"/>
              <a:t>Go to  </a:t>
            </a:r>
            <a:r>
              <a:rPr lang="en-US" sz="1400" b="1" u="sng" dirty="0">
                <a:hlinkClick r:id="rId3"/>
              </a:rPr>
              <a:t>https://teex.org/course-calendar/</a:t>
            </a:r>
            <a:r>
              <a:rPr lang="en-US" sz="1400" b="1" dirty="0"/>
              <a:t>  (and type in Orange, CA) for registration</a:t>
            </a:r>
          </a:p>
          <a:p>
            <a:pPr lvl="0"/>
            <a:r>
              <a:rPr lang="en-US" sz="1400" b="1" dirty="0"/>
              <a:t>FIFA planning likely elsewhere on agenda</a:t>
            </a:r>
          </a:p>
          <a:p>
            <a:pPr lvl="1"/>
            <a:r>
              <a:rPr lang="en-US" sz="1400" b="1" dirty="0"/>
              <a:t>OCFA and Falck are the lead agencies for planning around the US practice in Irvine</a:t>
            </a:r>
          </a:p>
          <a:p>
            <a:pPr lvl="1"/>
            <a:r>
              <a:rPr lang="en-US" sz="1400" b="1" dirty="0"/>
              <a:t>Public practice June 7</a:t>
            </a:r>
            <a:r>
              <a:rPr lang="en-US" sz="1400" b="1" baseline="30000" dirty="0"/>
              <a:t>th</a:t>
            </a:r>
            <a:endParaRPr lang="en-US" sz="1400" b="1" dirty="0"/>
          </a:p>
          <a:p>
            <a:pPr lvl="1"/>
            <a:r>
              <a:rPr lang="en-US" sz="1400" b="1" dirty="0"/>
              <a:t>Iran is said to be playing after all</a:t>
            </a:r>
          </a:p>
          <a:p>
            <a:pPr lvl="0"/>
            <a:r>
              <a:rPr lang="en-US" sz="1400" b="1" dirty="0"/>
              <a:t>Disaster planning with SNFs is pending while we move through transitions and FIFA</a:t>
            </a:r>
          </a:p>
          <a:p>
            <a:endParaRPr lang="en-US" dirty="0"/>
          </a:p>
        </p:txBody>
      </p:sp>
    </p:spTree>
    <p:extLst>
      <p:ext uri="{BB962C8B-B14F-4D97-AF65-F5344CB8AC3E}">
        <p14:creationId xmlns:p14="http://schemas.microsoft.com/office/powerpoint/2010/main" val="1890960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AAB44-DB5E-90B2-22C5-649EFB5E93DF}"/>
              </a:ext>
            </a:extLst>
          </p:cNvPr>
          <p:cNvSpPr>
            <a:spLocks noGrp="1"/>
          </p:cNvSpPr>
          <p:nvPr>
            <p:ph type="title"/>
          </p:nvPr>
        </p:nvSpPr>
        <p:spPr/>
        <p:txBody>
          <a:bodyPr/>
          <a:lstStyle/>
          <a:p>
            <a:r>
              <a:rPr lang="en-US" sz="4400" dirty="0"/>
              <a:t>Public Health: </a:t>
            </a:r>
            <a:endParaRPr lang="en-US" dirty="0"/>
          </a:p>
        </p:txBody>
      </p:sp>
      <p:sp>
        <p:nvSpPr>
          <p:cNvPr id="3" name="Content Placeholder 2">
            <a:extLst>
              <a:ext uri="{FF2B5EF4-FFF2-40B4-BE49-F238E27FC236}">
                <a16:creationId xmlns:a16="http://schemas.microsoft.com/office/drawing/2014/main" id="{A2807DFF-2F17-7C1B-3B4A-CC2A8FBE841D}"/>
              </a:ext>
            </a:extLst>
          </p:cNvPr>
          <p:cNvSpPr>
            <a:spLocks noGrp="1"/>
          </p:cNvSpPr>
          <p:nvPr>
            <p:ph idx="1"/>
          </p:nvPr>
        </p:nvSpPr>
        <p:spPr/>
        <p:txBody>
          <a:bodyPr/>
          <a:lstStyle/>
          <a:p>
            <a:r>
              <a:rPr lang="en-US" dirty="0"/>
              <a:t>Presentation/ Updates: PowerPoint </a:t>
            </a:r>
          </a:p>
          <a:p>
            <a:r>
              <a:rPr lang="en-US" dirty="0"/>
              <a:t>Presented by:</a:t>
            </a:r>
          </a:p>
          <a:p>
            <a:r>
              <a:rPr lang="en-US" u="sng" dirty="0"/>
              <a:t> </a:t>
            </a:r>
            <a:r>
              <a:rPr lang="en-US" u="sng" dirty="0">
                <a:hlinkClick r:id="rId2"/>
              </a:rPr>
              <a:t>PDF</a:t>
            </a:r>
            <a:r>
              <a:rPr lang="en-US" u="sng" dirty="0"/>
              <a:t> </a:t>
            </a:r>
            <a:r>
              <a:rPr lang="en-US" dirty="0"/>
              <a:t> May 2026 version </a:t>
            </a:r>
          </a:p>
          <a:p>
            <a:r>
              <a:rPr lang="en-US" dirty="0"/>
              <a:t>See PDF for County Health Officer Newsletter</a:t>
            </a:r>
          </a:p>
        </p:txBody>
      </p:sp>
    </p:spTree>
    <p:extLst>
      <p:ext uri="{BB962C8B-B14F-4D97-AF65-F5344CB8AC3E}">
        <p14:creationId xmlns:p14="http://schemas.microsoft.com/office/powerpoint/2010/main" val="1563084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52E8C-BFE4-A921-A315-AA845EBC2342}"/>
              </a:ext>
            </a:extLst>
          </p:cNvPr>
          <p:cNvSpPr>
            <a:spLocks noGrp="1"/>
          </p:cNvSpPr>
          <p:nvPr>
            <p:ph type="title"/>
          </p:nvPr>
        </p:nvSpPr>
        <p:spPr/>
        <p:txBody>
          <a:bodyPr/>
          <a:lstStyle/>
          <a:p>
            <a:r>
              <a:rPr lang="en-US" dirty="0"/>
              <a:t>HCA Behavioral Health Services Disaster Response</a:t>
            </a:r>
          </a:p>
        </p:txBody>
      </p:sp>
      <p:sp>
        <p:nvSpPr>
          <p:cNvPr id="3" name="Content Placeholder 2">
            <a:extLst>
              <a:ext uri="{FF2B5EF4-FFF2-40B4-BE49-F238E27FC236}">
                <a16:creationId xmlns:a16="http://schemas.microsoft.com/office/drawing/2014/main" id="{2474D170-2082-7289-D188-C6AF4061EFC7}"/>
              </a:ext>
            </a:extLst>
          </p:cNvPr>
          <p:cNvSpPr>
            <a:spLocks noGrp="1"/>
          </p:cNvSpPr>
          <p:nvPr>
            <p:ph idx="1"/>
          </p:nvPr>
        </p:nvSpPr>
        <p:spPr>
          <a:xfrm>
            <a:off x="838200" y="1825625"/>
            <a:ext cx="10515600" cy="4752728"/>
          </a:xfrm>
        </p:spPr>
        <p:txBody>
          <a:bodyPr>
            <a:normAutofit fontScale="85000" lnSpcReduction="20000"/>
          </a:bodyPr>
          <a:lstStyle/>
          <a:p>
            <a:pPr marL="0" algn="ctr"/>
            <a:endParaRPr lang="en-US" sz="2000" b="1"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Evidence-informed modular approach to help people of all ages in the immediate aftermath of disaster and terrorism.</a:t>
            </a:r>
          </a:p>
          <a:p>
            <a:pPr marL="342900" indent="-342900">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PFA is designed to reduce the initial distress caused by traumatic events and to foster short- and long-term adaptive functioning and coping.</a:t>
            </a:r>
          </a:p>
          <a:p>
            <a:pPr marL="342900" indent="-342900">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Your staff may be called upon to provide PFA in shelters, field hospitals and medical triage areas, acute care facilities (e.g., Emergency Departments), disaster assistance service centers, family reception and assistance centers, homes, businesses, and other community settings.</a:t>
            </a:r>
            <a:endParaRPr lang="en-US" sz="2000" dirty="0">
              <a:latin typeface="Calibri" panose="020F0502020204030204" pitchFamily="34" charset="0"/>
              <a:cs typeface="Calibri" panose="020F0502020204030204" pitchFamily="34" charset="0"/>
            </a:endParaRPr>
          </a:p>
          <a:p>
            <a:pPr marL="0"/>
            <a:endParaRPr lang="en-US"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Rachael and Chad at EMS to coordinate with hospitals </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Rachael can provide it at your agency location</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No maximum participants required</a:t>
            </a: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2 hours (no CEUs provided) </a:t>
            </a:r>
          </a:p>
          <a:p>
            <a:endParaRPr lang="en-US" sz="1900" dirty="0">
              <a:latin typeface="Calibri" panose="020F0502020204030204" pitchFamily="34" charset="0"/>
              <a:cs typeface="Calibri" panose="020F0502020204030204" pitchFamily="34" charset="0"/>
            </a:endParaRPr>
          </a:p>
          <a:p>
            <a:pPr marL="0" algn="ctr"/>
            <a:r>
              <a:rPr lang="en-US" sz="1900" b="1" dirty="0">
                <a:latin typeface="Calibri" panose="020F0502020204030204" pitchFamily="34" charset="0"/>
                <a:cs typeface="Calibri" panose="020F0502020204030204" pitchFamily="34" charset="0"/>
              </a:rPr>
              <a:t>For info or questions contact: </a:t>
            </a:r>
          </a:p>
          <a:p>
            <a:pPr marL="0" algn="ctr"/>
            <a:r>
              <a:rPr lang="en-US" sz="1900" b="1" dirty="0">
                <a:latin typeface="Calibri" panose="020F0502020204030204" pitchFamily="34" charset="0"/>
                <a:cs typeface="Calibri" panose="020F0502020204030204" pitchFamily="34" charset="0"/>
              </a:rPr>
              <a:t>Rachael Ferraiolo, LCSW </a:t>
            </a:r>
          </a:p>
          <a:p>
            <a:pPr marL="0" indent="0" algn="ctr">
              <a:buNone/>
            </a:pPr>
            <a:r>
              <a:rPr lang="en-US" sz="1900" b="1" dirty="0">
                <a:latin typeface="Calibri" panose="020F0502020204030204" pitchFamily="34" charset="0"/>
                <a:cs typeface="Calibri" panose="020F0502020204030204" pitchFamily="34" charset="0"/>
              </a:rPr>
              <a:t>Please email for more information </a:t>
            </a:r>
            <a:r>
              <a:rPr lang="en-US" sz="1900" b="1" dirty="0">
                <a:latin typeface="Calibri" panose="020F0502020204030204" pitchFamily="34" charset="0"/>
                <a:cs typeface="Calibri" panose="020F0502020204030204" pitchFamily="34" charset="0"/>
                <a:hlinkClick r:id="rId3"/>
              </a:rPr>
              <a:t>rferraiolo@ochca.com</a:t>
            </a:r>
            <a:r>
              <a:rPr lang="en-US" sz="1900" b="1" dirty="0">
                <a:latin typeface="Calibri" panose="020F0502020204030204" pitchFamily="34" charset="0"/>
                <a:cs typeface="Calibri" panose="020F0502020204030204" pitchFamily="34" charset="0"/>
              </a:rPr>
              <a:t> </a:t>
            </a:r>
          </a:p>
          <a:p>
            <a:endParaRPr lang="en-US" dirty="0"/>
          </a:p>
        </p:txBody>
      </p:sp>
    </p:spTree>
    <p:extLst>
      <p:ext uri="{BB962C8B-B14F-4D97-AF65-F5344CB8AC3E}">
        <p14:creationId xmlns:p14="http://schemas.microsoft.com/office/powerpoint/2010/main" val="4205559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0E396-5C96-87C5-3F5E-EDA32274304E}"/>
              </a:ext>
            </a:extLst>
          </p:cNvPr>
          <p:cNvSpPr>
            <a:spLocks noGrp="1"/>
          </p:cNvSpPr>
          <p:nvPr>
            <p:ph type="title"/>
          </p:nvPr>
        </p:nvSpPr>
        <p:spPr/>
        <p:txBody>
          <a:bodyPr/>
          <a:lstStyle/>
          <a:p>
            <a:r>
              <a:rPr lang="en-US" dirty="0"/>
              <a:t>OCHCA Public Information Officer (PIO)</a:t>
            </a:r>
          </a:p>
        </p:txBody>
      </p:sp>
      <p:sp>
        <p:nvSpPr>
          <p:cNvPr id="3" name="Content Placeholder 2">
            <a:extLst>
              <a:ext uri="{FF2B5EF4-FFF2-40B4-BE49-F238E27FC236}">
                <a16:creationId xmlns:a16="http://schemas.microsoft.com/office/drawing/2014/main" id="{FCEEEF23-6E76-4E5E-1716-3249E600FBFB}"/>
              </a:ext>
            </a:extLst>
          </p:cNvPr>
          <p:cNvSpPr>
            <a:spLocks noGrp="1"/>
          </p:cNvSpPr>
          <p:nvPr>
            <p:ph idx="1"/>
          </p:nvPr>
        </p:nvSpPr>
        <p:spPr/>
        <p:txBody>
          <a:bodyPr/>
          <a:lstStyle/>
          <a:p>
            <a:r>
              <a:rPr lang="en-US" dirty="0"/>
              <a:t>Presentation/ Updates: Julie McDonald  </a:t>
            </a:r>
          </a:p>
          <a:p>
            <a:endParaRPr lang="en-US" dirty="0"/>
          </a:p>
          <a:p>
            <a:r>
              <a:rPr lang="en-US" dirty="0"/>
              <a:t>Presented by:  NR</a:t>
            </a:r>
          </a:p>
        </p:txBody>
      </p:sp>
    </p:spTree>
    <p:extLst>
      <p:ext uri="{BB962C8B-B14F-4D97-AF65-F5344CB8AC3E}">
        <p14:creationId xmlns:p14="http://schemas.microsoft.com/office/powerpoint/2010/main" val="2764924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Orange County Intelligence Assessment Center (OCIAC) </a:t>
            </a:r>
          </a:p>
        </p:txBody>
      </p:sp>
      <p:sp>
        <p:nvSpPr>
          <p:cNvPr id="3" name="Content Placeholder 2"/>
          <p:cNvSpPr>
            <a:spLocks noGrp="1"/>
          </p:cNvSpPr>
          <p:nvPr>
            <p:ph idx="1"/>
          </p:nvPr>
        </p:nvSpPr>
        <p:spPr/>
        <p:txBody>
          <a:bodyPr/>
          <a:lstStyle/>
          <a:p>
            <a:r>
              <a:rPr lang="en-US" dirty="0"/>
              <a:t>Presentation/ Updates: PowerPoint</a:t>
            </a:r>
          </a:p>
          <a:p>
            <a:r>
              <a:rPr lang="en-US" dirty="0"/>
              <a:t>E-Mail: </a:t>
            </a:r>
            <a:r>
              <a:rPr lang="en-US" dirty="0">
                <a:hlinkClick r:id="rId3"/>
              </a:rPr>
              <a:t>leahluna@ociac.ca.gov</a:t>
            </a:r>
            <a:r>
              <a:rPr lang="en-US" dirty="0"/>
              <a:t> </a:t>
            </a:r>
          </a:p>
          <a:p>
            <a:r>
              <a:rPr lang="en-US" dirty="0"/>
              <a:t>Presented by: Leah Luna </a:t>
            </a:r>
          </a:p>
        </p:txBody>
      </p:sp>
    </p:spTree>
    <p:extLst>
      <p:ext uri="{BB962C8B-B14F-4D97-AF65-F5344CB8AC3E}">
        <p14:creationId xmlns:p14="http://schemas.microsoft.com/office/powerpoint/2010/main" val="264320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HCC/ EMS/HDP: </a:t>
            </a:r>
          </a:p>
        </p:txBody>
      </p:sp>
      <p:sp>
        <p:nvSpPr>
          <p:cNvPr id="3" name="Text Placeholder 2"/>
          <p:cNvSpPr>
            <a:spLocks noGrp="1"/>
          </p:cNvSpPr>
          <p:nvPr>
            <p:ph idx="1"/>
          </p:nvPr>
        </p:nvSpPr>
        <p:spPr>
          <a:xfrm>
            <a:off x="969484" y="1295400"/>
            <a:ext cx="9355616" cy="5105400"/>
          </a:xfrm>
        </p:spPr>
        <p:txBody>
          <a:bodyPr/>
          <a:lstStyle/>
          <a:p>
            <a:r>
              <a:rPr lang="en-US" dirty="0"/>
              <a:t>Presentation/ Updates: Presented by:</a:t>
            </a:r>
          </a:p>
          <a:p>
            <a:r>
              <a:rPr lang="en-US" dirty="0"/>
              <a:t>HCC: </a:t>
            </a:r>
          </a:p>
          <a:p>
            <a:r>
              <a:rPr lang="en-US" sz="1600" dirty="0"/>
              <a:t>HAM Radio IP scheduling</a:t>
            </a:r>
          </a:p>
          <a:p>
            <a:r>
              <a:rPr lang="en-US" sz="1600" dirty="0"/>
              <a:t>HDMT New Date June 11th-12</a:t>
            </a:r>
            <a:r>
              <a:rPr lang="en-US" sz="1600" baseline="30000" dirty="0"/>
              <a:t>th</a:t>
            </a:r>
            <a:r>
              <a:rPr lang="en-US" sz="1600" dirty="0"/>
              <a:t>, 7:00a-4:30p (both days), Location: Training Room 103-b</a:t>
            </a:r>
          </a:p>
          <a:p>
            <a:r>
              <a:rPr lang="en-US" sz="1600" dirty="0"/>
              <a:t>Needs: Clothes (expired), Role players, expired filters and decon supplies.    </a:t>
            </a:r>
          </a:p>
          <a:p>
            <a:r>
              <a:rPr lang="en-US" sz="1600" dirty="0"/>
              <a:t>TEEX Approved, working with TEEX to schedule </a:t>
            </a:r>
          </a:p>
          <a:p>
            <a:r>
              <a:rPr lang="en-US" sz="1600" dirty="0"/>
              <a:t>TEEX MGT-439 Peds in Disaster, schedule 3-8-2027 </a:t>
            </a:r>
          </a:p>
          <a:p>
            <a:r>
              <a:rPr lang="en-US" sz="1600" dirty="0"/>
              <a:t>FIFA Planning Activities: Trainings </a:t>
            </a:r>
          </a:p>
          <a:p>
            <a:pPr lvl="1"/>
            <a:r>
              <a:rPr lang="en-US" sz="1400" dirty="0"/>
              <a:t>Human Trafficking Course (EMS), Virtual Lecture Series (May 28</a:t>
            </a:r>
            <a:r>
              <a:rPr lang="en-US" sz="1400" baseline="30000" dirty="0"/>
              <a:t>th</a:t>
            </a:r>
            <a:r>
              <a:rPr lang="en-US" sz="1400" dirty="0"/>
              <a:t>), HDMT June 11 &amp;12</a:t>
            </a:r>
          </a:p>
          <a:p>
            <a:pPr lvl="1"/>
            <a:r>
              <a:rPr lang="en-US" sz="1400" dirty="0"/>
              <a:t>HSEEP Course: I have had requests, but don’t know the interest. Update: I have attended the course that now let’s me teach HSEEP.  Let me get with CSTI and see about getting this scheduled.  </a:t>
            </a:r>
          </a:p>
          <a:p>
            <a:r>
              <a:rPr lang="en-US" sz="1400" dirty="0"/>
              <a:t>FRC Planning meeting two, scheduled soon. </a:t>
            </a:r>
          </a:p>
          <a:p>
            <a:endParaRPr lang="en-US" dirty="0"/>
          </a:p>
        </p:txBody>
      </p:sp>
    </p:spTree>
    <p:extLst>
      <p:ext uri="{BB962C8B-B14F-4D97-AF65-F5344CB8AC3E}">
        <p14:creationId xmlns:p14="http://schemas.microsoft.com/office/powerpoint/2010/main" val="378797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5EFC9-4EFA-C30E-F4DA-862EA592AAD5}"/>
              </a:ext>
            </a:extLst>
          </p:cNvPr>
          <p:cNvSpPr>
            <a:spLocks noGrp="1"/>
          </p:cNvSpPr>
          <p:nvPr>
            <p:ph type="title"/>
          </p:nvPr>
        </p:nvSpPr>
        <p:spPr/>
        <p:txBody>
          <a:bodyPr/>
          <a:lstStyle/>
          <a:p>
            <a:r>
              <a:rPr lang="en-US" sz="4400" dirty="0"/>
              <a:t>Our Advisory Committee: </a:t>
            </a:r>
            <a:endParaRPr lang="en-US" dirty="0"/>
          </a:p>
        </p:txBody>
      </p:sp>
      <p:sp>
        <p:nvSpPr>
          <p:cNvPr id="3" name="Content Placeholder 2">
            <a:extLst>
              <a:ext uri="{FF2B5EF4-FFF2-40B4-BE49-F238E27FC236}">
                <a16:creationId xmlns:a16="http://schemas.microsoft.com/office/drawing/2014/main" id="{390638CD-FEDE-F1EF-A28F-32306FF23B67}"/>
              </a:ext>
            </a:extLst>
          </p:cNvPr>
          <p:cNvSpPr>
            <a:spLocks noGrp="1"/>
          </p:cNvSpPr>
          <p:nvPr>
            <p:ph idx="1"/>
          </p:nvPr>
        </p:nvSpPr>
        <p:spPr>
          <a:xfrm>
            <a:off x="559293" y="1825625"/>
            <a:ext cx="11212497" cy="4351338"/>
          </a:xfrm>
        </p:spPr>
        <p:txBody>
          <a:bodyPr>
            <a:normAutofit fontScale="85000" lnSpcReduction="20000"/>
          </a:bodyPr>
          <a:lstStyle/>
          <a:p>
            <a:pPr marL="0"/>
            <a:r>
              <a:rPr lang="en-US" sz="2600" b="1" dirty="0">
                <a:solidFill>
                  <a:schemeClr val="tx1"/>
                </a:solidFill>
              </a:rPr>
              <a:t>General Chair</a:t>
            </a:r>
            <a:r>
              <a:rPr lang="en-US" sz="2600" b="1" dirty="0"/>
              <a:t>: </a:t>
            </a:r>
            <a:r>
              <a:rPr lang="en-US" sz="2600" b="0" dirty="0">
                <a:solidFill>
                  <a:schemeClr val="tx1"/>
                </a:solidFill>
              </a:rPr>
              <a:t>Teri Dart UCI-FV/ Co-Chair Keith Bohn WAMC/ LPMC</a:t>
            </a:r>
          </a:p>
          <a:p>
            <a:pPr marL="0"/>
            <a:r>
              <a:rPr lang="en-US" sz="2600" b="1" dirty="0">
                <a:solidFill>
                  <a:schemeClr val="tx1"/>
                </a:solidFill>
              </a:rPr>
              <a:t>Hospital Advisory: </a:t>
            </a:r>
            <a:r>
              <a:rPr lang="en-US" sz="2600" dirty="0">
                <a:solidFill>
                  <a:schemeClr val="tx1"/>
                </a:solidFill>
              </a:rPr>
              <a:t>Christopher Riccardi/ John Case</a:t>
            </a:r>
          </a:p>
          <a:p>
            <a:pPr marL="0"/>
            <a:r>
              <a:rPr lang="en-US" sz="2600" b="1" dirty="0">
                <a:solidFill>
                  <a:schemeClr val="tx1"/>
                </a:solidFill>
              </a:rPr>
              <a:t>EMS Advisory:</a:t>
            </a:r>
            <a:r>
              <a:rPr lang="en-US" sz="2600" dirty="0">
                <a:solidFill>
                  <a:schemeClr val="tx1"/>
                </a:solidFill>
              </a:rPr>
              <a:t> </a:t>
            </a:r>
            <a:r>
              <a:rPr lang="en-US" sz="2600" b="0" dirty="0">
                <a:solidFill>
                  <a:schemeClr val="tx1"/>
                </a:solidFill>
              </a:rPr>
              <a:t>Tim Zimprich Falck / Andrew Tran (OCFA)</a:t>
            </a:r>
          </a:p>
          <a:p>
            <a:pPr marL="0"/>
            <a:r>
              <a:rPr lang="en-US" sz="2600" b="1" dirty="0">
                <a:solidFill>
                  <a:schemeClr val="tx1"/>
                </a:solidFill>
              </a:rPr>
              <a:t>SNF/ LTC: </a:t>
            </a:r>
            <a:r>
              <a:rPr lang="en-US" dirty="0"/>
              <a:t>*Caroline Crowell Park Anaheim Health Center</a:t>
            </a:r>
            <a:r>
              <a:rPr lang="en-US" sz="2600" b="1" dirty="0">
                <a:solidFill>
                  <a:schemeClr val="tx1"/>
                </a:solidFill>
              </a:rPr>
              <a:t> </a:t>
            </a:r>
          </a:p>
          <a:p>
            <a:pPr marL="0"/>
            <a:r>
              <a:rPr lang="en-US" sz="2600" b="1" dirty="0">
                <a:solidFill>
                  <a:schemeClr val="tx1"/>
                </a:solidFill>
              </a:rPr>
              <a:t>Dialysis: </a:t>
            </a:r>
            <a:r>
              <a:rPr lang="en-US" sz="2600" b="0" dirty="0">
                <a:solidFill>
                  <a:schemeClr val="tx1"/>
                </a:solidFill>
              </a:rPr>
              <a:t>Danilo Concepcion St. Joseph’s (Dialysis Services) </a:t>
            </a:r>
          </a:p>
          <a:p>
            <a:pPr marL="0"/>
            <a:r>
              <a:rPr lang="en-US" sz="2600" b="1" dirty="0">
                <a:solidFill>
                  <a:schemeClr val="tx1"/>
                </a:solidFill>
              </a:rPr>
              <a:t>Clinic/ Urgent Care/ Ambulatory Surgical Center: </a:t>
            </a:r>
            <a:r>
              <a:rPr lang="en-US" sz="2600" b="0" dirty="0">
                <a:solidFill>
                  <a:schemeClr val="tx1"/>
                </a:solidFill>
              </a:rPr>
              <a:t>Ryan Yamamoto COO</a:t>
            </a:r>
          </a:p>
          <a:p>
            <a:pPr marL="0"/>
            <a:r>
              <a:rPr lang="en-US" sz="2600" b="0" dirty="0">
                <a:solidFill>
                  <a:schemeClr val="tx1"/>
                </a:solidFill>
              </a:rPr>
              <a:t> </a:t>
            </a:r>
            <a:r>
              <a:rPr lang="en-US" sz="2800" b="1" dirty="0">
                <a:solidFill>
                  <a:schemeClr val="tx1"/>
                </a:solidFill>
              </a:rPr>
              <a:t>Home Health/ Hospice: </a:t>
            </a:r>
            <a:r>
              <a:rPr lang="en-US" sz="2800" b="0" dirty="0">
                <a:solidFill>
                  <a:schemeClr val="tx1"/>
                </a:solidFill>
                <a:effectLst/>
                <a:ea typeface="Calibri" panose="020F0502020204030204" pitchFamily="34" charset="0"/>
              </a:rPr>
              <a:t>Aarti Sharma</a:t>
            </a:r>
            <a:r>
              <a:rPr lang="en-US" sz="2800" b="0" dirty="0">
                <a:solidFill>
                  <a:schemeClr val="tx1"/>
                </a:solidFill>
                <a:ea typeface="Calibri" panose="020F0502020204030204" pitchFamily="34" charset="0"/>
              </a:rPr>
              <a:t>, </a:t>
            </a:r>
            <a:r>
              <a:rPr lang="en-US" sz="2800" b="0" dirty="0">
                <a:solidFill>
                  <a:schemeClr val="tx1"/>
                </a:solidFill>
                <a:effectLst/>
                <a:ea typeface="Calibri" panose="020F0502020204030204" pitchFamily="34" charset="0"/>
              </a:rPr>
              <a:t>Nitin Verma</a:t>
            </a:r>
          </a:p>
          <a:p>
            <a:pPr marL="0"/>
            <a:endParaRPr lang="en-US" sz="2600" b="0" dirty="0">
              <a:solidFill>
                <a:schemeClr val="tx1"/>
              </a:solidFill>
            </a:endParaRPr>
          </a:p>
          <a:p>
            <a:pPr marL="0"/>
            <a:endParaRPr lang="en-US" sz="2600" dirty="0">
              <a:solidFill>
                <a:schemeClr val="tx1"/>
              </a:solidFill>
            </a:endParaRPr>
          </a:p>
          <a:p>
            <a:pPr marL="0"/>
            <a:r>
              <a:rPr lang="en-US" sz="2600" b="1" dirty="0">
                <a:solidFill>
                  <a:schemeClr val="tx1"/>
                </a:solidFill>
              </a:rPr>
              <a:t>County Introductions: </a:t>
            </a:r>
          </a:p>
          <a:p>
            <a:pPr marL="0"/>
            <a:endParaRPr lang="en-US" sz="2600" dirty="0">
              <a:solidFill>
                <a:schemeClr val="tx1"/>
              </a:solidFill>
            </a:endParaRPr>
          </a:p>
          <a:p>
            <a:pPr marL="0"/>
            <a:r>
              <a:rPr lang="en-US" sz="2600" b="1" dirty="0">
                <a:solidFill>
                  <a:schemeClr val="tx1"/>
                </a:solidFill>
              </a:rPr>
              <a:t>AFN Coordinator/ at Risk Populations: </a:t>
            </a:r>
            <a:r>
              <a:rPr lang="en-US" sz="2600" b="0" dirty="0">
                <a:solidFill>
                  <a:schemeClr val="tx1"/>
                </a:solidFill>
              </a:rPr>
              <a:t>TBD</a:t>
            </a:r>
            <a:r>
              <a:rPr lang="en-US" sz="2600" dirty="0">
                <a:solidFill>
                  <a:schemeClr val="tx1"/>
                </a:solidFill>
              </a:rPr>
              <a:t> </a:t>
            </a:r>
          </a:p>
          <a:p>
            <a:endParaRPr lang="en-US" sz="2600" dirty="0"/>
          </a:p>
        </p:txBody>
      </p:sp>
    </p:spTree>
    <p:extLst>
      <p:ext uri="{BB962C8B-B14F-4D97-AF65-F5344CB8AC3E}">
        <p14:creationId xmlns:p14="http://schemas.microsoft.com/office/powerpoint/2010/main" val="3767174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Peds Readiness/ Preparedness: </a:t>
            </a:r>
          </a:p>
        </p:txBody>
      </p:sp>
      <p:sp>
        <p:nvSpPr>
          <p:cNvPr id="3" name="Content Placeholder 2"/>
          <p:cNvSpPr>
            <a:spLocks noGrp="1"/>
          </p:cNvSpPr>
          <p:nvPr>
            <p:ph idx="1"/>
          </p:nvPr>
        </p:nvSpPr>
        <p:spPr/>
        <p:txBody>
          <a:bodyPr>
            <a:normAutofit fontScale="92500" lnSpcReduction="20000"/>
          </a:bodyPr>
          <a:lstStyle/>
          <a:p>
            <a:r>
              <a:rPr lang="en-US" sz="1600" b="1" dirty="0"/>
              <a:t>Presentation/ Updates: No Updates currently </a:t>
            </a:r>
          </a:p>
          <a:p>
            <a:endParaRPr lang="en-US" sz="1600" b="1" dirty="0"/>
          </a:p>
          <a:p>
            <a:r>
              <a:rPr lang="en-US" sz="1600" b="1" dirty="0"/>
              <a:t>Presented by:</a:t>
            </a:r>
          </a:p>
          <a:p>
            <a:endParaRPr lang="en-US" sz="1600" dirty="0"/>
          </a:p>
          <a:p>
            <a:r>
              <a:rPr lang="en-US" sz="1600" b="1" dirty="0">
                <a:solidFill>
                  <a:srgbClr val="0E101A"/>
                </a:solidFill>
                <a:effectLst/>
              </a:rPr>
              <a:t>Pediatric Disaster Response and Emergency Preparedness training (MGT-439) </a:t>
            </a:r>
            <a:r>
              <a:rPr lang="en-US" sz="1600" dirty="0"/>
              <a:t>will be available March 8th, 2027</a:t>
            </a:r>
          </a:p>
          <a:p>
            <a:r>
              <a:rPr lang="en-US" sz="1600" dirty="0">
                <a:highlight>
                  <a:srgbClr val="FFFF00"/>
                </a:highlight>
              </a:rPr>
              <a:t>CHOC hosting October 2026</a:t>
            </a:r>
          </a:p>
          <a:p>
            <a:r>
              <a:rPr lang="en-US" sz="1600" dirty="0"/>
              <a:t>MGT-439    https://teex.org/class/mgt439/</a:t>
            </a:r>
          </a:p>
          <a:p>
            <a:pPr algn="l"/>
            <a:r>
              <a:rPr lang="en-US" sz="1600" b="1" i="0" dirty="0">
                <a:solidFill>
                  <a:srgbClr val="500000"/>
                </a:solidFill>
                <a:effectLst/>
              </a:rPr>
              <a:t>Upon successful completion, you will be able to: </a:t>
            </a:r>
          </a:p>
          <a:p>
            <a:pPr algn="l">
              <a:buFont typeface="Arial" panose="020B0604020202020204" pitchFamily="34" charset="0"/>
              <a:buChar char="•"/>
            </a:pPr>
            <a:r>
              <a:rPr lang="en-US" sz="1600" b="0" i="0" dirty="0">
                <a:solidFill>
                  <a:srgbClr val="222222"/>
                </a:solidFill>
                <a:effectLst/>
              </a:rPr>
              <a:t>Recognize the issues likely to arise within the pediatric population during disaster events.</a:t>
            </a:r>
          </a:p>
          <a:p>
            <a:pPr algn="l">
              <a:buFont typeface="Arial" panose="020B0604020202020204" pitchFamily="34" charset="0"/>
              <a:buChar char="•"/>
            </a:pPr>
            <a:r>
              <a:rPr lang="en-US" sz="1600" b="0" i="0" dirty="0">
                <a:solidFill>
                  <a:srgbClr val="222222"/>
                </a:solidFill>
                <a:effectLst/>
              </a:rPr>
              <a:t>Describe relevant Emergency Management (EM) considerations when planning for the care and management of the pediatric population following a disaster event.</a:t>
            </a:r>
          </a:p>
          <a:p>
            <a:pPr algn="l">
              <a:buFont typeface="Arial" panose="020B0604020202020204" pitchFamily="34" charset="0"/>
              <a:buChar char="•"/>
            </a:pPr>
            <a:r>
              <a:rPr lang="en-US" sz="1600" b="0" i="0" dirty="0">
                <a:solidFill>
                  <a:srgbClr val="222222"/>
                </a:solidFill>
                <a:effectLst/>
              </a:rPr>
              <a:t>Describe the concepts of surge with specific focus on pediatric implications in a disaster event that are unique to the pediatric population, as well as discuss the impact of those considerations on planning and response efforts.</a:t>
            </a:r>
          </a:p>
          <a:p>
            <a:pPr algn="l">
              <a:buFont typeface="Arial" panose="020B0604020202020204" pitchFamily="34" charset="0"/>
              <a:buChar char="•"/>
            </a:pPr>
            <a:r>
              <a:rPr lang="en-US" sz="1600" b="0" i="0" dirty="0">
                <a:solidFill>
                  <a:srgbClr val="222222"/>
                </a:solidFill>
                <a:effectLst/>
              </a:rPr>
              <a:t>Discuss effective planning and preparation in addressing the requirements of the pediatric population with Access and Functional Needs (AFN) in a disaster event.</a:t>
            </a:r>
          </a:p>
          <a:p>
            <a:pPr algn="l">
              <a:buFont typeface="Arial" panose="020B0604020202020204" pitchFamily="34" charset="0"/>
              <a:buChar char="•"/>
            </a:pPr>
            <a:r>
              <a:rPr lang="en-US" sz="1600" b="0" i="0" dirty="0">
                <a:solidFill>
                  <a:srgbClr val="222222"/>
                </a:solidFill>
                <a:effectLst/>
              </a:rPr>
              <a:t>Describe relevant mass sheltering considerations when planning for the care and management of the pediatric population following a disaster event.</a:t>
            </a:r>
          </a:p>
          <a:p>
            <a:endParaRPr lang="en-US" dirty="0"/>
          </a:p>
        </p:txBody>
      </p:sp>
    </p:spTree>
    <p:extLst>
      <p:ext uri="{BB962C8B-B14F-4D97-AF65-F5344CB8AC3E}">
        <p14:creationId xmlns:p14="http://schemas.microsoft.com/office/powerpoint/2010/main" val="1424624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7F0D2-49D8-8852-55D8-BF77E022D3C5}"/>
              </a:ext>
            </a:extLst>
          </p:cNvPr>
          <p:cNvSpPr>
            <a:spLocks noGrp="1"/>
          </p:cNvSpPr>
          <p:nvPr>
            <p:ph type="title"/>
          </p:nvPr>
        </p:nvSpPr>
        <p:spPr/>
        <p:txBody>
          <a:bodyPr/>
          <a:lstStyle/>
          <a:p>
            <a:r>
              <a:rPr lang="en-US" dirty="0"/>
              <a:t>Special Topics</a:t>
            </a:r>
          </a:p>
        </p:txBody>
      </p:sp>
      <p:sp>
        <p:nvSpPr>
          <p:cNvPr id="3" name="Content Placeholder 2">
            <a:extLst>
              <a:ext uri="{FF2B5EF4-FFF2-40B4-BE49-F238E27FC236}">
                <a16:creationId xmlns:a16="http://schemas.microsoft.com/office/drawing/2014/main" id="{921C8551-BB9D-64D3-BF48-41C7D30B78D8}"/>
              </a:ext>
            </a:extLst>
          </p:cNvPr>
          <p:cNvSpPr>
            <a:spLocks noGrp="1"/>
          </p:cNvSpPr>
          <p:nvPr>
            <p:ph idx="1"/>
          </p:nvPr>
        </p:nvSpPr>
        <p:spPr/>
        <p:txBody>
          <a:bodyPr>
            <a:normAutofit/>
          </a:bodyPr>
          <a:lstStyle/>
          <a:p>
            <a:r>
              <a:rPr lang="en-US" dirty="0"/>
              <a:t>FRC Planning meeting two TBD. </a:t>
            </a:r>
          </a:p>
          <a:p>
            <a:r>
              <a:rPr lang="en-US" dirty="0"/>
              <a:t>Family Reunification Module (ReddiNet) Scheduling second meeting </a:t>
            </a:r>
          </a:p>
          <a:p>
            <a:endParaRPr lang="en-US" dirty="0"/>
          </a:p>
        </p:txBody>
      </p:sp>
    </p:spTree>
    <p:extLst>
      <p:ext uri="{BB962C8B-B14F-4D97-AF65-F5344CB8AC3E}">
        <p14:creationId xmlns:p14="http://schemas.microsoft.com/office/powerpoint/2010/main" val="481103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097F8F-DBCB-C77E-933F-E08FEFE6146F}"/>
              </a:ext>
            </a:extLst>
          </p:cNvPr>
          <p:cNvSpPr>
            <a:spLocks noGrp="1"/>
          </p:cNvSpPr>
          <p:nvPr>
            <p:ph idx="4294967295"/>
          </p:nvPr>
        </p:nvSpPr>
        <p:spPr>
          <a:xfrm>
            <a:off x="999460" y="1666136"/>
            <a:ext cx="10515600" cy="4351338"/>
          </a:xfrm>
        </p:spPr>
        <p:txBody>
          <a:bodyPr/>
          <a:lstStyle/>
          <a:p>
            <a:r>
              <a:rPr lang="en-US" dirty="0"/>
              <a:t>Trainings/ Exercises/ Presentation/ Lessons Learned/ Best practices</a:t>
            </a:r>
          </a:p>
          <a:p>
            <a:endParaRPr lang="en-US" dirty="0"/>
          </a:p>
          <a:p>
            <a:endParaRPr lang="en-US" dirty="0"/>
          </a:p>
          <a:p>
            <a:pPr algn="ctr"/>
            <a:r>
              <a:rPr lang="en-US" dirty="0"/>
              <a:t>Final Planning Meeting April 7</a:t>
            </a:r>
            <a:r>
              <a:rPr lang="en-US" baseline="30000" dirty="0"/>
              <a:t>th</a:t>
            </a:r>
            <a:r>
              <a:rPr lang="en-US" dirty="0"/>
              <a:t>, 2026 </a:t>
            </a:r>
          </a:p>
          <a:p>
            <a:pPr algn="ctr"/>
            <a:r>
              <a:rPr lang="en-US" dirty="0"/>
              <a:t>Exercise is April 23</a:t>
            </a:r>
            <a:r>
              <a:rPr lang="en-US" baseline="30000" dirty="0"/>
              <a:t>rd</a:t>
            </a:r>
            <a:r>
              <a:rPr lang="en-US" dirty="0"/>
              <a:t> 8a-12p</a:t>
            </a:r>
          </a:p>
        </p:txBody>
      </p:sp>
    </p:spTree>
    <p:extLst>
      <p:ext uri="{BB962C8B-B14F-4D97-AF65-F5344CB8AC3E}">
        <p14:creationId xmlns:p14="http://schemas.microsoft.com/office/powerpoint/2010/main" val="1077811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0080" y="315077"/>
            <a:ext cx="4368602" cy="1956841"/>
          </a:xfrm>
        </p:spPr>
        <p:txBody>
          <a:bodyPr anchor="b">
            <a:normAutofit/>
          </a:bodyPr>
          <a:lstStyle/>
          <a:p>
            <a:r>
              <a:rPr lang="en-US" sz="4600" b="1" dirty="0"/>
              <a:t>Lessons Learned/ AAR/ IP</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40080" y="2872899"/>
            <a:ext cx="4243589" cy="3320668"/>
          </a:xfrm>
        </p:spPr>
        <p:txBody>
          <a:bodyPr>
            <a:normAutofit/>
          </a:bodyPr>
          <a:lstStyle/>
          <a:p>
            <a:pPr marL="0" indent="0">
              <a:buNone/>
            </a:pPr>
            <a:endParaRPr lang="en-US" sz="1500" dirty="0"/>
          </a:p>
          <a:p>
            <a:endParaRPr lang="en-US" sz="1500" dirty="0"/>
          </a:p>
          <a:p>
            <a:r>
              <a:rPr lang="en-US" sz="1500" dirty="0"/>
              <a:t>May 19</a:t>
            </a:r>
            <a:r>
              <a:rPr lang="en-US" sz="1500" baseline="30000" dirty="0"/>
              <a:t>th</a:t>
            </a:r>
            <a:r>
              <a:rPr lang="en-US" sz="1500" dirty="0"/>
              <a:t> AAR/IP</a:t>
            </a:r>
          </a:p>
          <a:p>
            <a:endParaRPr lang="en-US" sz="1500" dirty="0"/>
          </a:p>
          <a:p>
            <a:r>
              <a:rPr lang="en-US" sz="1500" dirty="0"/>
              <a:t>Certificates and AAR to be emailed shortly</a:t>
            </a:r>
          </a:p>
          <a:p>
            <a:endParaRPr lang="en-US" sz="1500" dirty="0"/>
          </a:p>
          <a:p>
            <a:endParaRPr lang="en-US" sz="1500" dirty="0"/>
          </a:p>
          <a:p>
            <a:endParaRPr lang="en-US" sz="1500" dirty="0"/>
          </a:p>
          <a:p>
            <a:pPr marL="109728" indent="0">
              <a:buNone/>
            </a:pPr>
            <a:endParaRPr lang="en-US" sz="1500" dirty="0"/>
          </a:p>
        </p:txBody>
      </p:sp>
    </p:spTree>
    <p:extLst>
      <p:ext uri="{BB962C8B-B14F-4D97-AF65-F5344CB8AC3E}">
        <p14:creationId xmlns:p14="http://schemas.microsoft.com/office/powerpoint/2010/main" val="1896474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4213C-EFD5-5633-9704-81A3446C6862}"/>
              </a:ext>
            </a:extLst>
          </p:cNvPr>
          <p:cNvSpPr>
            <a:spLocks noGrp="1"/>
          </p:cNvSpPr>
          <p:nvPr>
            <p:ph type="title"/>
          </p:nvPr>
        </p:nvSpPr>
        <p:spPr/>
        <p:txBody>
          <a:bodyPr>
            <a:normAutofit/>
          </a:bodyPr>
          <a:lstStyle/>
          <a:p>
            <a:r>
              <a:rPr lang="en-US" sz="3200" dirty="0"/>
              <a:t>Questions? </a:t>
            </a:r>
          </a:p>
        </p:txBody>
      </p:sp>
      <p:sp>
        <p:nvSpPr>
          <p:cNvPr id="4" name="Content Placeholder 3">
            <a:extLst>
              <a:ext uri="{FF2B5EF4-FFF2-40B4-BE49-F238E27FC236}">
                <a16:creationId xmlns:a16="http://schemas.microsoft.com/office/drawing/2014/main" id="{89EEFA48-0A1C-CA9F-B742-F504DAB97F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32108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EED96-DF0A-756A-AE92-7C6F53E00EA9}"/>
              </a:ext>
            </a:extLst>
          </p:cNvPr>
          <p:cNvSpPr>
            <a:spLocks noGrp="1"/>
          </p:cNvSpPr>
          <p:nvPr>
            <p:ph type="title"/>
          </p:nvPr>
        </p:nvSpPr>
        <p:spPr/>
        <p:txBody>
          <a:bodyPr/>
          <a:lstStyle/>
          <a:p>
            <a:r>
              <a:rPr lang="en-US" sz="4400" dirty="0"/>
              <a:t>Orange County Healthcare Coalition(OCHCC)</a:t>
            </a:r>
            <a:endParaRPr lang="en-US" dirty="0"/>
          </a:p>
        </p:txBody>
      </p:sp>
      <p:sp>
        <p:nvSpPr>
          <p:cNvPr id="3" name="Content Placeholder 2">
            <a:extLst>
              <a:ext uri="{FF2B5EF4-FFF2-40B4-BE49-F238E27FC236}">
                <a16:creationId xmlns:a16="http://schemas.microsoft.com/office/drawing/2014/main" id="{96ABCE20-F519-3009-15D1-192DFCBB0C23}"/>
              </a:ext>
            </a:extLst>
          </p:cNvPr>
          <p:cNvSpPr>
            <a:spLocks noGrp="1"/>
          </p:cNvSpPr>
          <p:nvPr>
            <p:ph idx="1"/>
          </p:nvPr>
        </p:nvSpPr>
        <p:spPr/>
        <p:txBody>
          <a:bodyPr/>
          <a:lstStyle/>
          <a:p>
            <a:pPr algn="ctr"/>
            <a:r>
              <a:rPr lang="en-US" sz="2800" dirty="0"/>
              <a:t>Sector breakout session</a:t>
            </a:r>
          </a:p>
          <a:p>
            <a:pPr algn="ctr"/>
            <a:r>
              <a:rPr lang="en-US" sz="2800" dirty="0"/>
              <a:t>find your Sector Chair</a:t>
            </a:r>
          </a:p>
          <a:p>
            <a:endParaRPr lang="en-US" dirty="0"/>
          </a:p>
        </p:txBody>
      </p:sp>
    </p:spTree>
    <p:extLst>
      <p:ext uri="{BB962C8B-B14F-4D97-AF65-F5344CB8AC3E}">
        <p14:creationId xmlns:p14="http://schemas.microsoft.com/office/powerpoint/2010/main" val="1112293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2100" y="3733800"/>
            <a:ext cx="9144000" cy="2667000"/>
          </a:xfrm>
        </p:spPr>
        <p:txBody>
          <a:bodyPr>
            <a:noAutofit/>
          </a:bodyPr>
          <a:lstStyle/>
          <a:p>
            <a:r>
              <a:rPr lang="en-US" sz="4800" b="1" dirty="0"/>
              <a:t>Adjourn/ Thank you for attending/ See you at the next meeting! </a:t>
            </a:r>
            <a:br>
              <a:rPr lang="en-US" sz="4800" b="1" dirty="0"/>
            </a:br>
            <a:r>
              <a:rPr lang="en-US" sz="4800" b="1" dirty="0"/>
              <a:t>July 23</a:t>
            </a:r>
            <a:r>
              <a:rPr lang="en-US" sz="4800" b="1" baseline="30000" dirty="0"/>
              <a:t>rd</a:t>
            </a:r>
            <a:r>
              <a:rPr lang="en-US" sz="4800" b="1" dirty="0"/>
              <a:t>, 2026</a:t>
            </a:r>
          </a:p>
        </p:txBody>
      </p:sp>
      <p:pic>
        <p:nvPicPr>
          <p:cNvPr id="4" name="Picture 3">
            <a:extLst>
              <a:ext uri="{FF2B5EF4-FFF2-40B4-BE49-F238E27FC236}">
                <a16:creationId xmlns:a16="http://schemas.microsoft.com/office/drawing/2014/main" id="{1A238657-BA3F-A875-DEE8-21484262143B}"/>
              </a:ext>
            </a:extLst>
          </p:cNvPr>
          <p:cNvPicPr>
            <a:picLocks noChangeAspect="1"/>
          </p:cNvPicPr>
          <p:nvPr/>
        </p:nvPicPr>
        <p:blipFill>
          <a:blip r:embed="rId2"/>
          <a:stretch>
            <a:fillRect/>
          </a:stretch>
        </p:blipFill>
        <p:spPr>
          <a:xfrm>
            <a:off x="7784448" y="1295400"/>
            <a:ext cx="1664352" cy="1664352"/>
          </a:xfrm>
          <a:prstGeom prst="rect">
            <a:avLst/>
          </a:prstGeom>
        </p:spPr>
      </p:pic>
      <p:pic>
        <p:nvPicPr>
          <p:cNvPr id="5" name="Picture 4" descr="Logo, company name&#10;&#10;Description automatically generated">
            <a:extLst>
              <a:ext uri="{FF2B5EF4-FFF2-40B4-BE49-F238E27FC236}">
                <a16:creationId xmlns:a16="http://schemas.microsoft.com/office/drawing/2014/main" id="{A53CB86C-7934-6FAC-B8E6-91BDAB5462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7329" y="207451"/>
            <a:ext cx="3277342" cy="2730626"/>
          </a:xfrm>
          <a:prstGeom prst="rect">
            <a:avLst/>
          </a:prstGeom>
        </p:spPr>
      </p:pic>
    </p:spTree>
    <p:extLst>
      <p:ext uri="{BB962C8B-B14F-4D97-AF65-F5344CB8AC3E}">
        <p14:creationId xmlns:p14="http://schemas.microsoft.com/office/powerpoint/2010/main" val="99818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A304C-933E-E08A-9548-BF35A9AB8FE2}"/>
              </a:ext>
            </a:extLst>
          </p:cNvPr>
          <p:cNvSpPr>
            <a:spLocks noGrp="1"/>
          </p:cNvSpPr>
          <p:nvPr>
            <p:ph type="title"/>
          </p:nvPr>
        </p:nvSpPr>
        <p:spPr/>
        <p:txBody>
          <a:bodyPr/>
          <a:lstStyle/>
          <a:p>
            <a:r>
              <a:rPr lang="en-US" dirty="0"/>
              <a:t>CAC Agenda:  </a:t>
            </a:r>
          </a:p>
        </p:txBody>
      </p:sp>
      <p:sp>
        <p:nvSpPr>
          <p:cNvPr id="3" name="Content Placeholder 2">
            <a:extLst>
              <a:ext uri="{FF2B5EF4-FFF2-40B4-BE49-F238E27FC236}">
                <a16:creationId xmlns:a16="http://schemas.microsoft.com/office/drawing/2014/main" id="{45540A77-CBB1-74CC-016C-8CBCB8BE9A1B}"/>
              </a:ext>
            </a:extLst>
          </p:cNvPr>
          <p:cNvSpPr>
            <a:spLocks noGrp="1"/>
          </p:cNvSpPr>
          <p:nvPr>
            <p:ph idx="1"/>
          </p:nvPr>
        </p:nvSpPr>
        <p:spPr/>
        <p:txBody>
          <a:bodyPr>
            <a:normAutofit/>
          </a:bodyPr>
          <a:lstStyle/>
          <a:p>
            <a:pPr marL="0" marR="0" indent="0">
              <a:lnSpc>
                <a:spcPct val="115000"/>
              </a:lnSpc>
              <a:spcBef>
                <a:spcPts val="0"/>
              </a:spcBef>
              <a:spcAft>
                <a:spcPts val="1000"/>
              </a:spcAft>
              <a:buNone/>
            </a:pPr>
            <a:r>
              <a:rPr lang="en-US" sz="1800" dirty="0">
                <a:latin typeface="Arial" panose="020B0604020202020204" pitchFamily="34" charset="0"/>
                <a:ea typeface="Calibri" panose="020F0502020204030204" pitchFamily="34" charset="0"/>
                <a:cs typeface="Arial" panose="020B0604020202020204" pitchFamily="34" charset="0"/>
              </a:rPr>
              <a:t>Discussion: No Meeting for the Advisory Council took place, SWMHE26 took precedent</a:t>
            </a:r>
          </a:p>
          <a:p>
            <a:pPr marL="342900" marR="0" lvl="0" indent="-342900">
              <a:spcBef>
                <a:spcPts val="0"/>
              </a:spcBef>
              <a:spcAft>
                <a:spcPts val="0"/>
              </a:spcAft>
              <a:buFont typeface="+mj-lt"/>
              <a:buAutoNum type="arabicPeriod"/>
            </a:pPr>
            <a:r>
              <a:rPr lang="en-US" sz="1600" dirty="0">
                <a:latin typeface="Arial" panose="020B0604020202020204" pitchFamily="34" charset="0"/>
                <a:ea typeface="Calibri" panose="020F0502020204030204" pitchFamily="34" charset="0"/>
                <a:cs typeface="Arial" panose="020B0604020202020204" pitchFamily="34" charset="0"/>
              </a:rPr>
              <a:t>FIFA Planning </a:t>
            </a:r>
          </a:p>
          <a:p>
            <a:pPr marL="457200" marR="0">
              <a:spcBef>
                <a:spcPts val="0"/>
              </a:spcBef>
              <a:spcAft>
                <a:spcPts val="0"/>
              </a:spcAft>
            </a:pPr>
            <a:endParaRPr lang="en-US" sz="18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1200" dirty="0">
                <a:latin typeface="Arial" panose="020B0604020202020204" pitchFamily="34" charset="0"/>
                <a:ea typeface="Calibri" panose="020F0502020204030204" pitchFamily="34" charset="0"/>
                <a:cs typeface="Arial" panose="020B0604020202020204" pitchFamily="34" charset="0"/>
              </a:rPr>
              <a:t>OCHCC Update(s): </a:t>
            </a:r>
            <a:endParaRPr lang="en-US" sz="1200" dirty="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1200" dirty="0">
                <a:latin typeface="Arial" panose="020B0604020202020204" pitchFamily="34" charset="0"/>
                <a:ea typeface="Calibri" panose="020F0502020204030204" pitchFamily="34" charset="0"/>
              </a:rPr>
              <a:t>On-going Discussions: </a:t>
            </a:r>
            <a:r>
              <a:rPr lang="en-US" sz="1200" dirty="0">
                <a:ea typeface="Calibri" panose="020F0502020204030204" pitchFamily="34" charset="0"/>
              </a:rPr>
              <a:t>Resource MGT Plan, Pt. Movement Plan</a:t>
            </a:r>
          </a:p>
          <a:p>
            <a:pPr marL="873252" lvl="1">
              <a:lnSpc>
                <a:spcPct val="115000"/>
              </a:lnSpc>
              <a:spcBef>
                <a:spcPts val="0"/>
              </a:spcBef>
              <a:spcAft>
                <a:spcPts val="1000"/>
              </a:spcAft>
              <a:buAutoNum type="arabicPeriod"/>
            </a:pPr>
            <a:r>
              <a:rPr lang="en-US" sz="1200" dirty="0">
                <a:ea typeface="Calibri" panose="020F0502020204030204" pitchFamily="34" charset="0"/>
              </a:rPr>
              <a:t>Future grant funding </a:t>
            </a:r>
          </a:p>
          <a:p>
            <a:pPr marL="873252" lvl="1">
              <a:lnSpc>
                <a:spcPct val="115000"/>
              </a:lnSpc>
              <a:spcBef>
                <a:spcPts val="0"/>
              </a:spcBef>
              <a:spcAft>
                <a:spcPts val="1000"/>
              </a:spcAft>
              <a:buAutoNum type="arabicPeriod"/>
            </a:pPr>
            <a:r>
              <a:rPr lang="en-US" sz="1200" dirty="0">
                <a:ea typeface="Calibri" panose="020F0502020204030204" pitchFamily="34" charset="0"/>
              </a:rPr>
              <a:t>General Session Topics </a:t>
            </a:r>
          </a:p>
          <a:p>
            <a:pPr marL="0" marR="0">
              <a:lnSpc>
                <a:spcPct val="115000"/>
              </a:lnSpc>
              <a:spcBef>
                <a:spcPts val="0"/>
              </a:spcBef>
              <a:spcAft>
                <a:spcPts val="1000"/>
              </a:spcAft>
            </a:pPr>
            <a:endParaRPr lang="en-US" sz="18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1800" dirty="0">
                <a:latin typeface="Arial" panose="020B0604020202020204" pitchFamily="34" charset="0"/>
                <a:ea typeface="Calibri" panose="020F0502020204030204" pitchFamily="34" charset="0"/>
                <a:cs typeface="Arial" panose="020B0604020202020204" pitchFamily="34" charset="0"/>
              </a:rPr>
              <a:t>Budget Items Discussion:</a:t>
            </a:r>
          </a:p>
          <a:p>
            <a:endParaRPr lang="en-US" dirty="0"/>
          </a:p>
        </p:txBody>
      </p:sp>
    </p:spTree>
    <p:extLst>
      <p:ext uri="{BB962C8B-B14F-4D97-AF65-F5344CB8AC3E}">
        <p14:creationId xmlns:p14="http://schemas.microsoft.com/office/powerpoint/2010/main" val="62619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01330A-E729-6945-1457-8AC29C60344F}"/>
              </a:ext>
            </a:extLst>
          </p:cNvPr>
          <p:cNvSpPr>
            <a:spLocks noGrp="1"/>
          </p:cNvSpPr>
          <p:nvPr>
            <p:ph type="title"/>
          </p:nvPr>
        </p:nvSpPr>
        <p:spPr/>
        <p:txBody>
          <a:bodyPr/>
          <a:lstStyle/>
          <a:p>
            <a:r>
              <a:rPr lang="en-US" dirty="0"/>
              <a:t>Topics: </a:t>
            </a:r>
          </a:p>
        </p:txBody>
      </p:sp>
      <p:sp>
        <p:nvSpPr>
          <p:cNvPr id="5" name="Content Placeholder 4">
            <a:extLst>
              <a:ext uri="{FF2B5EF4-FFF2-40B4-BE49-F238E27FC236}">
                <a16:creationId xmlns:a16="http://schemas.microsoft.com/office/drawing/2014/main" id="{893F193C-E4D2-1F6F-1B98-95E93D812456}"/>
              </a:ext>
            </a:extLst>
          </p:cNvPr>
          <p:cNvSpPr>
            <a:spLocks noGrp="1"/>
          </p:cNvSpPr>
          <p:nvPr>
            <p:ph idx="1"/>
          </p:nvPr>
        </p:nvSpPr>
        <p:spPr/>
        <p:txBody>
          <a:bodyPr>
            <a:normAutofit fontScale="55000" lnSpcReduction="20000"/>
          </a:bodyPr>
          <a:lstStyle/>
          <a:p>
            <a:pPr marL="566928" indent="-457200">
              <a:buAutoNum type="arabicPeriod"/>
            </a:pPr>
            <a:r>
              <a:rPr lang="en-US" sz="3600" dirty="0"/>
              <a:t>FIFA Planning</a:t>
            </a:r>
          </a:p>
          <a:p>
            <a:pPr marL="1211580" lvl="1" indent="-457200">
              <a:buAutoNum type="arabicPeriod"/>
            </a:pPr>
            <a:r>
              <a:rPr lang="en-US" sz="3100" dirty="0"/>
              <a:t>FIFA planning activities </a:t>
            </a:r>
          </a:p>
          <a:p>
            <a:pPr marL="1211580" lvl="1" indent="-457200">
              <a:buAutoNum type="arabicPeriod"/>
            </a:pPr>
            <a:r>
              <a:rPr lang="en-US" sz="3100" dirty="0"/>
              <a:t>Trainings: DVE recognition, Human Trafficking, CBRN topics </a:t>
            </a:r>
          </a:p>
          <a:p>
            <a:pPr marL="1211580" lvl="1" indent="-457200">
              <a:buAutoNum type="arabicPeriod"/>
            </a:pPr>
            <a:endParaRPr lang="en-US" sz="3100" dirty="0"/>
          </a:p>
          <a:p>
            <a:pPr marL="754380" indent="-457200">
              <a:buAutoNum type="arabicPeriod"/>
            </a:pPr>
            <a:r>
              <a:rPr lang="en-US" sz="3500" dirty="0"/>
              <a:t>Looking to host a few topics to be our planning activities, even host a few HDMT courses to increase our preparedness in the county. </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US" sz="1400" dirty="0"/>
          </a:p>
          <a:p>
            <a:pPr marL="0" indent="0">
              <a:buNone/>
            </a:pPr>
            <a:r>
              <a:rPr lang="en-US" sz="1400" dirty="0"/>
              <a:t>See additional PowerPoint for information regarding FIFA planning</a:t>
            </a:r>
          </a:p>
          <a:p>
            <a:endParaRPr lang="en-US" dirty="0"/>
          </a:p>
        </p:txBody>
      </p:sp>
    </p:spTree>
    <p:extLst>
      <p:ext uri="{BB962C8B-B14F-4D97-AF65-F5344CB8AC3E}">
        <p14:creationId xmlns:p14="http://schemas.microsoft.com/office/powerpoint/2010/main" val="2740749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A33B-4974-241F-8784-AFF874C7959F}"/>
              </a:ext>
            </a:extLst>
          </p:cNvPr>
          <p:cNvSpPr>
            <a:spLocks noGrp="1"/>
          </p:cNvSpPr>
          <p:nvPr>
            <p:ph type="title"/>
          </p:nvPr>
        </p:nvSpPr>
        <p:spPr/>
        <p:txBody>
          <a:bodyPr>
            <a:normAutofit/>
          </a:bodyPr>
          <a:lstStyle/>
          <a:p>
            <a:r>
              <a:rPr lang="en-US" sz="3200" b="1" dirty="0"/>
              <a:t>Topic 2: </a:t>
            </a:r>
            <a:r>
              <a:rPr lang="en-US" sz="2800" dirty="0">
                <a:effectLst/>
                <a:latin typeface="Arial" panose="020B0604020202020204" pitchFamily="34" charset="0"/>
                <a:ea typeface="Calibri" panose="020F0502020204030204" pitchFamily="34" charset="0"/>
              </a:rPr>
              <a:t>Continue fiscal discussions/ Grant future</a:t>
            </a:r>
            <a:r>
              <a:rPr lang="en-US" sz="2800" dirty="0"/>
              <a:t> </a:t>
            </a:r>
            <a:endParaRPr lang="en-US" sz="3200" dirty="0"/>
          </a:p>
        </p:txBody>
      </p:sp>
      <p:sp>
        <p:nvSpPr>
          <p:cNvPr id="3" name="Content Placeholder 2">
            <a:extLst>
              <a:ext uri="{FF2B5EF4-FFF2-40B4-BE49-F238E27FC236}">
                <a16:creationId xmlns:a16="http://schemas.microsoft.com/office/drawing/2014/main" id="{A471570E-8264-BB75-CD23-2967759AEE14}"/>
              </a:ext>
            </a:extLst>
          </p:cNvPr>
          <p:cNvSpPr>
            <a:spLocks noGrp="1"/>
          </p:cNvSpPr>
          <p:nvPr>
            <p:ph idx="1"/>
          </p:nvPr>
        </p:nvSpPr>
        <p:spPr/>
        <p:txBody>
          <a:bodyPr/>
          <a:lstStyle/>
          <a:p>
            <a:pPr marL="0" marR="0">
              <a:lnSpc>
                <a:spcPct val="115000"/>
              </a:lnSpc>
              <a:spcBef>
                <a:spcPts val="0"/>
              </a:spcBef>
              <a:spcAft>
                <a:spcPts val="1000"/>
              </a:spcAft>
            </a:pPr>
            <a:r>
              <a:rPr lang="en-US" sz="2400" dirty="0">
                <a:latin typeface="Arial" panose="020B0604020202020204" pitchFamily="34" charset="0"/>
                <a:ea typeface="Calibri" panose="020F0502020204030204" pitchFamily="34" charset="0"/>
                <a:cs typeface="Arial" panose="020B0604020202020204" pitchFamily="34" charset="0"/>
              </a:rPr>
              <a:t>OCHCC Update(s): </a:t>
            </a:r>
            <a:endParaRPr lang="en-US" sz="2400" dirty="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2400" dirty="0">
                <a:latin typeface="Arial" panose="020B0604020202020204" pitchFamily="34" charset="0"/>
                <a:ea typeface="Calibri" panose="020F0502020204030204" pitchFamily="34" charset="0"/>
              </a:rPr>
              <a:t>On-going Discussions: </a:t>
            </a:r>
            <a:r>
              <a:rPr lang="en-US" sz="2400" dirty="0">
                <a:ea typeface="Calibri" panose="020F0502020204030204" pitchFamily="34" charset="0"/>
              </a:rPr>
              <a:t>Resource MGT Plan, Pt. Movement Plan</a:t>
            </a:r>
          </a:p>
          <a:p>
            <a:pPr marL="873252" lvl="1">
              <a:lnSpc>
                <a:spcPct val="115000"/>
              </a:lnSpc>
              <a:spcBef>
                <a:spcPts val="0"/>
              </a:spcBef>
              <a:spcAft>
                <a:spcPts val="1000"/>
              </a:spcAft>
              <a:buAutoNum type="arabicPeriod"/>
            </a:pPr>
            <a:r>
              <a:rPr lang="en-US" dirty="0">
                <a:ea typeface="Calibri" panose="020F0502020204030204" pitchFamily="34" charset="0"/>
              </a:rPr>
              <a:t>Future grant funding </a:t>
            </a:r>
          </a:p>
          <a:p>
            <a:pPr marL="873252" lvl="1">
              <a:lnSpc>
                <a:spcPct val="115000"/>
              </a:lnSpc>
              <a:spcBef>
                <a:spcPts val="0"/>
              </a:spcBef>
              <a:spcAft>
                <a:spcPts val="1000"/>
              </a:spcAft>
              <a:buAutoNum type="arabicPeriod"/>
            </a:pPr>
            <a:r>
              <a:rPr lang="en-US" dirty="0">
                <a:ea typeface="Calibri" panose="020F0502020204030204" pitchFamily="34" charset="0"/>
              </a:rPr>
              <a:t>General Session Topics </a:t>
            </a:r>
          </a:p>
          <a:p>
            <a:pPr marL="0" marR="0">
              <a:lnSpc>
                <a:spcPct val="115000"/>
              </a:lnSpc>
              <a:spcBef>
                <a:spcPts val="0"/>
              </a:spcBef>
              <a:spcAft>
                <a:spcPts val="1000"/>
              </a:spcAft>
            </a:pPr>
            <a:endParaRPr lang="en-US" sz="2400" dirty="0">
              <a:latin typeface="Arial" panose="020B060402020202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2400" dirty="0">
                <a:latin typeface="Arial" panose="020B0604020202020204" pitchFamily="34" charset="0"/>
                <a:ea typeface="Calibri" panose="020F0502020204030204" pitchFamily="34" charset="0"/>
                <a:cs typeface="Arial" panose="020B0604020202020204" pitchFamily="34" charset="0"/>
              </a:rPr>
              <a:t>Budget Items Discussion:</a:t>
            </a:r>
          </a:p>
          <a:p>
            <a:pPr marL="228600" marR="0" indent="-228600">
              <a:lnSpc>
                <a:spcPct val="115000"/>
              </a:lnSpc>
              <a:spcBef>
                <a:spcPts val="0"/>
              </a:spcBef>
              <a:spcAft>
                <a:spcPts val="1000"/>
              </a:spcAft>
              <a:buAutoNum type="arabicPeriod"/>
            </a:pPr>
            <a:endParaRPr lang="en-US" dirty="0"/>
          </a:p>
        </p:txBody>
      </p:sp>
    </p:spTree>
    <p:extLst>
      <p:ext uri="{BB962C8B-B14F-4D97-AF65-F5344CB8AC3E}">
        <p14:creationId xmlns:p14="http://schemas.microsoft.com/office/powerpoint/2010/main" val="3625102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30916-C0D6-D139-702A-0CD78FB35E18}"/>
              </a:ext>
            </a:extLst>
          </p:cNvPr>
          <p:cNvSpPr>
            <a:spLocks noGrp="1"/>
          </p:cNvSpPr>
          <p:nvPr>
            <p:ph type="title"/>
          </p:nvPr>
        </p:nvSpPr>
        <p:spPr/>
        <p:txBody>
          <a:bodyPr>
            <a:normAutofit/>
          </a:bodyPr>
          <a:lstStyle/>
          <a:p>
            <a:r>
              <a:rPr lang="en-US" sz="3600" dirty="0"/>
              <a:t>Topic 3: </a:t>
            </a:r>
            <a:r>
              <a:rPr lang="en-US" sz="3600" dirty="0">
                <a:effectLst/>
                <a:latin typeface="Arial" panose="020B0604020202020204" pitchFamily="34" charset="0"/>
                <a:ea typeface="Calibri" panose="020F0502020204030204" pitchFamily="34" charset="0"/>
              </a:rPr>
              <a:t>Sector Chair nominations and voting </a:t>
            </a:r>
            <a:endParaRPr lang="en-US" sz="3600" dirty="0"/>
          </a:p>
        </p:txBody>
      </p:sp>
      <p:sp>
        <p:nvSpPr>
          <p:cNvPr id="3" name="Content Placeholder 2">
            <a:extLst>
              <a:ext uri="{FF2B5EF4-FFF2-40B4-BE49-F238E27FC236}">
                <a16:creationId xmlns:a16="http://schemas.microsoft.com/office/drawing/2014/main" id="{8A442026-E5D4-FE31-4588-9CA6B3FEB15C}"/>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Caroline Crowell has nominated herself for the SNF/LTC Sector Chair </a:t>
            </a:r>
          </a:p>
          <a:p>
            <a:endParaRPr lang="en-US" b="0" dirty="0">
              <a:solidFill>
                <a:schemeClr val="tx1"/>
              </a:solidFill>
            </a:endParaRPr>
          </a:p>
        </p:txBody>
      </p:sp>
    </p:spTree>
    <p:extLst>
      <p:ext uri="{BB962C8B-B14F-4D97-AF65-F5344CB8AC3E}">
        <p14:creationId xmlns:p14="http://schemas.microsoft.com/office/powerpoint/2010/main" val="218221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A33B-4974-241F-8784-AFF874C7959F}"/>
              </a:ext>
            </a:extLst>
          </p:cNvPr>
          <p:cNvSpPr>
            <a:spLocks noGrp="1"/>
          </p:cNvSpPr>
          <p:nvPr>
            <p:ph type="title"/>
          </p:nvPr>
        </p:nvSpPr>
        <p:spPr/>
        <p:txBody>
          <a:bodyPr/>
          <a:lstStyle/>
          <a:p>
            <a:r>
              <a:rPr lang="en-US" dirty="0"/>
              <a:t>Topic 4: </a:t>
            </a:r>
          </a:p>
        </p:txBody>
      </p:sp>
      <p:sp>
        <p:nvSpPr>
          <p:cNvPr id="3" name="Content Placeholder 2">
            <a:extLst>
              <a:ext uri="{FF2B5EF4-FFF2-40B4-BE49-F238E27FC236}">
                <a16:creationId xmlns:a16="http://schemas.microsoft.com/office/drawing/2014/main" id="{A471570E-8264-BB75-CD23-2967759AEE14}"/>
              </a:ext>
            </a:extLst>
          </p:cNvPr>
          <p:cNvSpPr>
            <a:spLocks noGrp="1"/>
          </p:cNvSpPr>
          <p:nvPr>
            <p:ph idx="1"/>
          </p:nvPr>
        </p:nvSpPr>
        <p:spPr/>
        <p:txBody>
          <a:bodyPr/>
          <a:lstStyle/>
          <a:p>
            <a:r>
              <a:rPr lang="en-US" sz="2800" dirty="0">
                <a:effectLst/>
                <a:latin typeface="Arial" panose="020B0604020202020204" pitchFamily="34" charset="0"/>
                <a:ea typeface="Calibri" panose="020F0502020204030204" pitchFamily="34" charset="0"/>
              </a:rPr>
              <a:t>OCHDMT </a:t>
            </a:r>
            <a:r>
              <a:rPr lang="en-US" dirty="0">
                <a:latin typeface="Arial" panose="020B0604020202020204" pitchFamily="34" charset="0"/>
                <a:ea typeface="Calibri" panose="020F0502020204030204" pitchFamily="34" charset="0"/>
              </a:rPr>
              <a:t>As part of our FIFA Planning, we maybe hosting another HDMT.</a:t>
            </a:r>
            <a:endParaRPr lang="en-US" sz="2800" dirty="0">
              <a:effectLst/>
              <a:latin typeface="Arial" panose="020B0604020202020204" pitchFamily="34" charset="0"/>
              <a:ea typeface="Calibri" panose="020F0502020204030204" pitchFamily="34" charset="0"/>
            </a:endParaRPr>
          </a:p>
          <a:p>
            <a:endParaRPr lang="en-US" sz="2800" dirty="0">
              <a:latin typeface="Arial" panose="020B0604020202020204" pitchFamily="34" charset="0"/>
              <a:ea typeface="Calibri" panose="020F0502020204030204" pitchFamily="34" charset="0"/>
            </a:endParaRPr>
          </a:p>
          <a:p>
            <a:endParaRPr lang="en-US" sz="2800" dirty="0">
              <a:effectLst/>
              <a:latin typeface="Arial" panose="020B0604020202020204" pitchFamily="34" charset="0"/>
              <a:ea typeface="Calibri" panose="020F0502020204030204" pitchFamily="34" charset="0"/>
            </a:endParaRPr>
          </a:p>
          <a:p>
            <a:endParaRPr lang="en-US" dirty="0"/>
          </a:p>
          <a:p>
            <a:endParaRPr lang="en-US" dirty="0"/>
          </a:p>
          <a:p>
            <a:endParaRPr lang="en-US" dirty="0"/>
          </a:p>
        </p:txBody>
      </p:sp>
    </p:spTree>
    <p:extLst>
      <p:ext uri="{BB962C8B-B14F-4D97-AF65-F5344CB8AC3E}">
        <p14:creationId xmlns:p14="http://schemas.microsoft.com/office/powerpoint/2010/main" val="3050535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855856"/>
            <a:ext cx="12192000" cy="1905000"/>
          </a:xfrm>
        </p:spPr>
        <p:txBody>
          <a:bodyPr>
            <a:normAutofit/>
          </a:bodyPr>
          <a:lstStyle/>
          <a:p>
            <a:r>
              <a:rPr lang="en-US" dirty="0"/>
              <a:t>Orange County Healthcare Coalition (OCHCC)</a:t>
            </a:r>
          </a:p>
        </p:txBody>
      </p:sp>
      <p:sp>
        <p:nvSpPr>
          <p:cNvPr id="3" name="Subtitle 2"/>
          <p:cNvSpPr>
            <a:spLocks noGrp="1"/>
          </p:cNvSpPr>
          <p:nvPr>
            <p:ph type="subTitle" idx="1"/>
          </p:nvPr>
        </p:nvSpPr>
        <p:spPr>
          <a:xfrm>
            <a:off x="1828800" y="6019800"/>
            <a:ext cx="8610600" cy="667694"/>
          </a:xfrm>
        </p:spPr>
        <p:txBody>
          <a:bodyPr/>
          <a:lstStyle/>
          <a:p>
            <a:r>
              <a:rPr lang="en-US" dirty="0"/>
              <a:t>OCEMS/ Health Disaster Preparedness (HDP)</a:t>
            </a:r>
          </a:p>
        </p:txBody>
      </p:sp>
      <p:pic>
        <p:nvPicPr>
          <p:cNvPr id="4" name="Picture 3">
            <a:extLst>
              <a:ext uri="{FF2B5EF4-FFF2-40B4-BE49-F238E27FC236}">
                <a16:creationId xmlns:a16="http://schemas.microsoft.com/office/drawing/2014/main" id="{58301DB9-985F-D5D7-C306-73A4DDCE08DD}"/>
              </a:ext>
            </a:extLst>
          </p:cNvPr>
          <p:cNvPicPr>
            <a:picLocks noChangeAspect="1"/>
          </p:cNvPicPr>
          <p:nvPr/>
        </p:nvPicPr>
        <p:blipFill>
          <a:blip r:embed="rId2"/>
          <a:stretch>
            <a:fillRect/>
          </a:stretch>
        </p:blipFill>
        <p:spPr>
          <a:xfrm>
            <a:off x="7781925" y="1295803"/>
            <a:ext cx="1666875" cy="1666875"/>
          </a:xfrm>
          <a:prstGeom prst="rect">
            <a:avLst/>
          </a:prstGeom>
        </p:spPr>
      </p:pic>
      <p:pic>
        <p:nvPicPr>
          <p:cNvPr id="12" name="Picture 11" descr="Logo, company name&#10;&#10;Description automatically generated">
            <a:extLst>
              <a:ext uri="{FF2B5EF4-FFF2-40B4-BE49-F238E27FC236}">
                <a16:creationId xmlns:a16="http://schemas.microsoft.com/office/drawing/2014/main" id="{69A1CA43-4A77-F38A-1E56-99627558BC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7329" y="207451"/>
            <a:ext cx="3277342" cy="2730626"/>
          </a:xfrm>
          <a:prstGeom prst="rect">
            <a:avLst/>
          </a:prstGeom>
        </p:spPr>
      </p:pic>
    </p:spTree>
    <p:extLst>
      <p:ext uri="{BB962C8B-B14F-4D97-AF65-F5344CB8AC3E}">
        <p14:creationId xmlns:p14="http://schemas.microsoft.com/office/powerpoint/2010/main" val="4045611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22000-2462-A7C8-FA2E-F0CE2C8F7520}"/>
              </a:ext>
            </a:extLst>
          </p:cNvPr>
          <p:cNvSpPr>
            <a:spLocks noGrp="1"/>
          </p:cNvSpPr>
          <p:nvPr>
            <p:ph type="title"/>
          </p:nvPr>
        </p:nvSpPr>
        <p:spPr/>
        <p:txBody>
          <a:bodyPr/>
          <a:lstStyle/>
          <a:p>
            <a:r>
              <a:rPr lang="en-US" dirty="0"/>
              <a:t>Agenda items: </a:t>
            </a:r>
          </a:p>
        </p:txBody>
      </p:sp>
      <p:sp>
        <p:nvSpPr>
          <p:cNvPr id="3" name="Content Placeholder 2">
            <a:extLst>
              <a:ext uri="{FF2B5EF4-FFF2-40B4-BE49-F238E27FC236}">
                <a16:creationId xmlns:a16="http://schemas.microsoft.com/office/drawing/2014/main" id="{34BE2395-B621-AE9B-5B7E-0F409F47120C}"/>
              </a:ext>
            </a:extLst>
          </p:cNvPr>
          <p:cNvSpPr>
            <a:spLocks noGrp="1"/>
          </p:cNvSpPr>
          <p:nvPr>
            <p:ph idx="1"/>
          </p:nvPr>
        </p:nvSpPr>
        <p:spPr>
          <a:xfrm>
            <a:off x="304800" y="1676400"/>
            <a:ext cx="11522808" cy="4898136"/>
          </a:xfrm>
        </p:spPr>
        <p:txBody>
          <a:bodyPr/>
          <a:lstStyle/>
          <a:p>
            <a:r>
              <a:rPr lang="en-US" dirty="0"/>
              <a:t>Our Web-site: </a:t>
            </a:r>
          </a:p>
          <a:p>
            <a:r>
              <a:rPr lang="en-US" dirty="0">
                <a:hlinkClick r:id="rId3"/>
              </a:rPr>
              <a:t>https://www.ochealthinfo.com/</a:t>
            </a:r>
            <a:r>
              <a:rPr lang="en-US" dirty="0"/>
              <a:t>                   </a:t>
            </a:r>
            <a:r>
              <a:rPr lang="en-US" sz="2000" b="0" dirty="0"/>
              <a:t>Click for providers and partners</a:t>
            </a:r>
          </a:p>
          <a:p>
            <a:endParaRPr lang="en-US" sz="2000" b="0" dirty="0"/>
          </a:p>
          <a:p>
            <a:r>
              <a:rPr lang="en-US" sz="2000" b="0" dirty="0"/>
              <a:t>Once on the page click                                               Scroll down and look for  </a:t>
            </a:r>
          </a:p>
          <a:p>
            <a:endParaRPr lang="en-US" dirty="0"/>
          </a:p>
          <a:p>
            <a:endParaRPr lang="en-US" dirty="0"/>
          </a:p>
          <a:p>
            <a:endParaRPr lang="en-US" dirty="0"/>
          </a:p>
          <a:p>
            <a:endParaRPr lang="en-US" dirty="0"/>
          </a:p>
          <a:p>
            <a:r>
              <a:rPr lang="en-US" sz="2000" b="0" dirty="0"/>
              <a:t>Once on this page, this is the main navigation page for your OCHCC resources. </a:t>
            </a:r>
          </a:p>
        </p:txBody>
      </p:sp>
      <p:sp>
        <p:nvSpPr>
          <p:cNvPr id="4" name="Arrow: Right 3">
            <a:extLst>
              <a:ext uri="{FF2B5EF4-FFF2-40B4-BE49-F238E27FC236}">
                <a16:creationId xmlns:a16="http://schemas.microsoft.com/office/drawing/2014/main" id="{29CE6D09-A3B2-890B-9C2B-41F740E4FF03}"/>
              </a:ext>
            </a:extLst>
          </p:cNvPr>
          <p:cNvSpPr/>
          <p:nvPr/>
        </p:nvSpPr>
        <p:spPr>
          <a:xfrm>
            <a:off x="5334000" y="2133600"/>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973F50C1-58D3-F12D-9EBE-8CA2148DFC7D}"/>
              </a:ext>
            </a:extLst>
          </p:cNvPr>
          <p:cNvPicPr>
            <a:picLocks noChangeAspect="1"/>
          </p:cNvPicPr>
          <p:nvPr/>
        </p:nvPicPr>
        <p:blipFill>
          <a:blip r:embed="rId4"/>
          <a:stretch>
            <a:fillRect/>
          </a:stretch>
        </p:blipFill>
        <p:spPr>
          <a:xfrm>
            <a:off x="3076575" y="2618232"/>
            <a:ext cx="2486372" cy="1871706"/>
          </a:xfrm>
          <a:prstGeom prst="rect">
            <a:avLst/>
          </a:prstGeom>
        </p:spPr>
      </p:pic>
      <p:pic>
        <p:nvPicPr>
          <p:cNvPr id="8" name="Picture 7">
            <a:extLst>
              <a:ext uri="{FF2B5EF4-FFF2-40B4-BE49-F238E27FC236}">
                <a16:creationId xmlns:a16="http://schemas.microsoft.com/office/drawing/2014/main" id="{686078DE-7B7A-76FC-B0F3-4CF38FAB415F}"/>
              </a:ext>
            </a:extLst>
          </p:cNvPr>
          <p:cNvPicPr>
            <a:picLocks noChangeAspect="1"/>
          </p:cNvPicPr>
          <p:nvPr/>
        </p:nvPicPr>
        <p:blipFill>
          <a:blip r:embed="rId5"/>
          <a:stretch>
            <a:fillRect/>
          </a:stretch>
        </p:blipFill>
        <p:spPr>
          <a:xfrm>
            <a:off x="8001000" y="2677902"/>
            <a:ext cx="2295845" cy="1812036"/>
          </a:xfrm>
          <a:prstGeom prst="rect">
            <a:avLst/>
          </a:prstGeom>
        </p:spPr>
      </p:pic>
    </p:spTree>
    <p:extLst>
      <p:ext uri="{BB962C8B-B14F-4D97-AF65-F5344CB8AC3E}">
        <p14:creationId xmlns:p14="http://schemas.microsoft.com/office/powerpoint/2010/main" val="1432500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3033</TotalTime>
  <Words>1409</Words>
  <Application>Microsoft Office PowerPoint</Application>
  <PresentationFormat>Widescreen</PresentationFormat>
  <Paragraphs>199</Paragraphs>
  <Slides>26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Arial</vt:lpstr>
      <vt:lpstr>Calibri</vt:lpstr>
      <vt:lpstr>Calibri Light</vt:lpstr>
      <vt:lpstr>Office Theme</vt:lpstr>
      <vt:lpstr>Orange County Healthcare Coalition (OCHCC)</vt:lpstr>
      <vt:lpstr>Our Advisory Committee: </vt:lpstr>
      <vt:lpstr>CAC Agenda:  </vt:lpstr>
      <vt:lpstr>Topics: </vt:lpstr>
      <vt:lpstr>Topic 2: Continue fiscal discussions/ Grant future </vt:lpstr>
      <vt:lpstr>Topic 3: Sector Chair nominations and voting </vt:lpstr>
      <vt:lpstr>Topic 4: </vt:lpstr>
      <vt:lpstr>Orange County Healthcare Coalition (OCHCC)</vt:lpstr>
      <vt:lpstr>Agenda items: </vt:lpstr>
      <vt:lpstr>Sector Chair Introductions: </vt:lpstr>
      <vt:lpstr>Sector Chair Updates: </vt:lpstr>
      <vt:lpstr>HVA Results Leaving in for reference </vt:lpstr>
      <vt:lpstr>County Updates: </vt:lpstr>
      <vt:lpstr>EMS Updates</vt:lpstr>
      <vt:lpstr>Public Health: </vt:lpstr>
      <vt:lpstr>HCA Behavioral Health Services Disaster Response</vt:lpstr>
      <vt:lpstr>OCHCA Public Information Officer (PIO)</vt:lpstr>
      <vt:lpstr>Orange County Intelligence Assessment Center (OCIAC) </vt:lpstr>
      <vt:lpstr>HCC/ EMS/HDP: </vt:lpstr>
      <vt:lpstr>Peds Readiness/ Preparedness: </vt:lpstr>
      <vt:lpstr>Special Topics</vt:lpstr>
      <vt:lpstr>PowerPoint Presentation</vt:lpstr>
      <vt:lpstr>Lessons Learned/ AAR/ IP</vt:lpstr>
      <vt:lpstr>Questions? </vt:lpstr>
      <vt:lpstr>Orange County Healthcare Coalition(OCHCC)</vt:lpstr>
      <vt:lpstr>Adjourn/ Thank you for attending/ See you at the next meeting!  July 23rd,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Healthcare Coalition of Orange  County (HCCOC)</dc:title>
  <dc:creator>Cossey, Chad</dc:creator>
  <cp:lastModifiedBy>Cossey, Chad</cp:lastModifiedBy>
  <cp:revision>141</cp:revision>
  <dcterms:created xsi:type="dcterms:W3CDTF">2024-07-26T18:15:50Z</dcterms:created>
  <dcterms:modified xsi:type="dcterms:W3CDTF">2026-05-28T20:23:27Z</dcterms:modified>
</cp:coreProperties>
</file>